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9" r:id="rId5"/>
    <p:sldId id="260" r:id="rId6"/>
    <p:sldId id="268" r:id="rId7"/>
    <p:sldId id="269" r:id="rId8"/>
    <p:sldId id="262" r:id="rId9"/>
    <p:sldId id="263" r:id="rId10"/>
    <p:sldId id="264" r:id="rId11"/>
    <p:sldId id="265" r:id="rId12"/>
    <p:sldId id="270" r:id="rId13"/>
    <p:sldId id="25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431" y="476672"/>
            <a:ext cx="90364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72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HAK KEKAYAAN INTELEKTUAL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11760" y="3501008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latin typeface="Bahnschrift SemiBol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Teddy M Darajat</a:t>
            </a:r>
            <a:endParaRPr lang="en-US" sz="1600" dirty="0">
              <a:latin typeface="Bahnschrift SemiBol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98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latinLnBrk="0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Rahasia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(Confidential Information)</a:t>
            </a:r>
          </a:p>
        </p:txBody>
      </p:sp>
      <p:sp>
        <p:nvSpPr>
          <p:cNvPr id="5" name="Snip Same Side Corner Rectangle 4"/>
          <p:cNvSpPr/>
          <p:nvPr/>
        </p:nvSpPr>
        <p:spPr>
          <a:xfrm>
            <a:off x="251520" y="1340768"/>
            <a:ext cx="8640960" cy="3312368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latinLnBrk="0"/>
            <a:r>
              <a:rPr lang="en-US" sz="3200" dirty="0" err="1">
                <a:solidFill>
                  <a:prstClr val="black"/>
                </a:solidFill>
                <a:latin typeface="Calibri"/>
              </a:rPr>
              <a:t>Secara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teoritis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hal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untuk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mengajukan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gugatan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oleh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suatu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pihak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rahasia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akan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timbul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jika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suatu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masyarakat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etnis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tidak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membatasi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perolehan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oleh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siapa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saja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suatu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informasi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yang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dianggap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rahasia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sehingga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informasi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seperti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masayarkat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aborijin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tidak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lagi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di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anggap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rahasia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29000"/>
            <a:ext cx="6552729" cy="446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Perlindungan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Tradisional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Internasional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364351"/>
            <a:ext cx="5292588" cy="49280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latinLnBrk="0"/>
            <a:r>
              <a:rPr lang="en-US" sz="3200" dirty="0" err="1">
                <a:solidFill>
                  <a:prstClr val="black"/>
                </a:solidFill>
                <a:latin typeface="Calibri"/>
              </a:rPr>
              <a:t>Masyarakat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internasional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dengan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usaha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mencoba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melindungi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pengetahuan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tradisional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atau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karya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karya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tradisonal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yang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dalam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UUHC 2002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dicakup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dengan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istilah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folklore.Namun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usaha-usaha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ini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hasilnya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belum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cukup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memadai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36000"/>
            <a:ext cx="3435852" cy="49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9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Beberapa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Cara lain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perlindungan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Folklore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79512" y="1628800"/>
            <a:ext cx="4752528" cy="464216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Perlindungan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folklore </a:t>
            </a:r>
          </a:p>
          <a:p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melalui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berbagai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upaya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disebutkan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beberapa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usaha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lain </a:t>
            </a:r>
          </a:p>
          <a:p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diantaranya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upaya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UNESCO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WIPO yang </a:t>
            </a:r>
          </a:p>
          <a:p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menyelenggarakan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world forum on the protection </a:t>
            </a:r>
          </a:p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folklore.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054804" y="1628800"/>
            <a:ext cx="3621652" cy="464216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latinLnBrk="0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Usaha yang lain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lagi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prakarsa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PBB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merekomendasi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draft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desclaration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the right of indigenous  peoples.</a:t>
            </a:r>
          </a:p>
        </p:txBody>
      </p:sp>
    </p:spTree>
    <p:extLst>
      <p:ext uri="{BB962C8B-B14F-4D97-AF65-F5344CB8AC3E}">
        <p14:creationId xmlns:p14="http://schemas.microsoft.com/office/powerpoint/2010/main" val="37535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3130" y="201872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9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THANK YOU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0" y="2575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Perlindung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Pengetahuan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Tradisional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8032" y="1628799"/>
            <a:ext cx="4139952" cy="42750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asli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pedesaan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dunia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sering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memprotes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hukum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HAKI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hanya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bertujuan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melindungi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ciptaan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investasi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negara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maju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6F7316-02A9-44C8-9993-DECD2C1D8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960438" cy="2648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C6D4E6-9495-4FF4-AD8C-7CA56A14F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6"/>
            <a:ext cx="3960439" cy="2760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F8DD8EF4-7F6D-4116-9665-FF6F206C2FEE}"/>
              </a:ext>
            </a:extLst>
          </p:cNvPr>
          <p:cNvSpPr/>
          <p:nvPr/>
        </p:nvSpPr>
        <p:spPr>
          <a:xfrm>
            <a:off x="323528" y="1700808"/>
            <a:ext cx="4032448" cy="43924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HAKI yang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ide liberal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barat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kepemilikan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kekayaan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intelektual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menguntungkan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produk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seni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invensi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barat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0CB67A-A444-486C-B694-53A5234A0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03" y="2009775"/>
            <a:ext cx="4608513" cy="34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Alasan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masyarakat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asing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atau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pedesaan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tidak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dapat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menerima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kenyataan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1412776"/>
            <a:ext cx="3816424" cy="45365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Pengarang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seniman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pencipta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tradisional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pedesaan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jarang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menerima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imbalan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financial.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99992" y="1412776"/>
            <a:ext cx="4536504" cy="26642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tanpa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izin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karya-karya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kadang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menyinggung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perasaan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231740" y="5014372"/>
            <a:ext cx="1512168" cy="8640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Ex: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66523" y="4942364"/>
            <a:ext cx="4400420" cy="93610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latinLnBrk="0">
              <a:lnSpc>
                <a:spcPct val="90000"/>
              </a:lnSpc>
              <a:spcBef>
                <a:spcPts val="1000"/>
              </a:spcBef>
            </a:pPr>
            <a:r>
              <a:rPr lang="en-US" sz="29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Pasar</a:t>
            </a:r>
            <a:r>
              <a:rPr lang="en-US" sz="2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seni</a:t>
            </a:r>
            <a:r>
              <a:rPr lang="en-US" sz="2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kerajinan</a:t>
            </a:r>
            <a:endParaRPr lang="en-US" sz="2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986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3" y="-13808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Pokok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Persoalan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Hak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Individu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VS </a:t>
            </a:r>
          </a:p>
          <a:p>
            <a:pPr algn="ctr"/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Masyarakat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179512" y="1268760"/>
            <a:ext cx="3600400" cy="936104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Kegagalan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system 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HAKI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647564" y="2708920"/>
            <a:ext cx="7848872" cy="3456384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latinLnBrk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2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Alasan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masyarakat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tradisional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sulit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melindungi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karya-karya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mereka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5004049" y="1295575"/>
            <a:ext cx="3960440" cy="936103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latinLnBrk="0">
              <a:lnSpc>
                <a:spcPct val="90000"/>
              </a:lnSpc>
              <a:spcBef>
                <a:spcPts val="1000"/>
              </a:spcBef>
            </a:pP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Kurang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Melindungi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pengetahuan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&amp;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karya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tradisional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923928" y="1547602"/>
            <a:ext cx="828091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02003" y="1682427"/>
            <a:ext cx="4176464" cy="108012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/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Hak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cipta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tradisional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4860819" y="1700808"/>
            <a:ext cx="4175677" cy="108012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/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Bentuk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berwujud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202003" y="3645024"/>
            <a:ext cx="4176464" cy="108012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Keaslian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4860032" y="3645024"/>
            <a:ext cx="4176464" cy="104411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Masa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Berlaku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6394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itchFamily="34" charset="0"/>
                <a:cs typeface="Arial" pitchFamily="34" charset="0"/>
              </a:rPr>
              <a:t>Merk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menyinggung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: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79512" y="1052736"/>
            <a:ext cx="2880320" cy="20162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latinLnBrk="0">
              <a:buFont typeface="+mj-lt"/>
              <a:buAutoNum type="arabicPeriod"/>
            </a:pPr>
            <a:r>
              <a:rPr lang="en-US" sz="2800" dirty="0" err="1">
                <a:solidFill>
                  <a:prstClr val="black"/>
                </a:solidFill>
                <a:latin typeface="Calibri"/>
              </a:rPr>
              <a:t>Pengetahuan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tradisional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hak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paten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84168" y="1052736"/>
            <a:ext cx="2921212" cy="20162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latinLnBrk="0"/>
            <a:r>
              <a:rPr lang="en-US" sz="2800" dirty="0">
                <a:solidFill>
                  <a:prstClr val="black"/>
                </a:solidFill>
                <a:latin typeface="Calibri"/>
              </a:rPr>
              <a:t>2.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Permasalahan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pendaftaran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03848" y="2708920"/>
            <a:ext cx="2705188" cy="20162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latinLnBrk="0"/>
            <a:r>
              <a:rPr lang="en-US" sz="2800" dirty="0">
                <a:solidFill>
                  <a:prstClr val="black"/>
                </a:solidFill>
                <a:latin typeface="Calibri"/>
              </a:rPr>
              <a:t>3.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Informasi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rahasia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(Confidential Information)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84168" y="4581128"/>
            <a:ext cx="2921212" cy="20162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latinLnBrk="0"/>
            <a:r>
              <a:rPr lang="en-US" sz="2800" dirty="0">
                <a:solidFill>
                  <a:prstClr val="black"/>
                </a:solidFill>
                <a:latin typeface="Calibri"/>
              </a:rPr>
              <a:t>5.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Beberapa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cara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perlindungan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folklore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9512" y="4581128"/>
            <a:ext cx="3024336" cy="20162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latinLnBrk="0"/>
            <a:r>
              <a:rPr lang="en-US" sz="2800" dirty="0">
                <a:solidFill>
                  <a:prstClr val="black"/>
                </a:solidFill>
                <a:latin typeface="Calibri"/>
              </a:rPr>
              <a:t>4.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Perlindungan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pengetahuan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tradisional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secara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internasional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610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latinLnBrk="0">
              <a:buFontTx/>
              <a:buAutoNum type="arabicPeriod"/>
            </a:pPr>
            <a:r>
              <a:rPr lang="en-US" sz="3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3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tradisional</a:t>
            </a:r>
            <a:r>
              <a:rPr lang="en-US" sz="3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hak</a:t>
            </a:r>
            <a:r>
              <a:rPr lang="en-US" sz="3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paten</a:t>
            </a:r>
          </a:p>
        </p:txBody>
      </p:sp>
      <p:sp>
        <p:nvSpPr>
          <p:cNvPr id="3" name="Round Single Corner Rectangle 2"/>
          <p:cNvSpPr/>
          <p:nvPr/>
        </p:nvSpPr>
        <p:spPr>
          <a:xfrm>
            <a:off x="251520" y="1268760"/>
            <a:ext cx="5328592" cy="4869160"/>
          </a:xfrm>
          <a:prstGeom prst="round1Rect">
            <a:avLst/>
          </a:prstGeom>
          <a:solidFill>
            <a:srgbClr val="F4FC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latinLnBrk="0"/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mendapatkan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perlindungan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tradisional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menemukan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sumber-sumbernya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kemudian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mencari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bersifat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komersial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orang lain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mengetahui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invensi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daftarkan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perolehan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hak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patennya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14" y="2119164"/>
            <a:ext cx="346508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5401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Permasalahan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Pendaftaraan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0" y="1265938"/>
            <a:ext cx="8568952" cy="3315190"/>
          </a:xfrm>
          <a:prstGeom prst="round2SameRect">
            <a:avLst/>
          </a:prstGeom>
          <a:solidFill>
            <a:srgbClr val="F4FC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latinLnBrk="0"/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lain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hukum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paten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tradisional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apabila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invensi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bersangkutan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daftarkan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gunakan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komersil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banyak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tradisional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menyadari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keputusan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berurusan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Haki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25144"/>
            <a:ext cx="5904656" cy="17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377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맑은 고딕</vt:lpstr>
      <vt:lpstr>Arial</vt:lpstr>
      <vt:lpstr>Bahnschrift SemiBold</vt:lpstr>
      <vt:lpstr>Calibri</vt:lpstr>
      <vt:lpstr>Verdana</vt:lpstr>
      <vt:lpstr>Wingdings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Abstract-Floral-PPT-Design</dc:title>
  <dc:creator>ALLPPT.COM</dc:creator>
  <cp:lastModifiedBy>User</cp:lastModifiedBy>
  <cp:revision>41</cp:revision>
  <dcterms:created xsi:type="dcterms:W3CDTF">2012-06-12T09:01:30Z</dcterms:created>
  <dcterms:modified xsi:type="dcterms:W3CDTF">2019-08-28T10:28:29Z</dcterms:modified>
</cp:coreProperties>
</file>