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8/28/2019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948423"/>
            <a:ext cx="10058400" cy="3145782"/>
          </a:xfrm>
        </p:spPr>
        <p:txBody>
          <a:bodyPr>
            <a:normAutofit/>
          </a:bodyPr>
          <a:lstStyle/>
          <a:p>
            <a:pPr algn="ctr"/>
            <a:r>
              <a:rPr lang="en-ID" sz="3200" dirty="0" smtClean="0">
                <a:latin typeface="Adobe Garamond Pro Bold" panose="02020702060506020403" pitchFamily="18" charset="0"/>
              </a:rPr>
              <a:t>HAKI DESAIN</a:t>
            </a:r>
            <a:br>
              <a:rPr lang="en-ID" sz="3200" dirty="0" smtClean="0">
                <a:latin typeface="Adobe Garamond Pro Bold" panose="02020702060506020403" pitchFamily="18" charset="0"/>
              </a:rPr>
            </a:br>
            <a:r>
              <a:rPr lang="en-ID" sz="3200" dirty="0">
                <a:latin typeface="Adobe Garamond Pro Bold" panose="02020702060506020403" pitchFamily="18" charset="0"/>
              </a:rPr>
              <a:t/>
            </a:r>
            <a:br>
              <a:rPr lang="en-ID" sz="3200" dirty="0">
                <a:latin typeface="Adobe Garamond Pro Bold" panose="02020702060506020403" pitchFamily="18" charset="0"/>
              </a:rPr>
            </a:br>
            <a:r>
              <a:rPr lang="en-ID" sz="3200" dirty="0" smtClean="0">
                <a:latin typeface="Adobe Garamond Pro Bold" panose="02020702060506020403" pitchFamily="18" charset="0"/>
              </a:rPr>
              <a:t>MEREK</a:t>
            </a:r>
            <a:endParaRPr lang="en-US" sz="3200" dirty="0">
              <a:latin typeface="Adobe Garamond Pro Bold" panose="02020702060506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4415481"/>
            <a:ext cx="10058400" cy="1359243"/>
          </a:xfrm>
        </p:spPr>
        <p:txBody>
          <a:bodyPr>
            <a:noAutofit/>
          </a:bodyPr>
          <a:lstStyle/>
          <a:p>
            <a:pPr algn="ctr"/>
            <a:r>
              <a:rPr lang="id-ID" sz="1600" dirty="0" smtClean="0">
                <a:latin typeface="Adobe Garamond Pro Bold" panose="02020702060506020403" pitchFamily="18" charset="0"/>
              </a:rPr>
              <a:t>Teddy M Darajat</a:t>
            </a:r>
            <a:endParaRPr lang="en-US" sz="1600" dirty="0">
              <a:latin typeface="Adobe Garamond Pro Bold" panose="020207020605060204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901" y="0"/>
            <a:ext cx="2603157" cy="2603157"/>
          </a:xfrm>
          <a:prstGeom prst="rect">
            <a:avLst/>
          </a:prstGeom>
        </p:spPr>
      </p:pic>
      <p:pic>
        <p:nvPicPr>
          <p:cNvPr id="1026" name="Picture 2" descr="Hasil gambar untuk haki desa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531" y="4333403"/>
            <a:ext cx="4472470" cy="2009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474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Pemeriksaan</a:t>
            </a:r>
            <a:r>
              <a:rPr lang="en-ID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ID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merek</a:t>
            </a:r>
            <a:r>
              <a:rPr lang="en-ID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/>
            </a:r>
            <a:br>
              <a:rPr lang="en-ID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endParaRPr lang="en-US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2800" dirty="0" smtClean="0">
                <a:latin typeface="Adobe Garamond Pro Bold" panose="02020702060506020403" pitchFamily="18" charset="0"/>
              </a:rPr>
              <a:t>	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Jika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keberatan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diajukan</a:t>
            </a:r>
            <a:r>
              <a:rPr lang="en-ID" sz="2800" dirty="0" smtClean="0">
                <a:latin typeface="Adobe Garamond Pro Bold" panose="02020702060506020403" pitchFamily="18" charset="0"/>
              </a:rPr>
              <a:t>,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pemeriksa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atas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merek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tersebut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akan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dilaksanakan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dalam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waktu</a:t>
            </a:r>
            <a:r>
              <a:rPr lang="en-ID" sz="2800" dirty="0" smtClean="0">
                <a:latin typeface="Adobe Garamond Pro Bold" panose="02020702060506020403" pitchFamily="18" charset="0"/>
              </a:rPr>
              <a:t> paling lama 2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bulan</a:t>
            </a:r>
            <a:r>
              <a:rPr lang="en-ID" sz="2800" dirty="0" smtClean="0">
                <a:latin typeface="Adobe Garamond Pro Bold" panose="02020702060506020403" pitchFamily="18" charset="0"/>
              </a:rPr>
              <a:t>.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Jika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menurut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direktorat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jendral</a:t>
            </a:r>
            <a:r>
              <a:rPr lang="en-ID" sz="2800" dirty="0" smtClean="0">
                <a:latin typeface="Adobe Garamond Pro Bold" panose="02020702060506020403" pitchFamily="18" charset="0"/>
              </a:rPr>
              <a:t>,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merek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dapat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didaftarkan</a:t>
            </a:r>
            <a:r>
              <a:rPr lang="en-ID" sz="2800" dirty="0" smtClean="0">
                <a:latin typeface="Adobe Garamond Pro Bold" panose="02020702060506020403" pitchFamily="18" charset="0"/>
              </a:rPr>
              <a:t>,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sebuah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sertifikan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akan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dikeluarkan</a:t>
            </a:r>
            <a:r>
              <a:rPr lang="en-ID" sz="2800" dirty="0" smtClean="0">
                <a:latin typeface="Adobe Garamond Pro Bold" panose="02020702060506020403" pitchFamily="18" charset="0"/>
              </a:rPr>
              <a:t> 30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hari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setelah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pendaftaran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merek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itu</a:t>
            </a:r>
            <a:r>
              <a:rPr lang="en-ID" sz="2800" dirty="0" smtClean="0">
                <a:latin typeface="Adobe Garamond Pro Bold" panose="02020702060506020403" pitchFamily="18" charset="0"/>
              </a:rPr>
              <a:t>.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Jika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tidak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ada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penolakan</a:t>
            </a:r>
            <a:r>
              <a:rPr lang="en-ID" sz="2800" dirty="0" smtClean="0">
                <a:latin typeface="Adobe Garamond Pro Bold" panose="02020702060506020403" pitchFamily="18" charset="0"/>
              </a:rPr>
              <a:t>,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sertifikat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akan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dikeluarkan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dalam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waktu</a:t>
            </a:r>
            <a:r>
              <a:rPr lang="en-ID" sz="2800" dirty="0" smtClean="0">
                <a:latin typeface="Adobe Garamond Pro Bold" panose="02020702060506020403" pitchFamily="18" charset="0"/>
              </a:rPr>
              <a:t> 30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hari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setelah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periode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pengumuman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berakhir</a:t>
            </a:r>
            <a:r>
              <a:rPr lang="en-ID" sz="2800" dirty="0" smtClean="0">
                <a:latin typeface="Adobe Garamond Pro Bold" panose="02020702060506020403" pitchFamily="18" charset="0"/>
              </a:rPr>
              <a:t>.</a:t>
            </a:r>
            <a:endParaRPr lang="en-US" sz="2800" dirty="0">
              <a:latin typeface="Adobe Garamond Pro Bold" panose="02020702060506020403" pitchFamily="18" charset="0"/>
            </a:endParaRPr>
          </a:p>
        </p:txBody>
      </p:sp>
      <p:pic>
        <p:nvPicPr>
          <p:cNvPr id="2052" name="Picture 4" descr="Hasil gambar untuk pemeriksaan mer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5733"/>
            <a:ext cx="12192000" cy="5012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89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Hak</a:t>
            </a:r>
            <a:r>
              <a:rPr lang="en-ID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banding</a:t>
            </a:r>
            <a:br>
              <a:rPr lang="en-ID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endParaRPr lang="en-US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2400" dirty="0" smtClean="0">
                <a:latin typeface="Adobe Garamond Pro Bold" panose="02020702060506020403" pitchFamily="18" charset="0"/>
              </a:rPr>
              <a:t>	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Jika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pemohon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merek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tidak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puas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dengan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keputusan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itu</a:t>
            </a:r>
            <a:r>
              <a:rPr lang="en-ID" sz="2400" dirty="0" smtClean="0">
                <a:latin typeface="Adobe Garamond Pro Bold" panose="02020702060506020403" pitchFamily="18" charset="0"/>
              </a:rPr>
              <a:t>,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ia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dapat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mengajukan</a:t>
            </a:r>
            <a:r>
              <a:rPr lang="en-ID" sz="2400" dirty="0" smtClean="0">
                <a:latin typeface="Adobe Garamond Pro Bold" panose="02020702060506020403" pitchFamily="18" charset="0"/>
              </a:rPr>
              <a:t> banding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ke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komisi</a:t>
            </a:r>
            <a:r>
              <a:rPr lang="en-ID" sz="2400" dirty="0" smtClean="0">
                <a:latin typeface="Adobe Garamond Pro Bold" panose="02020702060506020403" pitchFamily="18" charset="0"/>
              </a:rPr>
              <a:t> banding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merek</a:t>
            </a:r>
            <a:r>
              <a:rPr lang="en-ID" sz="2400" dirty="0">
                <a:latin typeface="Adobe Garamond Pro Bold" panose="02020702060506020403" pitchFamily="18" charset="0"/>
              </a:rPr>
              <a:t> </a:t>
            </a:r>
            <a:r>
              <a:rPr lang="en-ID" sz="2400" dirty="0" smtClean="0">
                <a:latin typeface="Adobe Garamond Pro Bold" panose="02020702060506020403" pitchFamily="18" charset="0"/>
              </a:rPr>
              <a:t>(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lihat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pasal</a:t>
            </a:r>
            <a:r>
              <a:rPr lang="en-ID" sz="2400" dirty="0" smtClean="0">
                <a:latin typeface="Adobe Garamond Pro Bold" panose="02020702060506020403" pitchFamily="18" charset="0"/>
              </a:rPr>
              <a:t> 26(4))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dalam</a:t>
            </a:r>
            <a:r>
              <a:rPr lang="en-ID" sz="2400" dirty="0" smtClean="0">
                <a:latin typeface="Adobe Garamond Pro Bold" panose="02020702060506020403" pitchFamily="18" charset="0"/>
              </a:rPr>
              <a:t> tempo paling lama 3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bulan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dari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putusan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direktorat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jendral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untuk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menerima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atau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menolak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permohonan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pendaftaran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itu</a:t>
            </a:r>
            <a:r>
              <a:rPr lang="en-ID" sz="2400" dirty="0" smtClean="0">
                <a:latin typeface="Adobe Garamond Pro Bold" panose="02020702060506020403" pitchFamily="18" charset="0"/>
              </a:rPr>
              <a:t> (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pasal</a:t>
            </a:r>
            <a:r>
              <a:rPr lang="en-ID" sz="2400" dirty="0" smtClean="0">
                <a:latin typeface="Adobe Garamond Pro Bold" panose="02020702060506020403" pitchFamily="18" charset="0"/>
              </a:rPr>
              <a:t> 30(1)).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Komisi</a:t>
            </a:r>
            <a:r>
              <a:rPr lang="en-ID" sz="2400" dirty="0" smtClean="0">
                <a:latin typeface="Adobe Garamond Pro Bold" panose="02020702060506020403" pitchFamily="18" charset="0"/>
              </a:rPr>
              <a:t> banding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merek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harus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membuat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putusan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dalam</a:t>
            </a:r>
            <a:r>
              <a:rPr lang="en-ID" sz="2400" dirty="0" smtClean="0">
                <a:latin typeface="Adobe Garamond Pro Bold" panose="02020702060506020403" pitchFamily="18" charset="0"/>
              </a:rPr>
              <a:t> tempo paling lama 3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bulan</a:t>
            </a:r>
            <a:r>
              <a:rPr lang="en-ID" sz="2400" dirty="0" smtClean="0">
                <a:latin typeface="Adobe Garamond Pro Bold" panose="02020702060506020403" pitchFamily="18" charset="0"/>
              </a:rPr>
              <a:t> (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pasal</a:t>
            </a:r>
            <a:r>
              <a:rPr lang="en-ID" sz="2400" dirty="0" smtClean="0">
                <a:latin typeface="Adobe Garamond Pro Bold" panose="02020702060506020403" pitchFamily="18" charset="0"/>
              </a:rPr>
              <a:t> 31(1)). Akan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tetapi</a:t>
            </a:r>
            <a:r>
              <a:rPr lang="en-ID" sz="2400" dirty="0" smtClean="0">
                <a:latin typeface="Adobe Garamond Pro Bold" panose="02020702060506020403" pitchFamily="18" charset="0"/>
              </a:rPr>
              <a:t>,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jika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pemohon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berpedapat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bahwa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komisi</a:t>
            </a:r>
            <a:r>
              <a:rPr lang="en-ID" sz="2400" dirty="0" smtClean="0">
                <a:latin typeface="Adobe Garamond Pro Bold" panose="02020702060506020403" pitchFamily="18" charset="0"/>
              </a:rPr>
              <a:t> banding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telah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membuatsuatu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kekeliruan</a:t>
            </a:r>
            <a:r>
              <a:rPr lang="en-ID" sz="2400" dirty="0" smtClean="0">
                <a:latin typeface="Adobe Garamond Pro Bold" panose="02020702060506020403" pitchFamily="18" charset="0"/>
              </a:rPr>
              <a:t>,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dia</a:t>
            </a:r>
            <a:r>
              <a:rPr lang="en-ID" sz="2400" dirty="0" smtClean="0">
                <a:latin typeface="Adobe Garamond Pro Bold" panose="02020702060506020403" pitchFamily="18" charset="0"/>
              </a:rPr>
              <a:t> boleh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mengajukan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gugatan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ke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pengadilan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niaga</a:t>
            </a:r>
            <a:r>
              <a:rPr lang="en-ID" sz="2400" dirty="0" smtClean="0">
                <a:latin typeface="Adobe Garamond Pro Bold" panose="02020702060506020403" pitchFamily="18" charset="0"/>
              </a:rPr>
              <a:t> (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pasal</a:t>
            </a:r>
            <a:r>
              <a:rPr lang="en-ID" sz="2400" dirty="0" smtClean="0">
                <a:latin typeface="Adobe Garamond Pro Bold" panose="02020702060506020403" pitchFamily="18" charset="0"/>
              </a:rPr>
              <a:t> 31(3))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dan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kemudian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mengajukan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kakasi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ke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mahkama</a:t>
            </a:r>
            <a:r>
              <a:rPr lang="en-ID" sz="2400" dirty="0" smtClean="0">
                <a:latin typeface="Adobe Garamond Pro Bold" panose="02020702060506020403" pitchFamily="18" charset="0"/>
              </a:rPr>
              <a:t> 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agung</a:t>
            </a:r>
            <a:r>
              <a:rPr lang="en-ID" sz="2400" dirty="0" smtClean="0">
                <a:latin typeface="Adobe Garamond Pro Bold" panose="02020702060506020403" pitchFamily="18" charset="0"/>
              </a:rPr>
              <a:t> (</a:t>
            </a:r>
            <a:r>
              <a:rPr lang="en-ID" sz="2400" dirty="0" err="1" smtClean="0">
                <a:latin typeface="Adobe Garamond Pro Bold" panose="02020702060506020403" pitchFamily="18" charset="0"/>
              </a:rPr>
              <a:t>pasal</a:t>
            </a:r>
            <a:r>
              <a:rPr lang="en-ID" sz="2400" dirty="0" smtClean="0">
                <a:latin typeface="Adobe Garamond Pro Bold" panose="02020702060506020403" pitchFamily="18" charset="0"/>
              </a:rPr>
              <a:t> 31(4)).</a:t>
            </a:r>
            <a:endParaRPr lang="en-US" sz="2400" dirty="0"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179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72640"/>
          </a:xfrm>
        </p:spPr>
        <p:txBody>
          <a:bodyPr/>
          <a:lstStyle/>
          <a:p>
            <a:pPr algn="ctr"/>
            <a:r>
              <a:rPr lang="en-ID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Jangka</a:t>
            </a:r>
            <a:r>
              <a:rPr lang="en-ID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ID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waktu</a:t>
            </a:r>
            <a:r>
              <a:rPr lang="en-ID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ID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perlindungan</a:t>
            </a:r>
            <a:endParaRPr lang="en-US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2022" y="1935892"/>
            <a:ext cx="10668000" cy="393320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35892"/>
            <a:ext cx="10058400" cy="393320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D" sz="2400" dirty="0" smtClean="0"/>
              <a:t>	</a:t>
            </a:r>
            <a:r>
              <a:rPr lang="en-ID" sz="2400" dirty="0" err="1" smtClean="0"/>
              <a:t>Sebuah</a:t>
            </a:r>
            <a:r>
              <a:rPr lang="en-ID" sz="2400" dirty="0" smtClean="0"/>
              <a:t> </a:t>
            </a:r>
            <a:r>
              <a:rPr lang="en-ID" sz="2400" dirty="0" err="1" smtClean="0"/>
              <a:t>merek</a:t>
            </a:r>
            <a:r>
              <a:rPr lang="en-ID" sz="2400" dirty="0" smtClean="0"/>
              <a:t> </a:t>
            </a:r>
            <a:r>
              <a:rPr lang="en-ID" sz="2400" dirty="0" err="1" smtClean="0"/>
              <a:t>terdaftar</a:t>
            </a:r>
            <a:r>
              <a:rPr lang="en-ID" sz="2400" dirty="0" smtClean="0"/>
              <a:t> </a:t>
            </a:r>
            <a:r>
              <a:rPr lang="en-ID" sz="2400" dirty="0" err="1" smtClean="0"/>
              <a:t>dilindungi</a:t>
            </a:r>
            <a:r>
              <a:rPr lang="en-ID" sz="2400" dirty="0" smtClean="0"/>
              <a:t> ( </a:t>
            </a:r>
            <a:r>
              <a:rPr lang="en-ID" sz="2400" dirty="0" err="1" smtClean="0"/>
              <a:t>berarti</a:t>
            </a:r>
            <a:r>
              <a:rPr lang="en-ID" sz="2400" dirty="0" smtClean="0"/>
              <a:t> orang lain </a:t>
            </a:r>
            <a:r>
              <a:rPr lang="en-ID" sz="2400" dirty="0" err="1" smtClean="0"/>
              <a:t>tidak</a:t>
            </a:r>
            <a:r>
              <a:rPr lang="en-ID" sz="2400" dirty="0" smtClean="0"/>
              <a:t> </a:t>
            </a:r>
            <a:r>
              <a:rPr lang="en-ID" sz="2400" dirty="0" err="1" smtClean="0"/>
              <a:t>dapat</a:t>
            </a:r>
            <a:r>
              <a:rPr lang="en-ID" sz="2400" dirty="0" smtClean="0"/>
              <a:t> </a:t>
            </a:r>
            <a:r>
              <a:rPr lang="en-ID" sz="2400" dirty="0" err="1" smtClean="0"/>
              <a:t>memakainya</a:t>
            </a:r>
            <a:r>
              <a:rPr lang="en-ID" sz="2400" dirty="0"/>
              <a:t> </a:t>
            </a:r>
            <a:r>
              <a:rPr lang="en-ID" sz="2400" dirty="0" smtClean="0"/>
              <a:t>) </a:t>
            </a:r>
            <a:r>
              <a:rPr lang="en-ID" sz="2400" dirty="0" err="1" smtClean="0"/>
              <a:t>selama</a:t>
            </a:r>
            <a:r>
              <a:rPr lang="en-ID" sz="2400" dirty="0" smtClean="0"/>
              <a:t> </a:t>
            </a:r>
            <a:r>
              <a:rPr lang="en-ID" sz="2400" dirty="0" err="1" smtClean="0"/>
              <a:t>jangka</a:t>
            </a:r>
            <a:r>
              <a:rPr lang="en-ID" sz="2400" dirty="0" smtClean="0"/>
              <a:t> </a:t>
            </a:r>
            <a:r>
              <a:rPr lang="en-ID" sz="2400" dirty="0" err="1" smtClean="0"/>
              <a:t>waktu</a:t>
            </a:r>
            <a:r>
              <a:rPr lang="en-ID" sz="2400" dirty="0" smtClean="0"/>
              <a:t> 10 </a:t>
            </a:r>
            <a:r>
              <a:rPr lang="en-ID" sz="2400" dirty="0" err="1" smtClean="0"/>
              <a:t>tahun</a:t>
            </a:r>
            <a:r>
              <a:rPr lang="en-ID" sz="2400" dirty="0" smtClean="0"/>
              <a:t> </a:t>
            </a:r>
            <a:r>
              <a:rPr lang="en-ID" sz="2400" dirty="0" err="1" smtClean="0"/>
              <a:t>dari</a:t>
            </a:r>
            <a:r>
              <a:rPr lang="en-ID" sz="2400" dirty="0" smtClean="0"/>
              <a:t> </a:t>
            </a:r>
            <a:r>
              <a:rPr lang="en-ID" sz="2400" dirty="0" err="1" smtClean="0"/>
              <a:t>tanggal</a:t>
            </a:r>
            <a:r>
              <a:rPr lang="en-ID" sz="2400" dirty="0" smtClean="0"/>
              <a:t> </a:t>
            </a:r>
            <a:r>
              <a:rPr lang="en-ID" sz="2400" dirty="0" err="1" smtClean="0"/>
              <a:t>penerimaan</a:t>
            </a:r>
            <a:r>
              <a:rPr lang="en-ID" sz="2400" dirty="0" smtClean="0"/>
              <a:t>  (</a:t>
            </a:r>
            <a:r>
              <a:rPr lang="en-ID" sz="2400" dirty="0" err="1" smtClean="0"/>
              <a:t>pasal</a:t>
            </a:r>
            <a:r>
              <a:rPr lang="en-ID" sz="2400" dirty="0" smtClean="0"/>
              <a:t> 20), </a:t>
            </a:r>
            <a:r>
              <a:rPr lang="en-ID" sz="2400" dirty="0" err="1" smtClean="0"/>
              <a:t>jangka</a:t>
            </a:r>
            <a:r>
              <a:rPr lang="en-ID" sz="2400" dirty="0" smtClean="0"/>
              <a:t> </a:t>
            </a:r>
            <a:r>
              <a:rPr lang="en-ID" sz="2400" dirty="0" err="1" smtClean="0"/>
              <a:t>waktu</a:t>
            </a:r>
            <a:r>
              <a:rPr lang="en-ID" sz="2400" dirty="0" smtClean="0"/>
              <a:t> </a:t>
            </a:r>
            <a:r>
              <a:rPr lang="en-ID" sz="2400" dirty="0" err="1" smtClean="0"/>
              <a:t>itu</a:t>
            </a:r>
            <a:r>
              <a:rPr lang="en-ID" sz="2400" dirty="0" smtClean="0"/>
              <a:t> </a:t>
            </a:r>
            <a:r>
              <a:rPr lang="en-ID" sz="2400" dirty="0" err="1" smtClean="0"/>
              <a:t>dapat</a:t>
            </a:r>
            <a:r>
              <a:rPr lang="en-ID" sz="2400" dirty="0" smtClean="0"/>
              <a:t> di </a:t>
            </a:r>
            <a:r>
              <a:rPr lang="en-ID" sz="2400" dirty="0" err="1" smtClean="0"/>
              <a:t>perpanjang</a:t>
            </a:r>
            <a:r>
              <a:rPr lang="en-ID" sz="2400" dirty="0" smtClean="0"/>
              <a:t> </a:t>
            </a:r>
            <a:r>
              <a:rPr lang="en-ID" sz="2400" dirty="0" err="1" smtClean="0"/>
              <a:t>untuk</a:t>
            </a:r>
            <a:r>
              <a:rPr lang="en-ID" sz="2400" dirty="0" smtClean="0"/>
              <a:t> masa yang </a:t>
            </a:r>
            <a:r>
              <a:rPr lang="en-ID" sz="2400" dirty="0" err="1" smtClean="0"/>
              <a:t>tidak</a:t>
            </a:r>
            <a:r>
              <a:rPr lang="en-ID" sz="2400" dirty="0" smtClean="0"/>
              <a:t> </a:t>
            </a:r>
            <a:r>
              <a:rPr lang="en-ID" sz="2400" dirty="0" err="1" smtClean="0"/>
              <a:t>ditentukan</a:t>
            </a:r>
            <a:r>
              <a:rPr lang="en-ID" sz="2400" dirty="0" smtClean="0"/>
              <a:t> </a:t>
            </a:r>
            <a:r>
              <a:rPr lang="en-ID" sz="2400" dirty="0" err="1" smtClean="0"/>
              <a:t>selama</a:t>
            </a:r>
            <a:r>
              <a:rPr lang="en-ID" sz="2400" dirty="0" smtClean="0"/>
              <a:t> 10 </a:t>
            </a:r>
            <a:r>
              <a:rPr lang="en-ID" sz="2400" dirty="0" err="1" smtClean="0"/>
              <a:t>tahun</a:t>
            </a:r>
            <a:r>
              <a:rPr lang="en-ID" sz="2400" dirty="0" smtClean="0"/>
              <a:t> ( </a:t>
            </a:r>
            <a:r>
              <a:rPr lang="en-ID" sz="2400" dirty="0" err="1" smtClean="0"/>
              <a:t>pasal</a:t>
            </a:r>
            <a:r>
              <a:rPr lang="en-ID" sz="2400" dirty="0" smtClean="0"/>
              <a:t> 35(1)). </a:t>
            </a:r>
            <a:r>
              <a:rPr lang="en-ID" sz="2400" dirty="0" err="1" smtClean="0"/>
              <a:t>Dengan</a:t>
            </a:r>
            <a:r>
              <a:rPr lang="en-ID" sz="2400" dirty="0" smtClean="0"/>
              <a:t> </a:t>
            </a:r>
            <a:r>
              <a:rPr lang="en-ID" sz="2400" dirty="0" err="1" smtClean="0"/>
              <a:t>pembayar</a:t>
            </a:r>
            <a:r>
              <a:rPr lang="en-ID" sz="2400" dirty="0" smtClean="0"/>
              <a:t> </a:t>
            </a:r>
            <a:r>
              <a:rPr lang="en-ID" sz="2400" dirty="0" err="1" smtClean="0"/>
              <a:t>biaya</a:t>
            </a:r>
            <a:r>
              <a:rPr lang="en-ID" sz="2400" dirty="0" smtClean="0"/>
              <a:t>. </a:t>
            </a:r>
            <a:r>
              <a:rPr lang="en-ID" sz="2400" dirty="0" err="1" smtClean="0"/>
              <a:t>Namun</a:t>
            </a:r>
            <a:r>
              <a:rPr lang="en-ID" sz="2400" dirty="0" smtClean="0"/>
              <a:t>, </a:t>
            </a:r>
            <a:r>
              <a:rPr lang="en-ID" sz="2400" dirty="0" err="1" smtClean="0"/>
              <a:t>pemilik</a:t>
            </a:r>
            <a:r>
              <a:rPr lang="en-ID" sz="2400" dirty="0" smtClean="0"/>
              <a:t> </a:t>
            </a:r>
            <a:r>
              <a:rPr lang="en-ID" sz="2400" dirty="0" err="1" smtClean="0"/>
              <a:t>harus</a:t>
            </a:r>
            <a:r>
              <a:rPr lang="en-ID" sz="2400" dirty="0" smtClean="0"/>
              <a:t> </a:t>
            </a:r>
            <a:r>
              <a:rPr lang="en-ID" sz="2400" dirty="0" err="1" smtClean="0"/>
              <a:t>mengajukan</a:t>
            </a:r>
            <a:r>
              <a:rPr lang="en-ID" sz="2400" dirty="0" smtClean="0"/>
              <a:t> </a:t>
            </a:r>
            <a:r>
              <a:rPr lang="en-ID" sz="2400" dirty="0" err="1" smtClean="0"/>
              <a:t>perpanjangan</a:t>
            </a:r>
            <a:r>
              <a:rPr lang="en-ID" sz="2400" dirty="0" smtClean="0"/>
              <a:t> 12 </a:t>
            </a:r>
            <a:r>
              <a:rPr lang="en-ID" sz="2400" dirty="0" err="1" smtClean="0"/>
              <a:t>bulan</a:t>
            </a:r>
            <a:r>
              <a:rPr lang="en-ID" sz="2400" dirty="0" smtClean="0"/>
              <a:t> </a:t>
            </a:r>
            <a:r>
              <a:rPr lang="en-ID" sz="2400" dirty="0" err="1" smtClean="0"/>
              <a:t>sebelum</a:t>
            </a:r>
            <a:r>
              <a:rPr lang="en-ID" sz="2400" dirty="0" smtClean="0"/>
              <a:t> </a:t>
            </a:r>
            <a:r>
              <a:rPr lang="en-ID" sz="2400" dirty="0" err="1" smtClean="0"/>
              <a:t>merek</a:t>
            </a:r>
            <a:r>
              <a:rPr lang="en-ID" sz="2400" dirty="0" smtClean="0"/>
              <a:t> </a:t>
            </a:r>
            <a:r>
              <a:rPr lang="en-ID" sz="2400" dirty="0" err="1" smtClean="0"/>
              <a:t>tersebut</a:t>
            </a:r>
            <a:r>
              <a:rPr lang="en-ID" sz="2400" dirty="0" smtClean="0"/>
              <a:t> </a:t>
            </a:r>
            <a:r>
              <a:rPr lang="en-ID" sz="2400" dirty="0" err="1" smtClean="0"/>
              <a:t>berakhir</a:t>
            </a:r>
            <a:r>
              <a:rPr lang="en-ID" sz="2400" dirty="0" smtClean="0"/>
              <a:t> (</a:t>
            </a:r>
            <a:r>
              <a:rPr lang="en-ID" sz="2400" dirty="0" err="1" smtClean="0"/>
              <a:t>pasal</a:t>
            </a:r>
            <a:r>
              <a:rPr lang="en-ID" sz="2400" dirty="0" smtClean="0"/>
              <a:t> 35 (2)). </a:t>
            </a:r>
            <a:r>
              <a:rPr lang="en-ID" sz="2400" dirty="0" err="1" smtClean="0"/>
              <a:t>Merek</a:t>
            </a:r>
            <a:r>
              <a:rPr lang="en-ID" sz="2400" dirty="0" smtClean="0"/>
              <a:t> </a:t>
            </a:r>
            <a:r>
              <a:rPr lang="en-ID" sz="2400" dirty="0" err="1" smtClean="0"/>
              <a:t>akan</a:t>
            </a:r>
            <a:r>
              <a:rPr lang="en-ID" sz="2400" dirty="0" smtClean="0"/>
              <a:t> </a:t>
            </a:r>
            <a:r>
              <a:rPr lang="en-ID" sz="2400" dirty="0" err="1" smtClean="0"/>
              <a:t>diperpanjang</a:t>
            </a:r>
            <a:r>
              <a:rPr lang="en-ID" sz="2400" dirty="0" smtClean="0"/>
              <a:t> masa </a:t>
            </a:r>
            <a:r>
              <a:rPr lang="en-ID" sz="2400" dirty="0" err="1" smtClean="0"/>
              <a:t>berikutnya</a:t>
            </a:r>
            <a:r>
              <a:rPr lang="en-ID" sz="2400" dirty="0" smtClean="0"/>
              <a:t> </a:t>
            </a:r>
            <a:r>
              <a:rPr lang="en-ID" sz="2400" dirty="0" err="1" smtClean="0"/>
              <a:t>hanya</a:t>
            </a:r>
            <a:r>
              <a:rPr lang="en-ID" sz="2400" dirty="0" smtClean="0"/>
              <a:t> </a:t>
            </a:r>
            <a:r>
              <a:rPr lang="en-ID" sz="2400" dirty="0" err="1" smtClean="0"/>
              <a:t>jika</a:t>
            </a:r>
            <a:r>
              <a:rPr lang="en-ID" sz="2400" dirty="0" smtClean="0"/>
              <a:t> </a:t>
            </a:r>
            <a:r>
              <a:rPr lang="en-ID" sz="2400" dirty="0" err="1" smtClean="0"/>
              <a:t>pemilik</a:t>
            </a:r>
            <a:r>
              <a:rPr lang="en-ID" sz="2400" dirty="0" smtClean="0"/>
              <a:t> </a:t>
            </a:r>
            <a:r>
              <a:rPr lang="en-ID" sz="2400" dirty="0" err="1" smtClean="0"/>
              <a:t>masih</a:t>
            </a:r>
            <a:r>
              <a:rPr lang="en-ID" sz="2400" dirty="0" smtClean="0"/>
              <a:t> </a:t>
            </a:r>
            <a:r>
              <a:rPr lang="en-ID" sz="2400" dirty="0" err="1" smtClean="0"/>
              <a:t>memakai</a:t>
            </a:r>
            <a:r>
              <a:rPr lang="en-ID" sz="2400" dirty="0" smtClean="0"/>
              <a:t> </a:t>
            </a:r>
            <a:r>
              <a:rPr lang="en-ID" sz="2400" dirty="0" err="1" smtClean="0"/>
              <a:t>merek</a:t>
            </a:r>
            <a:r>
              <a:rPr lang="en-ID" sz="2400" dirty="0" smtClean="0"/>
              <a:t> </a:t>
            </a:r>
            <a:r>
              <a:rPr lang="en-ID" sz="2400" dirty="0" err="1" smtClean="0"/>
              <a:t>tersebut</a:t>
            </a:r>
            <a:r>
              <a:rPr lang="en-ID" sz="2400" dirty="0" smtClean="0"/>
              <a:t> </a:t>
            </a:r>
            <a:r>
              <a:rPr lang="en-ID" sz="2400" dirty="0" err="1" smtClean="0"/>
              <a:t>dalam</a:t>
            </a:r>
            <a:r>
              <a:rPr lang="en-ID" sz="2400" dirty="0" smtClean="0"/>
              <a:t> </a:t>
            </a:r>
            <a:r>
              <a:rPr lang="en-ID" sz="2400" dirty="0" err="1" smtClean="0"/>
              <a:t>perdagangan</a:t>
            </a:r>
            <a:r>
              <a:rPr lang="en-ID" sz="2400" dirty="0" smtClean="0"/>
              <a:t> </a:t>
            </a:r>
            <a:r>
              <a:rPr lang="en-ID" sz="2400" dirty="0" err="1" smtClean="0"/>
              <a:t>barang</a:t>
            </a:r>
            <a:r>
              <a:rPr lang="en-ID" sz="2400" dirty="0" smtClean="0"/>
              <a:t> </a:t>
            </a:r>
            <a:r>
              <a:rPr lang="en-ID" sz="2400" dirty="0" err="1" smtClean="0"/>
              <a:t>atau</a:t>
            </a:r>
            <a:r>
              <a:rPr lang="en-ID" sz="2400" dirty="0" smtClean="0"/>
              <a:t> </a:t>
            </a:r>
            <a:r>
              <a:rPr lang="en-ID" sz="2400" dirty="0" err="1" smtClean="0"/>
              <a:t>jasa</a:t>
            </a:r>
            <a:r>
              <a:rPr lang="en-ID" sz="2400" dirty="0" smtClean="0"/>
              <a:t> ( </a:t>
            </a:r>
            <a:r>
              <a:rPr lang="en-ID" sz="2400" dirty="0" err="1" smtClean="0"/>
              <a:t>pasal</a:t>
            </a:r>
            <a:r>
              <a:rPr lang="en-ID" sz="2400" dirty="0" smtClean="0"/>
              <a:t> 36 </a:t>
            </a:r>
            <a:r>
              <a:rPr lang="en-ID" sz="2400" dirty="0" err="1" smtClean="0"/>
              <a:t>huruf</a:t>
            </a:r>
            <a:r>
              <a:rPr lang="en-ID" sz="2400" dirty="0" smtClean="0"/>
              <a:t> (a) </a:t>
            </a:r>
            <a:r>
              <a:rPr lang="en-ID" sz="2400" dirty="0" err="1" smtClean="0"/>
              <a:t>dan</a:t>
            </a:r>
            <a:r>
              <a:rPr lang="en-ID" sz="2400" dirty="0" smtClean="0"/>
              <a:t> (b)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4046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Passing off</a:t>
            </a:r>
            <a:endParaRPr lang="en-US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416" y="1795848"/>
            <a:ext cx="11508260" cy="458023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20" y="1845734"/>
            <a:ext cx="11257280" cy="36571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dirty="0" smtClean="0"/>
              <a:t>	</a:t>
            </a:r>
            <a:r>
              <a:rPr lang="en-ID" dirty="0" err="1" smtClean="0"/>
              <a:t>Reputasi</a:t>
            </a:r>
            <a:r>
              <a:rPr lang="en-ID" dirty="0" smtClean="0"/>
              <a:t>/</a:t>
            </a:r>
            <a:r>
              <a:rPr lang="en-ID" dirty="0" err="1" smtClean="0"/>
              <a:t>itikad</a:t>
            </a:r>
            <a:r>
              <a:rPr lang="en-ID" dirty="0" smtClean="0"/>
              <a:t> </a:t>
            </a:r>
            <a:r>
              <a:rPr lang="en-ID" dirty="0" err="1" smtClean="0"/>
              <a:t>baik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dunia</a:t>
            </a:r>
            <a:r>
              <a:rPr lang="en-ID" dirty="0" smtClean="0"/>
              <a:t> </a:t>
            </a:r>
            <a:r>
              <a:rPr lang="en-ID" dirty="0" err="1" smtClean="0"/>
              <a:t>bisnis</a:t>
            </a:r>
            <a:r>
              <a:rPr lang="en-ID" dirty="0" smtClean="0"/>
              <a:t> </a:t>
            </a:r>
            <a:r>
              <a:rPr lang="en-ID" dirty="0" err="1" smtClean="0"/>
              <a:t>dipandang</a:t>
            </a:r>
            <a:r>
              <a:rPr lang="en-ID" dirty="0" smtClean="0"/>
              <a:t> </a:t>
            </a:r>
            <a:r>
              <a:rPr lang="en-ID" dirty="0" err="1" smtClean="0"/>
              <a:t>sebagai</a:t>
            </a:r>
            <a:r>
              <a:rPr lang="en-ID" dirty="0" smtClean="0"/>
              <a:t> </a:t>
            </a:r>
            <a:r>
              <a:rPr lang="en-ID" dirty="0" err="1" smtClean="0"/>
              <a:t>kunci</a:t>
            </a:r>
            <a:r>
              <a:rPr lang="en-ID" dirty="0" smtClean="0"/>
              <a:t> </a:t>
            </a:r>
            <a:r>
              <a:rPr lang="en-ID" dirty="0" err="1" smtClean="0"/>
              <a:t>sukses</a:t>
            </a:r>
            <a:r>
              <a:rPr lang="en-ID" dirty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kegagalan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sebuah</a:t>
            </a:r>
            <a:r>
              <a:rPr lang="en-ID" dirty="0" smtClean="0"/>
              <a:t> </a:t>
            </a:r>
            <a:r>
              <a:rPr lang="en-ID" dirty="0" err="1" smtClean="0"/>
              <a:t>perusahaan</a:t>
            </a:r>
            <a:r>
              <a:rPr lang="en-ID" dirty="0" smtClean="0"/>
              <a:t>.</a:t>
            </a:r>
          </a:p>
          <a:p>
            <a:r>
              <a:rPr lang="en-ID" dirty="0" smtClean="0"/>
              <a:t>Passing off </a:t>
            </a:r>
            <a:r>
              <a:rPr lang="en-ID" dirty="0" err="1" smtClean="0"/>
              <a:t>mencegah</a:t>
            </a:r>
            <a:r>
              <a:rPr lang="en-ID" dirty="0" smtClean="0"/>
              <a:t> orang-orang </a:t>
            </a:r>
            <a:r>
              <a:rPr lang="en-ID" dirty="0" err="1" smtClean="0"/>
              <a:t>melakukan</a:t>
            </a:r>
            <a:r>
              <a:rPr lang="en-ID" dirty="0" smtClean="0"/>
              <a:t> </a:t>
            </a:r>
            <a:r>
              <a:rPr lang="en-ID" dirty="0" err="1" smtClean="0"/>
              <a:t>dua</a:t>
            </a:r>
            <a:r>
              <a:rPr lang="en-ID" dirty="0" smtClean="0"/>
              <a:t> </a:t>
            </a:r>
            <a:r>
              <a:rPr lang="en-ID" dirty="0" err="1" smtClean="0"/>
              <a:t>hal</a:t>
            </a:r>
            <a:r>
              <a:rPr lang="en-ID" dirty="0" smtClean="0"/>
              <a:t>:</a:t>
            </a:r>
          </a:p>
          <a:p>
            <a:r>
              <a:rPr lang="en-ID" dirty="0" smtClean="0"/>
              <a:t>1.menampilkan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menyebarkan</a:t>
            </a:r>
            <a:r>
              <a:rPr lang="en-ID" dirty="0" smtClean="0"/>
              <a:t> </a:t>
            </a:r>
            <a:r>
              <a:rPr lang="en-ID" dirty="0" err="1" smtClean="0"/>
              <a:t>anggapan</a:t>
            </a:r>
            <a:r>
              <a:rPr lang="en-ID" dirty="0" smtClean="0"/>
              <a:t> </a:t>
            </a:r>
            <a:r>
              <a:rPr lang="en-ID" dirty="0" err="1" smtClean="0"/>
              <a:t>bahwa</a:t>
            </a:r>
            <a:r>
              <a:rPr lang="en-ID" dirty="0" smtClean="0"/>
              <a:t> </a:t>
            </a:r>
            <a:r>
              <a:rPr lang="en-ID" dirty="0" err="1" smtClean="0"/>
              <a:t>barang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jasanya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barang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jasa</a:t>
            </a:r>
            <a:r>
              <a:rPr lang="en-ID" dirty="0" smtClean="0"/>
              <a:t> orang lain</a:t>
            </a:r>
          </a:p>
          <a:p>
            <a:r>
              <a:rPr lang="en-ID" dirty="0" smtClean="0"/>
              <a:t>2.menimbulkan </a:t>
            </a:r>
            <a:r>
              <a:rPr lang="en-ID" dirty="0" err="1" smtClean="0"/>
              <a:t>anggapan</a:t>
            </a:r>
            <a:r>
              <a:rPr lang="en-ID" dirty="0" smtClean="0"/>
              <a:t> </a:t>
            </a:r>
            <a:r>
              <a:rPr lang="en-ID" dirty="0" err="1" smtClean="0"/>
              <a:t>bahwa</a:t>
            </a:r>
            <a:r>
              <a:rPr lang="en-ID" dirty="0" smtClean="0"/>
              <a:t> </a:t>
            </a:r>
            <a:r>
              <a:rPr lang="en-ID" dirty="0" err="1" smtClean="0"/>
              <a:t>barang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jasnya</a:t>
            </a:r>
            <a:r>
              <a:rPr lang="en-ID" dirty="0" smtClean="0"/>
              <a:t> </a:t>
            </a:r>
            <a:r>
              <a:rPr lang="en-ID" dirty="0" err="1" smtClean="0"/>
              <a:t>ada</a:t>
            </a:r>
            <a:r>
              <a:rPr lang="en-ID" dirty="0" smtClean="0"/>
              <a:t> </a:t>
            </a:r>
            <a:r>
              <a:rPr lang="en-ID" dirty="0" err="1" smtClean="0"/>
              <a:t>hubungan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barang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jasa</a:t>
            </a:r>
            <a:r>
              <a:rPr lang="en-ID" dirty="0" smtClean="0"/>
              <a:t> </a:t>
            </a:r>
            <a:r>
              <a:rPr lang="en-ID" dirty="0" err="1" smtClean="0"/>
              <a:t>penggugat</a:t>
            </a:r>
            <a:r>
              <a:rPr lang="en-ID" dirty="0" smtClean="0"/>
              <a:t>.</a:t>
            </a:r>
          </a:p>
          <a:p>
            <a:r>
              <a:rPr lang="en-ID" dirty="0" smtClean="0"/>
              <a:t>Passing off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pernah</a:t>
            </a:r>
            <a:r>
              <a:rPr lang="en-ID" dirty="0" smtClean="0"/>
              <a:t> </a:t>
            </a:r>
            <a:r>
              <a:rPr lang="en-ID" dirty="0" err="1" smtClean="0"/>
              <a:t>dipergunakan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menyelesaikan</a:t>
            </a:r>
            <a:r>
              <a:rPr lang="en-ID" dirty="0" smtClean="0"/>
              <a:t> </a:t>
            </a:r>
            <a:r>
              <a:rPr lang="en-ID" dirty="0" err="1" smtClean="0"/>
              <a:t>kasus</a:t>
            </a:r>
            <a:r>
              <a:rPr lang="en-ID" dirty="0" smtClean="0"/>
              <a:t> </a:t>
            </a:r>
            <a:r>
              <a:rPr lang="en-ID" dirty="0" err="1" smtClean="0"/>
              <a:t>pelanggaran</a:t>
            </a:r>
            <a:r>
              <a:rPr lang="en-ID" dirty="0" smtClean="0"/>
              <a:t> </a:t>
            </a:r>
            <a:r>
              <a:rPr lang="en-ID" dirty="0" err="1" smtClean="0"/>
              <a:t>reputasi</a:t>
            </a:r>
            <a:r>
              <a:rPr lang="en-ID" dirty="0" smtClean="0"/>
              <a:t> di Indonesia</a:t>
            </a:r>
          </a:p>
          <a:p>
            <a:r>
              <a:rPr lang="en-ID" dirty="0" err="1" smtClean="0"/>
              <a:t>Passal</a:t>
            </a:r>
            <a:r>
              <a:rPr lang="en-ID" dirty="0" smtClean="0"/>
              <a:t> 7 </a:t>
            </a:r>
            <a:r>
              <a:rPr lang="en-ID" dirty="0" err="1" smtClean="0"/>
              <a:t>uu</a:t>
            </a:r>
            <a:r>
              <a:rPr lang="en-ID" dirty="0" smtClean="0"/>
              <a:t> </a:t>
            </a:r>
            <a:r>
              <a:rPr lang="en-ID" dirty="0" err="1" smtClean="0"/>
              <a:t>perlindungan</a:t>
            </a:r>
            <a:r>
              <a:rPr lang="en-ID" dirty="0" smtClean="0"/>
              <a:t> </a:t>
            </a:r>
            <a:r>
              <a:rPr lang="en-ID" dirty="0" err="1" smtClean="0"/>
              <a:t>konsumen</a:t>
            </a:r>
            <a:r>
              <a:rPr lang="en-ID" dirty="0" smtClean="0"/>
              <a:t> </a:t>
            </a:r>
            <a:r>
              <a:rPr lang="en-ID" dirty="0" err="1" smtClean="0"/>
              <a:t>menyatakan</a:t>
            </a:r>
            <a:r>
              <a:rPr lang="en-ID" dirty="0" smtClean="0"/>
              <a:t> </a:t>
            </a:r>
            <a:r>
              <a:rPr lang="en-ID" dirty="0" err="1" smtClean="0"/>
              <a:t>bahwa</a:t>
            </a:r>
            <a:r>
              <a:rPr lang="en-ID" dirty="0" smtClean="0"/>
              <a:t>:</a:t>
            </a:r>
          </a:p>
          <a:p>
            <a:r>
              <a:rPr lang="en-ID" dirty="0" err="1" smtClean="0"/>
              <a:t>Pelaku</a:t>
            </a:r>
            <a:r>
              <a:rPr lang="en-ID" dirty="0" smtClean="0"/>
              <a:t> </a:t>
            </a:r>
            <a:r>
              <a:rPr lang="en-ID" dirty="0" err="1" smtClean="0"/>
              <a:t>usaha</a:t>
            </a:r>
            <a:r>
              <a:rPr lang="en-ID" dirty="0" smtClean="0"/>
              <a:t>: (a) </a:t>
            </a:r>
            <a:r>
              <a:rPr lang="en-ID" dirty="0" err="1" smtClean="0"/>
              <a:t>harus</a:t>
            </a:r>
            <a:r>
              <a:rPr lang="en-ID" dirty="0" smtClean="0"/>
              <a:t> </a:t>
            </a:r>
            <a:r>
              <a:rPr lang="en-ID" dirty="0" err="1" smtClean="0"/>
              <a:t>melakukkan</a:t>
            </a:r>
            <a:r>
              <a:rPr lang="en-ID" dirty="0" smtClean="0"/>
              <a:t> </a:t>
            </a:r>
            <a:r>
              <a:rPr lang="en-ID" dirty="0" err="1" smtClean="0"/>
              <a:t>usahanya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itikat</a:t>
            </a:r>
            <a:r>
              <a:rPr lang="en-ID" dirty="0" smtClean="0"/>
              <a:t> </a:t>
            </a:r>
            <a:r>
              <a:rPr lang="en-ID" dirty="0" err="1" smtClean="0"/>
              <a:t>baik</a:t>
            </a:r>
            <a:endParaRPr lang="en-ID" dirty="0" smtClean="0"/>
          </a:p>
          <a:p>
            <a:r>
              <a:rPr lang="en-ID" dirty="0" err="1" smtClean="0"/>
              <a:t>Pasal</a:t>
            </a:r>
            <a:r>
              <a:rPr lang="en-ID" dirty="0" smtClean="0"/>
              <a:t> </a:t>
            </a:r>
            <a:r>
              <a:rPr lang="en-ID" dirty="0" err="1" smtClean="0"/>
              <a:t>diatas</a:t>
            </a:r>
            <a:r>
              <a:rPr lang="en-ID" dirty="0" smtClean="0"/>
              <a:t> </a:t>
            </a:r>
            <a:r>
              <a:rPr lang="en-ID" dirty="0" err="1" smtClean="0"/>
              <a:t>mirip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pasal</a:t>
            </a:r>
            <a:r>
              <a:rPr lang="en-ID" dirty="0" smtClean="0"/>
              <a:t> 52 </a:t>
            </a:r>
            <a:r>
              <a:rPr lang="en-ID" dirty="0" err="1" smtClean="0"/>
              <a:t>undang-undang</a:t>
            </a:r>
            <a:r>
              <a:rPr lang="en-ID" dirty="0" smtClean="0"/>
              <a:t> </a:t>
            </a:r>
            <a:r>
              <a:rPr lang="en-ID" dirty="0" err="1" smtClean="0"/>
              <a:t>praktik</a:t>
            </a:r>
            <a:r>
              <a:rPr lang="en-ID" dirty="0" smtClean="0"/>
              <a:t> </a:t>
            </a:r>
            <a:r>
              <a:rPr lang="en-ID" dirty="0" err="1" smtClean="0"/>
              <a:t>perdagangan</a:t>
            </a:r>
            <a:r>
              <a:rPr lang="en-ID" dirty="0" smtClean="0"/>
              <a:t> Australia 1974 </a:t>
            </a:r>
            <a:r>
              <a:rPr lang="en-ID" dirty="0" err="1" smtClean="0"/>
              <a:t>ketentuan</a:t>
            </a:r>
            <a:r>
              <a:rPr lang="en-ID" dirty="0" smtClean="0"/>
              <a:t> </a:t>
            </a:r>
            <a:r>
              <a:rPr lang="en-ID" dirty="0" err="1" smtClean="0"/>
              <a:t>itu</a:t>
            </a:r>
            <a:r>
              <a:rPr lang="en-ID" dirty="0" smtClean="0"/>
              <a:t> </a:t>
            </a:r>
            <a:r>
              <a:rPr lang="en-ID" dirty="0" err="1" smtClean="0"/>
              <a:t>menyatakan</a:t>
            </a:r>
            <a:r>
              <a:rPr lang="en-ID" dirty="0" smtClean="0"/>
              <a:t>: “</a:t>
            </a:r>
            <a:r>
              <a:rPr lang="en-ID" dirty="0" err="1" smtClean="0"/>
              <a:t>suatu</a:t>
            </a:r>
            <a:r>
              <a:rPr lang="en-ID" dirty="0" smtClean="0"/>
              <a:t> </a:t>
            </a:r>
            <a:r>
              <a:rPr lang="en-ID" dirty="0" err="1" smtClean="0"/>
              <a:t>perusahaan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perdagangan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perniagaan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diperkenankan</a:t>
            </a:r>
            <a:r>
              <a:rPr lang="en-ID" dirty="0" smtClean="0"/>
              <a:t> </a:t>
            </a:r>
            <a:r>
              <a:rPr lang="en-ID" dirty="0" err="1" smtClean="0"/>
              <a:t>terlibat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tindak</a:t>
            </a:r>
            <a:r>
              <a:rPr lang="en-ID" dirty="0" smtClean="0"/>
              <a:t> </a:t>
            </a:r>
            <a:r>
              <a:rPr lang="en-ID" dirty="0" err="1" smtClean="0"/>
              <a:t>tipu</a:t>
            </a:r>
            <a:r>
              <a:rPr lang="en-ID" dirty="0" smtClean="0"/>
              <a:t> </a:t>
            </a:r>
            <a:r>
              <a:rPr lang="en-ID" dirty="0" err="1" smtClean="0"/>
              <a:t>muslihat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kecurangan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kecendrungan</a:t>
            </a:r>
            <a:r>
              <a:rPr lang="en-ID" dirty="0" smtClean="0"/>
              <a:t> </a:t>
            </a:r>
            <a:r>
              <a:rPr lang="en-ID" dirty="0" err="1" smtClean="0"/>
              <a:t>menyesatkan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mencurangi</a:t>
            </a:r>
            <a:r>
              <a:rPr lang="en-ID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36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2800" dirty="0" smtClean="0"/>
              <a:t>	</a:t>
            </a:r>
            <a:r>
              <a:rPr lang="en-ID" sz="2800" b="1" dirty="0" err="1" smtClean="0"/>
              <a:t>Untuk</a:t>
            </a:r>
            <a:r>
              <a:rPr lang="en-ID" sz="2800" b="1" dirty="0" smtClean="0"/>
              <a:t> </a:t>
            </a:r>
            <a:r>
              <a:rPr lang="en-ID" sz="2800" b="1" dirty="0" err="1" smtClean="0"/>
              <a:t>memenangkan</a:t>
            </a:r>
            <a:r>
              <a:rPr lang="en-ID" sz="2800" b="1" dirty="0" smtClean="0"/>
              <a:t> </a:t>
            </a:r>
            <a:r>
              <a:rPr lang="en-ID" sz="2800" b="1" dirty="0" err="1" smtClean="0"/>
              <a:t>kasus</a:t>
            </a:r>
            <a:r>
              <a:rPr lang="en-ID" sz="2800" b="1" dirty="0" smtClean="0"/>
              <a:t> passing off di Australia, </a:t>
            </a:r>
            <a:r>
              <a:rPr lang="en-ID" sz="2800" b="1" dirty="0" err="1" smtClean="0"/>
              <a:t>penggugat</a:t>
            </a:r>
            <a:r>
              <a:rPr lang="en-ID" sz="2800" b="1" dirty="0" smtClean="0"/>
              <a:t> </a:t>
            </a:r>
            <a:r>
              <a:rPr lang="en-ID" sz="2800" b="1" dirty="0" err="1" smtClean="0"/>
              <a:t>harus</a:t>
            </a:r>
            <a:r>
              <a:rPr lang="en-ID" sz="2800" b="1" dirty="0" smtClean="0"/>
              <a:t> </a:t>
            </a:r>
            <a:r>
              <a:rPr lang="en-ID" sz="2800" b="1" dirty="0" err="1" smtClean="0"/>
              <a:t>membuktikan</a:t>
            </a:r>
            <a:r>
              <a:rPr lang="en-ID" sz="2800" b="1" dirty="0" smtClean="0"/>
              <a:t> </a:t>
            </a:r>
            <a:r>
              <a:rPr lang="en-ID" sz="2800" b="1" dirty="0" err="1" smtClean="0"/>
              <a:t>tiga</a:t>
            </a:r>
            <a:r>
              <a:rPr lang="en-ID" sz="2800" b="1" dirty="0" smtClean="0"/>
              <a:t> </a:t>
            </a:r>
            <a:r>
              <a:rPr lang="en-ID" sz="2800" b="1" dirty="0" err="1" smtClean="0"/>
              <a:t>hal</a:t>
            </a:r>
            <a:r>
              <a:rPr lang="en-ID" sz="2800" b="1" dirty="0" smtClean="0"/>
              <a:t>:</a:t>
            </a:r>
          </a:p>
          <a:p>
            <a:r>
              <a:rPr lang="en-ID" sz="2800" dirty="0" smtClean="0"/>
              <a:t>1.penggugat </a:t>
            </a:r>
            <a:r>
              <a:rPr lang="en-ID" sz="2800" dirty="0" err="1" smtClean="0"/>
              <a:t>mempunyai</a:t>
            </a:r>
            <a:r>
              <a:rPr lang="en-ID" sz="2800" dirty="0" smtClean="0"/>
              <a:t> </a:t>
            </a:r>
            <a:r>
              <a:rPr lang="en-ID" sz="2800" dirty="0" err="1" smtClean="0"/>
              <a:t>reputasi</a:t>
            </a:r>
            <a:endParaRPr lang="en-ID" sz="2800" dirty="0" smtClean="0"/>
          </a:p>
          <a:p>
            <a:r>
              <a:rPr lang="en-ID" sz="2800" dirty="0" smtClean="0"/>
              <a:t>2.tergugat </a:t>
            </a:r>
            <a:r>
              <a:rPr lang="en-ID" sz="2800" dirty="0" err="1" smtClean="0"/>
              <a:t>menipu</a:t>
            </a:r>
            <a:r>
              <a:rPr lang="en-ID" sz="2800" dirty="0" smtClean="0"/>
              <a:t> </a:t>
            </a:r>
            <a:r>
              <a:rPr lang="en-ID" sz="2800" dirty="0" err="1" smtClean="0"/>
              <a:t>konsumen</a:t>
            </a:r>
            <a:r>
              <a:rPr lang="en-ID" sz="2800" dirty="0" smtClean="0"/>
              <a:t> </a:t>
            </a:r>
            <a:r>
              <a:rPr lang="en-ID" sz="2800" dirty="0" err="1" smtClean="0"/>
              <a:t>sehingga</a:t>
            </a:r>
            <a:r>
              <a:rPr lang="en-ID" sz="2800" dirty="0" smtClean="0"/>
              <a:t> </a:t>
            </a:r>
            <a:r>
              <a:rPr lang="en-ID" sz="2800" dirty="0" err="1" smtClean="0"/>
              <a:t>konsumen</a:t>
            </a:r>
            <a:r>
              <a:rPr lang="en-ID" sz="2800" dirty="0" smtClean="0"/>
              <a:t> </a:t>
            </a:r>
            <a:r>
              <a:rPr lang="en-ID" sz="2800" dirty="0" err="1" smtClean="0"/>
              <a:t>berpikir</a:t>
            </a:r>
            <a:r>
              <a:rPr lang="en-ID" sz="2800" dirty="0" smtClean="0"/>
              <a:t> </a:t>
            </a:r>
            <a:r>
              <a:rPr lang="en-ID" sz="2800" dirty="0" err="1" smtClean="0"/>
              <a:t>bahwa</a:t>
            </a:r>
            <a:r>
              <a:rPr lang="en-ID" sz="2800" dirty="0" smtClean="0"/>
              <a:t> </a:t>
            </a:r>
            <a:r>
              <a:rPr lang="en-ID" sz="2800" dirty="0" err="1" smtClean="0"/>
              <a:t>produk</a:t>
            </a:r>
            <a:r>
              <a:rPr lang="en-ID" sz="2800" dirty="0" smtClean="0"/>
              <a:t> </a:t>
            </a:r>
            <a:r>
              <a:rPr lang="en-ID" sz="2800" dirty="0" err="1" smtClean="0"/>
              <a:t>itu</a:t>
            </a:r>
            <a:r>
              <a:rPr lang="en-ID" sz="2800" dirty="0" smtClean="0"/>
              <a:t> </a:t>
            </a:r>
            <a:r>
              <a:rPr lang="en-ID" sz="2800" dirty="0" err="1" smtClean="0"/>
              <a:t>milik</a:t>
            </a:r>
            <a:r>
              <a:rPr lang="en-ID" sz="2800" dirty="0" smtClean="0"/>
              <a:t> </a:t>
            </a:r>
            <a:r>
              <a:rPr lang="en-ID" sz="2800" dirty="0" err="1" smtClean="0"/>
              <a:t>tergugat</a:t>
            </a:r>
            <a:r>
              <a:rPr lang="en-ID" sz="2800" dirty="0" smtClean="0"/>
              <a:t>, </a:t>
            </a:r>
            <a:r>
              <a:rPr lang="en-ID" sz="2800" dirty="0" err="1" smtClean="0"/>
              <a:t>bukan</a:t>
            </a:r>
            <a:r>
              <a:rPr lang="en-ID" sz="2800" dirty="0" smtClean="0"/>
              <a:t> </a:t>
            </a:r>
            <a:r>
              <a:rPr lang="en-ID" sz="2800" dirty="0" err="1" smtClean="0"/>
              <a:t>milik</a:t>
            </a:r>
            <a:r>
              <a:rPr lang="en-ID" sz="2800" dirty="0" smtClean="0"/>
              <a:t> </a:t>
            </a:r>
            <a:r>
              <a:rPr lang="en-ID" sz="2800" dirty="0" err="1" smtClean="0"/>
              <a:t>penggugat</a:t>
            </a:r>
            <a:endParaRPr lang="en-ID" sz="2800" dirty="0" smtClean="0"/>
          </a:p>
          <a:p>
            <a:r>
              <a:rPr lang="en-ID" sz="2800" dirty="0" smtClean="0"/>
              <a:t>3.penipuan </a:t>
            </a:r>
            <a:r>
              <a:rPr lang="en-ID" sz="2800" dirty="0" err="1" smtClean="0"/>
              <a:t>itu</a:t>
            </a:r>
            <a:r>
              <a:rPr lang="en-ID" sz="2800" dirty="0" smtClean="0"/>
              <a:t> </a:t>
            </a:r>
            <a:r>
              <a:rPr lang="en-ID" sz="2800" dirty="0" err="1" smtClean="0"/>
              <a:t>cenderung</a:t>
            </a:r>
            <a:r>
              <a:rPr lang="en-ID" sz="2800" dirty="0" smtClean="0"/>
              <a:t> </a:t>
            </a:r>
            <a:r>
              <a:rPr lang="en-ID" sz="2800" dirty="0" err="1" smtClean="0"/>
              <a:t>merugikan</a:t>
            </a:r>
            <a:r>
              <a:rPr lang="en-ID" sz="2800" dirty="0" smtClean="0"/>
              <a:t> </a:t>
            </a:r>
            <a:r>
              <a:rPr lang="en-ID" sz="2800" dirty="0" err="1" smtClean="0"/>
              <a:t>penguggat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8931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Syarat</a:t>
            </a:r>
            <a:r>
              <a:rPr lang="en-ID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Passing Off </a:t>
            </a:r>
            <a:r>
              <a:rPr lang="en-ID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Bisa</a:t>
            </a:r>
            <a:r>
              <a:rPr lang="en-ID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di </a:t>
            </a:r>
            <a:r>
              <a:rPr lang="en-ID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Adukan</a:t>
            </a:r>
            <a:endParaRPr lang="en-US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ID" dirty="0" err="1" smtClean="0"/>
              <a:t>Penggugat</a:t>
            </a:r>
            <a:r>
              <a:rPr lang="en-ID" dirty="0" smtClean="0"/>
              <a:t> </a:t>
            </a:r>
            <a:r>
              <a:rPr lang="en-ID" dirty="0" err="1" smtClean="0"/>
              <a:t>harus</a:t>
            </a:r>
            <a:r>
              <a:rPr lang="en-ID" dirty="0" smtClean="0"/>
              <a:t> </a:t>
            </a:r>
            <a:r>
              <a:rPr lang="en-ID" dirty="0" err="1" smtClean="0"/>
              <a:t>mempunyai</a:t>
            </a:r>
            <a:r>
              <a:rPr lang="en-ID" dirty="0" smtClean="0"/>
              <a:t> </a:t>
            </a:r>
            <a:r>
              <a:rPr lang="en-ID" dirty="0" err="1" smtClean="0"/>
              <a:t>reputasi</a:t>
            </a:r>
            <a:endParaRPr lang="en-ID" dirty="0"/>
          </a:p>
          <a:p>
            <a:pPr marL="0" indent="0">
              <a:buNone/>
            </a:pPr>
            <a:r>
              <a:rPr lang="en-ID" dirty="0" smtClean="0"/>
              <a:t> </a:t>
            </a:r>
            <a:r>
              <a:rPr lang="en-ID" dirty="0" err="1" smtClean="0"/>
              <a:t>jika</a:t>
            </a:r>
            <a:r>
              <a:rPr lang="en-ID" dirty="0" smtClean="0"/>
              <a:t> </a:t>
            </a:r>
            <a:r>
              <a:rPr lang="en-ID" dirty="0" err="1" smtClean="0"/>
              <a:t>penggugat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mempunyai</a:t>
            </a:r>
            <a:r>
              <a:rPr lang="en-ID" dirty="0" smtClean="0"/>
              <a:t> </a:t>
            </a:r>
            <a:r>
              <a:rPr lang="en-ID" dirty="0" err="1" smtClean="0"/>
              <a:t>reputasi</a:t>
            </a:r>
            <a:r>
              <a:rPr lang="en-ID" dirty="0" smtClean="0"/>
              <a:t> di </a:t>
            </a:r>
            <a:r>
              <a:rPr lang="en-ID" dirty="0" err="1" smtClean="0"/>
              <a:t>daerah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negara</a:t>
            </a:r>
            <a:r>
              <a:rPr lang="en-ID" dirty="0" smtClean="0"/>
              <a:t> </a:t>
            </a:r>
            <a:r>
              <a:rPr lang="en-ID" dirty="0" err="1" smtClean="0"/>
              <a:t>tempat</a:t>
            </a:r>
            <a:r>
              <a:rPr lang="en-ID" dirty="0" smtClean="0"/>
              <a:t> </a:t>
            </a:r>
            <a:r>
              <a:rPr lang="en-ID" dirty="0" err="1" smtClean="0"/>
              <a:t>tindakan</a:t>
            </a:r>
            <a:r>
              <a:rPr lang="en-ID" dirty="0" smtClean="0"/>
              <a:t> passing off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, </a:t>
            </a:r>
            <a:r>
              <a:rPr lang="en-US" dirty="0" err="1" smtClean="0"/>
              <a:t>penggugat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passing off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D" dirty="0" err="1" smtClean="0"/>
              <a:t>Penipuan</a:t>
            </a:r>
            <a:r>
              <a:rPr lang="en-ID" dirty="0" smtClean="0"/>
              <a:t> </a:t>
            </a:r>
            <a:r>
              <a:rPr lang="en-ID" dirty="0" err="1" smtClean="0"/>
              <a:t>harus</a:t>
            </a:r>
            <a:r>
              <a:rPr lang="en-ID" dirty="0" smtClean="0"/>
              <a:t> </a:t>
            </a:r>
            <a:r>
              <a:rPr lang="en-ID" dirty="0" err="1" smtClean="0"/>
              <a:t>sudah</a:t>
            </a:r>
            <a:r>
              <a:rPr lang="en-ID" dirty="0" smtClean="0"/>
              <a:t> </a:t>
            </a:r>
            <a:r>
              <a:rPr lang="en-ID" dirty="0" err="1" smtClean="0"/>
              <a:t>berlangsung</a:t>
            </a:r>
            <a:endParaRPr lang="en-ID" dirty="0" smtClean="0"/>
          </a:p>
          <a:p>
            <a:pPr marL="0" indent="0">
              <a:buNone/>
            </a:pPr>
            <a:r>
              <a:rPr lang="en-ID" dirty="0" err="1" smtClean="0"/>
              <a:t>Anggapan</a:t>
            </a:r>
            <a:r>
              <a:rPr lang="en-ID" dirty="0" smtClean="0"/>
              <a:t> yang </a:t>
            </a:r>
            <a:r>
              <a:rPr lang="en-ID" dirty="0" err="1" smtClean="0"/>
              <a:t>salah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keliru</a:t>
            </a:r>
            <a:r>
              <a:rPr lang="en-ID" dirty="0" smtClean="0"/>
              <a:t>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timbul</a:t>
            </a:r>
            <a:r>
              <a:rPr lang="en-ID" dirty="0" smtClean="0"/>
              <a:t> </a:t>
            </a:r>
            <a:r>
              <a:rPr lang="en-ID" dirty="0" err="1" smtClean="0"/>
              <a:t>jika</a:t>
            </a:r>
            <a:r>
              <a:rPr lang="en-ID" dirty="0" smtClean="0"/>
              <a:t> </a:t>
            </a:r>
            <a:r>
              <a:rPr lang="en-ID" dirty="0" err="1" smtClean="0"/>
              <a:t>tergugat</a:t>
            </a:r>
            <a:r>
              <a:rPr lang="en-ID" dirty="0" smtClean="0"/>
              <a:t> </a:t>
            </a:r>
            <a:r>
              <a:rPr lang="en-ID" dirty="0" err="1" smtClean="0"/>
              <a:t>menggunakan</a:t>
            </a:r>
            <a:r>
              <a:rPr lang="en-ID" dirty="0" smtClean="0"/>
              <a:t> </a:t>
            </a:r>
            <a:r>
              <a:rPr lang="en-ID" dirty="0" err="1" smtClean="0"/>
              <a:t>nama</a:t>
            </a:r>
            <a:r>
              <a:rPr lang="en-ID" dirty="0" smtClean="0"/>
              <a:t> ,</a:t>
            </a:r>
            <a:r>
              <a:rPr lang="en-ID" dirty="0" err="1" smtClean="0"/>
              <a:t>slogan,imej</a:t>
            </a:r>
            <a:r>
              <a:rPr lang="en-ID" dirty="0" smtClean="0"/>
              <a:t>, </a:t>
            </a:r>
            <a:r>
              <a:rPr lang="en-ID" dirty="0" err="1" smtClean="0"/>
              <a:t>tampilan</a:t>
            </a:r>
            <a:r>
              <a:rPr lang="en-ID" dirty="0" smtClean="0"/>
              <a:t> </a:t>
            </a:r>
            <a:r>
              <a:rPr lang="en-ID" dirty="0" err="1" smtClean="0"/>
              <a:t>kemasan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logo yang </a:t>
            </a:r>
            <a:r>
              <a:rPr lang="en-ID" dirty="0" err="1" smtClean="0"/>
              <a:t>sama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mirip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milik</a:t>
            </a:r>
            <a:r>
              <a:rPr lang="en-ID" dirty="0" smtClean="0"/>
              <a:t> </a:t>
            </a:r>
            <a:r>
              <a:rPr lang="en-ID" dirty="0" err="1" smtClean="0"/>
              <a:t>penggugat</a:t>
            </a:r>
            <a:endParaRPr lang="en-ID" dirty="0" smtClean="0"/>
          </a:p>
          <a:p>
            <a:pPr marL="0" indent="0">
              <a:buNone/>
            </a:pPr>
            <a:r>
              <a:rPr lang="en-ID" dirty="0" err="1" smtClean="0"/>
              <a:t>Selama</a:t>
            </a:r>
            <a:r>
              <a:rPr lang="en-ID" dirty="0" smtClean="0"/>
              <a:t> </a:t>
            </a:r>
            <a:r>
              <a:rPr lang="en-ID" dirty="0" err="1" smtClean="0"/>
              <a:t>jiplakan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berpretensi</a:t>
            </a:r>
            <a:r>
              <a:rPr lang="en-ID" dirty="0" smtClean="0"/>
              <a:t> </a:t>
            </a:r>
            <a:r>
              <a:rPr lang="en-ID" dirty="0" err="1" smtClean="0"/>
              <a:t>seolah-olah</a:t>
            </a:r>
            <a:r>
              <a:rPr lang="en-ID" dirty="0" smtClean="0"/>
              <a:t> </a:t>
            </a:r>
            <a:r>
              <a:rPr lang="en-ID" dirty="0" err="1" smtClean="0"/>
              <a:t>barang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jasa</a:t>
            </a:r>
            <a:r>
              <a:rPr lang="en-ID" dirty="0" smtClean="0"/>
              <a:t> </a:t>
            </a:r>
            <a:r>
              <a:rPr lang="en-ID" dirty="0" err="1" smtClean="0"/>
              <a:t>tersebut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yang </a:t>
            </a:r>
            <a:r>
              <a:rPr lang="en-ID" dirty="0" err="1" smtClean="0"/>
              <a:t>asli</a:t>
            </a:r>
            <a:r>
              <a:rPr lang="en-ID" dirty="0" smtClean="0"/>
              <a:t>,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ada</a:t>
            </a:r>
            <a:r>
              <a:rPr lang="en-ID" dirty="0" smtClean="0"/>
              <a:t> passing off </a:t>
            </a:r>
            <a:r>
              <a:rPr lang="en-ID" dirty="0" err="1" smtClean="0"/>
              <a:t>ataupun</a:t>
            </a:r>
            <a:r>
              <a:rPr lang="en-ID" dirty="0" smtClean="0"/>
              <a:t> </a:t>
            </a:r>
            <a:r>
              <a:rPr lang="en-ID" dirty="0" err="1" smtClean="0"/>
              <a:t>pelanggaran</a:t>
            </a:r>
            <a:r>
              <a:rPr lang="en-ID" dirty="0" smtClean="0"/>
              <a:t> </a:t>
            </a:r>
            <a:r>
              <a:rPr lang="en-ID" dirty="0" err="1" smtClean="0"/>
              <a:t>hak</a:t>
            </a:r>
            <a:r>
              <a:rPr lang="en-ID" dirty="0" smtClean="0"/>
              <a:t> </a:t>
            </a:r>
            <a:r>
              <a:rPr lang="en-ID" dirty="0" err="1" smtClean="0"/>
              <a:t>cipta</a:t>
            </a:r>
            <a:endParaRPr lang="en-ID" dirty="0" smtClean="0"/>
          </a:p>
        </p:txBody>
      </p:sp>
    </p:spTree>
    <p:extLst>
      <p:ext uri="{BB962C8B-B14F-4D97-AF65-F5344CB8AC3E}">
        <p14:creationId xmlns:p14="http://schemas.microsoft.com/office/powerpoint/2010/main" val="709009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7520" y="2669060"/>
            <a:ext cx="6417550" cy="2965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Kerugian</a:t>
            </a:r>
            <a:r>
              <a:rPr lang="en-ID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/>
            </a:r>
            <a:br>
              <a:rPr lang="en-ID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endParaRPr lang="en-US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520" y="1845734"/>
            <a:ext cx="11203734" cy="4023360"/>
          </a:xfrm>
        </p:spPr>
        <p:txBody>
          <a:bodyPr>
            <a:noAutofit/>
          </a:bodyPr>
          <a:lstStyle/>
          <a:p>
            <a:r>
              <a:rPr lang="en-ID" sz="2100" dirty="0" err="1" smtClean="0"/>
              <a:t>Penggugat</a:t>
            </a:r>
            <a:r>
              <a:rPr lang="en-ID" sz="2100" dirty="0" smtClean="0"/>
              <a:t> </a:t>
            </a:r>
            <a:r>
              <a:rPr lang="en-ID" sz="2100" dirty="0" err="1" smtClean="0"/>
              <a:t>harus</a:t>
            </a:r>
            <a:r>
              <a:rPr lang="en-ID" sz="2100" dirty="0" smtClean="0"/>
              <a:t> </a:t>
            </a:r>
            <a:r>
              <a:rPr lang="en-ID" sz="2100" dirty="0" err="1" smtClean="0"/>
              <a:t>menunjukan</a:t>
            </a:r>
            <a:r>
              <a:rPr lang="en-ID" sz="2100" dirty="0" smtClean="0"/>
              <a:t> </a:t>
            </a:r>
            <a:r>
              <a:rPr lang="en-ID" sz="2100" dirty="0" err="1" smtClean="0"/>
              <a:t>bahwa</a:t>
            </a:r>
            <a:r>
              <a:rPr lang="en-ID" sz="2100" dirty="0" smtClean="0"/>
              <a:t> </a:t>
            </a:r>
            <a:r>
              <a:rPr lang="en-ID" sz="2100" dirty="0" err="1" smtClean="0"/>
              <a:t>representasi</a:t>
            </a:r>
            <a:r>
              <a:rPr lang="en-ID" sz="2100" dirty="0" smtClean="0"/>
              <a:t> yang </a:t>
            </a:r>
            <a:r>
              <a:rPr lang="en-ID" sz="2100" dirty="0" err="1" smtClean="0"/>
              <a:t>menyesatkan</a:t>
            </a:r>
            <a:r>
              <a:rPr lang="en-ID" sz="2100" dirty="0" smtClean="0"/>
              <a:t> </a:t>
            </a:r>
            <a:r>
              <a:rPr lang="en-ID" sz="2100" dirty="0" err="1" smtClean="0"/>
              <a:t>dari</a:t>
            </a:r>
            <a:r>
              <a:rPr lang="en-ID" sz="2100" dirty="0" smtClean="0"/>
              <a:t> </a:t>
            </a:r>
            <a:r>
              <a:rPr lang="en-ID" sz="2100" dirty="0" err="1" smtClean="0"/>
              <a:t>tergugat</a:t>
            </a:r>
            <a:r>
              <a:rPr lang="en-ID" sz="2100" dirty="0" smtClean="0"/>
              <a:t> </a:t>
            </a:r>
            <a:r>
              <a:rPr lang="en-ID" sz="2100" dirty="0" err="1" smtClean="0"/>
              <a:t>telah</a:t>
            </a:r>
            <a:r>
              <a:rPr lang="en-ID" sz="2100" dirty="0" smtClean="0"/>
              <a:t> </a:t>
            </a:r>
            <a:r>
              <a:rPr lang="en-ID" sz="2100" dirty="0" err="1" smtClean="0"/>
              <a:t>menyebabkan</a:t>
            </a:r>
            <a:r>
              <a:rPr lang="en-ID" sz="2100" dirty="0" smtClean="0"/>
              <a:t> </a:t>
            </a:r>
            <a:r>
              <a:rPr lang="en-ID" sz="2100" dirty="0" err="1" smtClean="0"/>
              <a:t>kerugian</a:t>
            </a:r>
            <a:r>
              <a:rPr lang="en-ID" sz="2100" dirty="0" smtClean="0"/>
              <a:t> </a:t>
            </a:r>
            <a:r>
              <a:rPr lang="en-ID" sz="2100" dirty="0" err="1" smtClean="0"/>
              <a:t>nyata</a:t>
            </a:r>
            <a:r>
              <a:rPr lang="en-ID" sz="2100" dirty="0" smtClean="0"/>
              <a:t> </a:t>
            </a:r>
            <a:r>
              <a:rPr lang="en-ID" sz="2100" dirty="0" err="1" smtClean="0"/>
              <a:t>dan</a:t>
            </a:r>
            <a:r>
              <a:rPr lang="en-ID" sz="2100" dirty="0" smtClean="0"/>
              <a:t> </a:t>
            </a:r>
            <a:r>
              <a:rPr lang="en-ID" sz="2100" dirty="0" err="1" smtClean="0"/>
              <a:t>kerugian</a:t>
            </a:r>
            <a:r>
              <a:rPr lang="en-ID" sz="2100" dirty="0" smtClean="0"/>
              <a:t> </a:t>
            </a:r>
            <a:r>
              <a:rPr lang="en-ID" sz="2100" dirty="0" err="1" smtClean="0"/>
              <a:t>tersebut</a:t>
            </a:r>
            <a:r>
              <a:rPr lang="en-ID" sz="2100" dirty="0" smtClean="0"/>
              <a:t> </a:t>
            </a:r>
            <a:r>
              <a:rPr lang="en-ID" sz="2100" dirty="0" err="1" smtClean="0"/>
              <a:t>akan</a:t>
            </a:r>
            <a:r>
              <a:rPr lang="en-ID" sz="2100" dirty="0" smtClean="0"/>
              <a:t> </a:t>
            </a:r>
            <a:r>
              <a:rPr lang="en-ID" sz="2100" dirty="0" err="1" smtClean="0"/>
              <a:t>terus</a:t>
            </a:r>
            <a:r>
              <a:rPr lang="en-ID" sz="2100" dirty="0" smtClean="0"/>
              <a:t> </a:t>
            </a:r>
            <a:r>
              <a:rPr lang="en-ID" sz="2100" dirty="0" err="1" smtClean="0"/>
              <a:t>berlanjut</a:t>
            </a:r>
            <a:r>
              <a:rPr lang="en-ID" sz="2100" dirty="0" smtClean="0"/>
              <a:t> </a:t>
            </a:r>
            <a:r>
              <a:rPr lang="en-ID" sz="2100" dirty="0" err="1" smtClean="0"/>
              <a:t>jika</a:t>
            </a:r>
            <a:r>
              <a:rPr lang="en-ID" sz="2100" dirty="0" smtClean="0"/>
              <a:t> </a:t>
            </a:r>
            <a:r>
              <a:rPr lang="en-ID" sz="2100" dirty="0" err="1" smtClean="0"/>
              <a:t>aktivitas</a:t>
            </a:r>
            <a:r>
              <a:rPr lang="en-ID" sz="2100" dirty="0" smtClean="0"/>
              <a:t> </a:t>
            </a:r>
            <a:r>
              <a:rPr lang="en-ID" sz="2100" dirty="0" err="1" smtClean="0"/>
              <a:t>tergugat</a:t>
            </a:r>
            <a:r>
              <a:rPr lang="en-ID" sz="2100" dirty="0" smtClean="0"/>
              <a:t> </a:t>
            </a:r>
            <a:r>
              <a:rPr lang="en-ID" sz="2100" dirty="0" err="1" smtClean="0"/>
              <a:t>diteruskan</a:t>
            </a:r>
            <a:endParaRPr lang="en-ID" sz="2100" dirty="0" smtClean="0"/>
          </a:p>
          <a:p>
            <a:r>
              <a:rPr lang="en-ID" sz="2100" dirty="0" err="1" smtClean="0"/>
              <a:t>Penggugat</a:t>
            </a:r>
            <a:r>
              <a:rPr lang="en-ID" sz="2100" dirty="0" smtClean="0"/>
              <a:t> </a:t>
            </a:r>
            <a:r>
              <a:rPr lang="en-ID" sz="2100" dirty="0" err="1" smtClean="0"/>
              <a:t>dapat</a:t>
            </a:r>
            <a:r>
              <a:rPr lang="en-ID" sz="2100" dirty="0" smtClean="0"/>
              <a:t> </a:t>
            </a:r>
            <a:r>
              <a:rPr lang="en-ID" sz="2100" dirty="0" err="1" smtClean="0"/>
              <a:t>mengalami</a:t>
            </a:r>
            <a:r>
              <a:rPr lang="en-ID" sz="2100" dirty="0" smtClean="0"/>
              <a:t> </a:t>
            </a:r>
            <a:r>
              <a:rPr lang="en-ID" sz="2100" dirty="0" err="1" smtClean="0"/>
              <a:t>kerugian</a:t>
            </a:r>
            <a:r>
              <a:rPr lang="en-ID" sz="2100" dirty="0" smtClean="0"/>
              <a:t> </a:t>
            </a:r>
            <a:r>
              <a:rPr lang="en-ID" sz="2100" dirty="0" err="1" smtClean="0"/>
              <a:t>dalam</a:t>
            </a:r>
            <a:r>
              <a:rPr lang="en-ID" sz="2100" dirty="0" smtClean="0"/>
              <a:t> </a:t>
            </a:r>
            <a:r>
              <a:rPr lang="en-ID" sz="2100" dirty="0" err="1" smtClean="0"/>
              <a:t>tiga</a:t>
            </a:r>
            <a:r>
              <a:rPr lang="en-ID" sz="2100" dirty="0" smtClean="0"/>
              <a:t> </a:t>
            </a:r>
            <a:r>
              <a:rPr lang="en-ID" sz="2100" dirty="0" err="1" smtClean="0"/>
              <a:t>bentuk</a:t>
            </a:r>
            <a:r>
              <a:rPr lang="en-ID" sz="21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2100" dirty="0" err="1" smtClean="0"/>
              <a:t>Penggugat</a:t>
            </a:r>
            <a:r>
              <a:rPr lang="en-ID" sz="2100" dirty="0" smtClean="0"/>
              <a:t> </a:t>
            </a:r>
            <a:r>
              <a:rPr lang="en-ID" sz="2100" dirty="0" err="1" smtClean="0"/>
              <a:t>dapat</a:t>
            </a:r>
            <a:r>
              <a:rPr lang="en-ID" sz="2100" dirty="0" smtClean="0"/>
              <a:t> </a:t>
            </a:r>
            <a:r>
              <a:rPr lang="en-ID" sz="2100" dirty="0" err="1" smtClean="0"/>
              <a:t>menunjukan</a:t>
            </a:r>
            <a:r>
              <a:rPr lang="en-ID" sz="2100" dirty="0" smtClean="0"/>
              <a:t> </a:t>
            </a:r>
            <a:r>
              <a:rPr lang="en-ID" sz="2100" dirty="0" err="1" smtClean="0"/>
              <a:t>bahwa</a:t>
            </a:r>
            <a:r>
              <a:rPr lang="en-ID" sz="2100" dirty="0" smtClean="0"/>
              <a:t> </a:t>
            </a:r>
            <a:r>
              <a:rPr lang="en-ID" sz="2100" dirty="0" err="1" smtClean="0"/>
              <a:t>bisnisnya</a:t>
            </a:r>
            <a:r>
              <a:rPr lang="en-ID" sz="2100" dirty="0" smtClean="0"/>
              <a:t> </a:t>
            </a:r>
            <a:r>
              <a:rPr lang="en-ID" sz="2100" dirty="0" err="1" smtClean="0"/>
              <a:t>sudah</a:t>
            </a:r>
            <a:r>
              <a:rPr lang="en-ID" sz="2100" dirty="0" smtClean="0"/>
              <a:t> </a:t>
            </a:r>
            <a:r>
              <a:rPr lang="en-ID" sz="2100" dirty="0" err="1" smtClean="0"/>
              <a:t>menderita</a:t>
            </a:r>
            <a:r>
              <a:rPr lang="en-ID" sz="2100" dirty="0" smtClean="0"/>
              <a:t> </a:t>
            </a:r>
            <a:r>
              <a:rPr lang="en-ID" sz="2100" dirty="0" err="1" smtClean="0"/>
              <a:t>kerugian</a:t>
            </a:r>
            <a:r>
              <a:rPr lang="en-ID" sz="2100" dirty="0" smtClean="0"/>
              <a:t> </a:t>
            </a:r>
            <a:r>
              <a:rPr lang="en-ID" sz="2100" dirty="0" err="1" smtClean="0"/>
              <a:t>atau</a:t>
            </a:r>
            <a:r>
              <a:rPr lang="en-ID" sz="2100" dirty="0" smtClean="0"/>
              <a:t> </a:t>
            </a:r>
            <a:r>
              <a:rPr lang="en-ID" sz="2100" dirty="0" err="1" smtClean="0"/>
              <a:t>secara</a:t>
            </a:r>
            <a:r>
              <a:rPr lang="en-ID" sz="2100" dirty="0" smtClean="0"/>
              <a:t> </a:t>
            </a:r>
            <a:r>
              <a:rPr lang="en-ID" sz="2100" dirty="0" err="1" smtClean="0"/>
              <a:t>potensial</a:t>
            </a:r>
            <a:r>
              <a:rPr lang="en-ID" sz="2100" dirty="0" smtClean="0"/>
              <a:t> </a:t>
            </a:r>
            <a:r>
              <a:rPr lang="en-ID" sz="2100" dirty="0" err="1" smtClean="0"/>
              <a:t>menderita</a:t>
            </a:r>
            <a:r>
              <a:rPr lang="en-ID" sz="2100" dirty="0" smtClean="0"/>
              <a:t> </a:t>
            </a:r>
            <a:r>
              <a:rPr lang="en-ID" sz="2100" dirty="0" err="1" smtClean="0"/>
              <a:t>kerugian</a:t>
            </a:r>
            <a:r>
              <a:rPr lang="en-ID" sz="2100" dirty="0" smtClean="0"/>
              <a:t> </a:t>
            </a:r>
            <a:r>
              <a:rPr lang="en-ID" sz="2100" dirty="0" err="1" smtClean="0"/>
              <a:t>baik</a:t>
            </a:r>
            <a:r>
              <a:rPr lang="en-ID" sz="2100" dirty="0" smtClean="0"/>
              <a:t> </a:t>
            </a:r>
            <a:r>
              <a:rPr lang="en-ID" sz="2100" dirty="0" err="1" smtClean="0"/>
              <a:t>dalam</a:t>
            </a:r>
            <a:r>
              <a:rPr lang="en-ID" sz="2100" dirty="0" smtClean="0"/>
              <a:t> </a:t>
            </a:r>
            <a:r>
              <a:rPr lang="en-ID" sz="2100" dirty="0" err="1" smtClean="0"/>
              <a:t>itikad</a:t>
            </a:r>
            <a:r>
              <a:rPr lang="en-ID" sz="2100" dirty="0" smtClean="0"/>
              <a:t> </a:t>
            </a:r>
            <a:r>
              <a:rPr lang="en-ID" sz="2100" dirty="0" err="1" smtClean="0"/>
              <a:t>baik</a:t>
            </a:r>
            <a:r>
              <a:rPr lang="en-ID" sz="2100" dirty="0" smtClean="0"/>
              <a:t> </a:t>
            </a:r>
            <a:r>
              <a:rPr lang="en-ID" sz="2100" dirty="0" err="1" smtClean="0"/>
              <a:t>maupun</a:t>
            </a:r>
            <a:r>
              <a:rPr lang="en-ID" sz="2100" dirty="0" smtClean="0"/>
              <a:t> </a:t>
            </a:r>
            <a:r>
              <a:rPr lang="en-ID" sz="2100" dirty="0" err="1" smtClean="0"/>
              <a:t>reputasi</a:t>
            </a:r>
            <a:r>
              <a:rPr lang="en-ID" sz="2100" dirty="0" smtClean="0"/>
              <a:t> </a:t>
            </a:r>
            <a:r>
              <a:rPr lang="en-ID" sz="2100" dirty="0" err="1" smtClean="0"/>
              <a:t>bisnisnya</a:t>
            </a:r>
            <a:endParaRPr lang="en-ID" sz="2100" dirty="0" smtClean="0"/>
          </a:p>
          <a:p>
            <a:pPr marL="457200" indent="-457200">
              <a:buFont typeface="+mj-lt"/>
              <a:buAutoNum type="arabicPeriod"/>
            </a:pPr>
            <a:r>
              <a:rPr lang="en-ID" sz="2100" dirty="0" err="1" smtClean="0"/>
              <a:t>Penggugat</a:t>
            </a:r>
            <a:r>
              <a:rPr lang="en-ID" sz="2100" dirty="0" smtClean="0"/>
              <a:t> </a:t>
            </a:r>
            <a:r>
              <a:rPr lang="en-ID" sz="2100" dirty="0" err="1" smtClean="0"/>
              <a:t>dapat</a:t>
            </a:r>
            <a:r>
              <a:rPr lang="en-ID" sz="2100" dirty="0" smtClean="0"/>
              <a:t> </a:t>
            </a:r>
            <a:r>
              <a:rPr lang="en-ID" sz="2100" dirty="0" err="1" smtClean="0"/>
              <a:t>menunjukan</a:t>
            </a:r>
            <a:r>
              <a:rPr lang="en-ID" sz="2100" dirty="0" smtClean="0"/>
              <a:t> </a:t>
            </a:r>
            <a:r>
              <a:rPr lang="en-ID" sz="2100" dirty="0" err="1" smtClean="0"/>
              <a:t>bahwa</a:t>
            </a:r>
            <a:r>
              <a:rPr lang="en-ID" sz="2100" dirty="0" smtClean="0"/>
              <a:t> </a:t>
            </a:r>
            <a:r>
              <a:rPr lang="en-ID" sz="2100" dirty="0" err="1" smtClean="0"/>
              <a:t>tergugat</a:t>
            </a:r>
            <a:r>
              <a:rPr lang="en-ID" sz="2100" dirty="0" smtClean="0"/>
              <a:t> </a:t>
            </a:r>
            <a:r>
              <a:rPr lang="en-ID" sz="2100" dirty="0" err="1" smtClean="0"/>
              <a:t>merusak</a:t>
            </a:r>
            <a:r>
              <a:rPr lang="en-ID" sz="2100" dirty="0" smtClean="0"/>
              <a:t> </a:t>
            </a:r>
            <a:r>
              <a:rPr lang="en-ID" sz="2100" dirty="0" err="1" smtClean="0"/>
              <a:t>potensi</a:t>
            </a:r>
            <a:r>
              <a:rPr lang="en-ID" sz="2100" dirty="0" smtClean="0"/>
              <a:t> </a:t>
            </a:r>
            <a:r>
              <a:rPr lang="en-ID" sz="2100" dirty="0" err="1" smtClean="0"/>
              <a:t>penggugat</a:t>
            </a:r>
            <a:r>
              <a:rPr lang="en-ID" sz="2100" dirty="0" smtClean="0"/>
              <a:t> </a:t>
            </a:r>
            <a:r>
              <a:rPr lang="en-ID" sz="2100" dirty="0" err="1" smtClean="0"/>
              <a:t>untuk</a:t>
            </a:r>
            <a:r>
              <a:rPr lang="en-ID" sz="2100" dirty="0" smtClean="0"/>
              <a:t> </a:t>
            </a:r>
            <a:r>
              <a:rPr lang="en-ID" sz="2100" dirty="0" err="1" smtClean="0"/>
              <a:t>menggunakan</a:t>
            </a:r>
            <a:r>
              <a:rPr lang="en-ID" sz="2100" dirty="0" smtClean="0"/>
              <a:t> </a:t>
            </a:r>
            <a:r>
              <a:rPr lang="en-ID" sz="2100" dirty="0" err="1" smtClean="0"/>
              <a:t>itikad</a:t>
            </a:r>
            <a:r>
              <a:rPr lang="en-ID" sz="2100" dirty="0" smtClean="0"/>
              <a:t> </a:t>
            </a:r>
            <a:r>
              <a:rPr lang="en-ID" sz="2100" dirty="0" err="1" smtClean="0"/>
              <a:t>baiknya</a:t>
            </a:r>
            <a:r>
              <a:rPr lang="en-ID" sz="2100" dirty="0" smtClean="0"/>
              <a:t> di masa yang </a:t>
            </a:r>
            <a:r>
              <a:rPr lang="en-ID" sz="2100" dirty="0" err="1" smtClean="0"/>
              <a:t>akan</a:t>
            </a:r>
            <a:r>
              <a:rPr lang="en-ID" sz="2100" dirty="0" smtClean="0"/>
              <a:t> dating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2100" dirty="0" err="1" smtClean="0"/>
              <a:t>Penggugat</a:t>
            </a:r>
            <a:r>
              <a:rPr lang="en-ID" sz="2100" dirty="0" smtClean="0"/>
              <a:t> </a:t>
            </a:r>
            <a:r>
              <a:rPr lang="en-ID" sz="2100" dirty="0" err="1" smtClean="0"/>
              <a:t>telah</a:t>
            </a:r>
            <a:r>
              <a:rPr lang="en-ID" sz="2100" dirty="0" smtClean="0"/>
              <a:t> </a:t>
            </a:r>
            <a:r>
              <a:rPr lang="en-ID" sz="2100" dirty="0" err="1" smtClean="0"/>
              <a:t>kehilangan</a:t>
            </a:r>
            <a:r>
              <a:rPr lang="en-ID" sz="2100" dirty="0" smtClean="0"/>
              <a:t> </a:t>
            </a:r>
            <a:r>
              <a:rPr lang="en-ID" sz="2100" dirty="0" err="1" smtClean="0"/>
              <a:t>kesempatan</a:t>
            </a:r>
            <a:r>
              <a:rPr lang="en-ID" sz="2100" dirty="0" smtClean="0"/>
              <a:t> </a:t>
            </a:r>
            <a:r>
              <a:rPr lang="en-ID" sz="2100" dirty="0" err="1" smtClean="0"/>
              <a:t>untuk</a:t>
            </a:r>
            <a:r>
              <a:rPr lang="en-ID" sz="2100" dirty="0" smtClean="0"/>
              <a:t> </a:t>
            </a:r>
            <a:r>
              <a:rPr lang="en-ID" sz="2100" dirty="0" err="1" smtClean="0"/>
              <a:t>mengembangkan</a:t>
            </a:r>
            <a:r>
              <a:rPr lang="en-ID" sz="2100" dirty="0" smtClean="0"/>
              <a:t> </a:t>
            </a:r>
            <a:r>
              <a:rPr lang="en-ID" sz="2100" dirty="0" err="1" smtClean="0"/>
              <a:t>usahanya</a:t>
            </a:r>
            <a:r>
              <a:rPr lang="en-ID" sz="2100" dirty="0" smtClean="0"/>
              <a:t> di </a:t>
            </a:r>
            <a:r>
              <a:rPr lang="en-ID" sz="2100" dirty="0" err="1" smtClean="0"/>
              <a:t>bidang</a:t>
            </a:r>
            <a:r>
              <a:rPr lang="en-ID" sz="2100" dirty="0" smtClean="0"/>
              <a:t> lain</a:t>
            </a:r>
          </a:p>
          <a:p>
            <a:pPr marL="0" indent="0">
              <a:buNone/>
            </a:pPr>
            <a:r>
              <a:rPr lang="en-ID" sz="2100" dirty="0" err="1" smtClean="0"/>
              <a:t>Merek</a:t>
            </a:r>
            <a:r>
              <a:rPr lang="en-ID" sz="2100" dirty="0" smtClean="0"/>
              <a:t> </a:t>
            </a:r>
            <a:r>
              <a:rPr lang="en-ID" sz="2100" dirty="0" err="1" smtClean="0"/>
              <a:t>memegang</a:t>
            </a:r>
            <a:r>
              <a:rPr lang="en-ID" sz="2100" dirty="0" smtClean="0"/>
              <a:t> </a:t>
            </a:r>
            <a:r>
              <a:rPr lang="en-ID" sz="2100" dirty="0" err="1" smtClean="0"/>
              <a:t>peranan</a:t>
            </a:r>
            <a:r>
              <a:rPr lang="en-ID" sz="2100" dirty="0" smtClean="0"/>
              <a:t> </a:t>
            </a:r>
            <a:r>
              <a:rPr lang="en-ID" sz="2100" dirty="0" err="1" smtClean="0"/>
              <a:t>penting</a:t>
            </a:r>
            <a:r>
              <a:rPr lang="en-ID" sz="2100" dirty="0" smtClean="0"/>
              <a:t> </a:t>
            </a:r>
            <a:r>
              <a:rPr lang="en-ID" sz="2100" dirty="0" err="1" smtClean="0"/>
              <a:t>dalam</a:t>
            </a:r>
            <a:r>
              <a:rPr lang="en-ID" sz="2100" dirty="0" smtClean="0"/>
              <a:t> </a:t>
            </a:r>
            <a:r>
              <a:rPr lang="en-ID" sz="2100" dirty="0" err="1" smtClean="0"/>
              <a:t>dunia</a:t>
            </a:r>
            <a:r>
              <a:rPr lang="en-ID" sz="2100" dirty="0" smtClean="0"/>
              <a:t> </a:t>
            </a:r>
            <a:r>
              <a:rPr lang="en-ID" sz="2100" dirty="0" err="1" smtClean="0"/>
              <a:t>perdagangan</a:t>
            </a:r>
            <a:r>
              <a:rPr lang="en-ID" sz="2100" dirty="0" smtClean="0"/>
              <a:t> </a:t>
            </a:r>
            <a:r>
              <a:rPr lang="en-ID" sz="2100" dirty="0" err="1" smtClean="0"/>
              <a:t>dan</a:t>
            </a:r>
            <a:r>
              <a:rPr lang="en-ID" sz="2100" dirty="0" smtClean="0"/>
              <a:t> </a:t>
            </a:r>
            <a:r>
              <a:rPr lang="en-ID" sz="2100" dirty="0" err="1" smtClean="0"/>
              <a:t>dalam</a:t>
            </a:r>
            <a:r>
              <a:rPr lang="en-ID" sz="2100" dirty="0" smtClean="0"/>
              <a:t> </a:t>
            </a:r>
            <a:r>
              <a:rPr lang="en-ID" sz="2100" dirty="0" err="1" smtClean="0"/>
              <a:t>melindungi</a:t>
            </a:r>
            <a:r>
              <a:rPr lang="en-ID" sz="2100" dirty="0" smtClean="0"/>
              <a:t> </a:t>
            </a:r>
            <a:r>
              <a:rPr lang="en-ID" sz="2100" dirty="0" err="1" smtClean="0"/>
              <a:t>reputasi</a:t>
            </a:r>
            <a:r>
              <a:rPr lang="en-ID" sz="2100" dirty="0" smtClean="0"/>
              <a:t> yang </a:t>
            </a:r>
            <a:r>
              <a:rPr lang="en-ID" sz="2100" dirty="0" err="1" smtClean="0"/>
              <a:t>dibangun</a:t>
            </a:r>
            <a:r>
              <a:rPr lang="en-ID" sz="2100" dirty="0" smtClean="0"/>
              <a:t> </a:t>
            </a:r>
            <a:r>
              <a:rPr lang="en-ID" sz="2100" dirty="0" err="1" smtClean="0"/>
              <a:t>oleh</a:t>
            </a:r>
            <a:r>
              <a:rPr lang="en-ID" sz="2100" dirty="0" smtClean="0"/>
              <a:t> </a:t>
            </a:r>
            <a:r>
              <a:rPr lang="en-ID" sz="2100" dirty="0" err="1" smtClean="0"/>
              <a:t>banyak</a:t>
            </a:r>
            <a:r>
              <a:rPr lang="en-ID" sz="2100" dirty="0" smtClean="0"/>
              <a:t> </a:t>
            </a:r>
            <a:r>
              <a:rPr lang="en-ID" sz="2100" dirty="0" err="1" smtClean="0"/>
              <a:t>perusahaan</a:t>
            </a:r>
            <a:r>
              <a:rPr lang="en-ID" sz="2100" dirty="0" smtClean="0"/>
              <a:t>. Di masa yang </a:t>
            </a:r>
            <a:r>
              <a:rPr lang="en-ID" sz="2100" dirty="0" err="1" smtClean="0"/>
              <a:t>akan</a:t>
            </a:r>
            <a:r>
              <a:rPr lang="en-ID" sz="2100" dirty="0" smtClean="0"/>
              <a:t> dating, </a:t>
            </a:r>
            <a:r>
              <a:rPr lang="en-ID" sz="2100" dirty="0" err="1" smtClean="0"/>
              <a:t>undang-undang</a:t>
            </a:r>
            <a:r>
              <a:rPr lang="en-ID" sz="2100" dirty="0" smtClean="0"/>
              <a:t> </a:t>
            </a:r>
            <a:r>
              <a:rPr lang="en-ID" sz="2100" dirty="0" err="1" smtClean="0"/>
              <a:t>merek</a:t>
            </a:r>
            <a:r>
              <a:rPr lang="en-ID" sz="2100" dirty="0" smtClean="0"/>
              <a:t> </a:t>
            </a:r>
            <a:r>
              <a:rPr lang="en-ID" sz="2100" dirty="0" err="1" smtClean="0"/>
              <a:t>akan</a:t>
            </a:r>
            <a:r>
              <a:rPr lang="en-ID" sz="2100" dirty="0" smtClean="0"/>
              <a:t> </a:t>
            </a:r>
            <a:r>
              <a:rPr lang="en-ID" sz="2100" dirty="0" err="1" smtClean="0"/>
              <a:t>bertambah</a:t>
            </a:r>
            <a:r>
              <a:rPr lang="en-ID" sz="2100" dirty="0" smtClean="0"/>
              <a:t> </a:t>
            </a:r>
            <a:r>
              <a:rPr lang="en-ID" sz="2100" dirty="0" err="1" smtClean="0"/>
              <a:t>penting</a:t>
            </a:r>
            <a:r>
              <a:rPr lang="en-ID" sz="2100" dirty="0" smtClean="0"/>
              <a:t> </a:t>
            </a:r>
            <a:r>
              <a:rPr lang="en-ID" sz="2100" dirty="0" err="1" smtClean="0"/>
              <a:t>bagi</a:t>
            </a:r>
            <a:r>
              <a:rPr lang="en-ID" sz="2100" dirty="0" smtClean="0"/>
              <a:t> Indonesia </a:t>
            </a:r>
            <a:r>
              <a:rPr lang="en-ID" sz="2100" dirty="0" err="1" smtClean="0"/>
              <a:t>seiring</a:t>
            </a:r>
            <a:r>
              <a:rPr lang="en-ID" sz="2100" dirty="0" smtClean="0"/>
              <a:t> </a:t>
            </a:r>
            <a:r>
              <a:rPr lang="en-ID" sz="2100" dirty="0" err="1" smtClean="0"/>
              <a:t>dengan</a:t>
            </a:r>
            <a:r>
              <a:rPr lang="en-ID" sz="2100" dirty="0" smtClean="0"/>
              <a:t> </a:t>
            </a:r>
            <a:r>
              <a:rPr lang="en-ID" sz="2100" dirty="0" err="1" smtClean="0"/>
              <a:t>semakin</a:t>
            </a:r>
            <a:r>
              <a:rPr lang="en-ID" sz="2100" dirty="0" smtClean="0"/>
              <a:t> </a:t>
            </a:r>
            <a:r>
              <a:rPr lang="en-ID" sz="2100" dirty="0" err="1" smtClean="0"/>
              <a:t>meningkatnya</a:t>
            </a:r>
            <a:r>
              <a:rPr lang="en-ID" sz="2100" dirty="0" smtClean="0"/>
              <a:t> </a:t>
            </a:r>
            <a:r>
              <a:rPr lang="en-ID" sz="2100" dirty="0" err="1" smtClean="0"/>
              <a:t>perdagangan</a:t>
            </a:r>
            <a:r>
              <a:rPr lang="en-ID" sz="2100" dirty="0" smtClean="0"/>
              <a:t> </a:t>
            </a:r>
            <a:r>
              <a:rPr lang="en-ID" sz="2100" dirty="0" err="1" smtClean="0"/>
              <a:t>internasional</a:t>
            </a:r>
            <a:r>
              <a:rPr lang="en-ID" sz="2100" dirty="0" smtClean="0"/>
              <a:t> di era </a:t>
            </a:r>
            <a:r>
              <a:rPr lang="en-ID" sz="2100" dirty="0" err="1" smtClean="0"/>
              <a:t>globalisasi</a:t>
            </a:r>
            <a:r>
              <a:rPr lang="en-ID" sz="2100" dirty="0" smtClean="0"/>
              <a:t>.</a:t>
            </a:r>
            <a:endParaRPr lang="en-US" sz="2100" dirty="0"/>
          </a:p>
        </p:txBody>
      </p:sp>
      <p:pic>
        <p:nvPicPr>
          <p:cNvPr id="4098" name="Picture 2" descr="Hasil gambar untuk kerugi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20" y="92249"/>
            <a:ext cx="2679065" cy="1645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54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86824"/>
          </a:xfrm>
        </p:spPr>
        <p:txBody>
          <a:bodyPr/>
          <a:lstStyle/>
          <a:p>
            <a:pPr algn="ctr"/>
            <a:r>
              <a:rPr lang="en-ID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Merek</a:t>
            </a:r>
            <a:endParaRPr lang="en-US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71135"/>
            <a:ext cx="10058400" cy="4097959"/>
          </a:xfrm>
        </p:spPr>
        <p:txBody>
          <a:bodyPr>
            <a:normAutofit/>
          </a:bodyPr>
          <a:lstStyle/>
          <a:p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Merek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adalah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suatu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(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gambar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atau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nama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) yang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dapat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digunakan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untuk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mengidentifikasi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suatu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produk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/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perusahaan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dipasaran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.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Hak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atas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merek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ada;ah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hak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khusus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yang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diberikan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pemerintah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kepada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pemilik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merek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,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untuk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menggunakan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merek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tersebut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atau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memberikan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izin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untuk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menggunakannya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kepada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orang lain (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pasal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3).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Berbeda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dengan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hak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cipta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,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merek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harus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didaftarkan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terlebih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dahulu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didalam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daftar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umum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merek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(</a:t>
            </a:r>
            <a:r>
              <a:rPr lang="en-ID" sz="23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pasal</a:t>
            </a:r>
            <a:r>
              <a:rPr lang="en-ID" sz="2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3).</a:t>
            </a:r>
            <a:endParaRPr lang="en-US" sz="23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1" y="3820114"/>
            <a:ext cx="7257534" cy="248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728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Perkembangan</a:t>
            </a:r>
            <a:r>
              <a:rPr lang="en-ID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ID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Hukum</a:t>
            </a:r>
            <a:r>
              <a:rPr lang="en-ID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ID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Merek</a:t>
            </a:r>
            <a:r>
              <a:rPr lang="en-ID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di Indonesia</a:t>
            </a:r>
            <a:endParaRPr lang="en-US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ID" sz="2200" dirty="0" err="1" smtClean="0">
                <a:latin typeface="Adobe Garamond Pro Bold" panose="02020702060506020403" pitchFamily="18" charset="0"/>
              </a:rPr>
              <a:t>Sebelum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tahun</a:t>
            </a:r>
            <a:r>
              <a:rPr lang="en-ID" sz="2200" dirty="0" smtClean="0">
                <a:latin typeface="Adobe Garamond Pro Bold" panose="02020702060506020403" pitchFamily="18" charset="0"/>
              </a:rPr>
              <a:t> 1961, UU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merek</a:t>
            </a:r>
            <a:r>
              <a:rPr lang="en-ID" sz="2200" dirty="0" smtClean="0">
                <a:latin typeface="Adobe Garamond Pro Bold" panose="02020702060506020403" pitchFamily="18" charset="0"/>
              </a:rPr>
              <a:t> colonial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tahun</a:t>
            </a:r>
            <a:r>
              <a:rPr lang="en-ID" sz="2200" dirty="0" smtClean="0">
                <a:latin typeface="Adobe Garamond Pro Bold" panose="02020702060506020403" pitchFamily="18" charset="0"/>
              </a:rPr>
              <a:t> 1912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tetap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berlaku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sebagai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akibat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dari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penerapan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pasal-pasal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peralihan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dalam</a:t>
            </a:r>
            <a:r>
              <a:rPr lang="en-ID" sz="2200" dirty="0" smtClean="0">
                <a:latin typeface="Adobe Garamond Pro Bold" panose="02020702060506020403" pitchFamily="18" charset="0"/>
              </a:rPr>
              <a:t> UUD 1945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dan</a:t>
            </a:r>
            <a:r>
              <a:rPr lang="en-ID" sz="2200" dirty="0" smtClean="0">
                <a:latin typeface="Adobe Garamond Pro Bold" panose="02020702060506020403" pitchFamily="18" charset="0"/>
              </a:rPr>
              <a:t> UU RIS 1949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serta</a:t>
            </a:r>
            <a:r>
              <a:rPr lang="en-ID" sz="2200" dirty="0" smtClean="0">
                <a:latin typeface="Adobe Garamond Pro Bold" panose="02020702060506020403" pitchFamily="18" charset="0"/>
              </a:rPr>
              <a:t> UU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sementara</a:t>
            </a:r>
            <a:r>
              <a:rPr lang="en-ID" sz="2200" dirty="0" smtClean="0">
                <a:latin typeface="Adobe Garamond Pro Bold" panose="02020702060506020403" pitchFamily="18" charset="0"/>
              </a:rPr>
              <a:t> 1950.</a:t>
            </a:r>
            <a:endParaRPr lang="en-US" sz="2200" dirty="0">
              <a:latin typeface="Adobe Garamond Pro Bold" panose="02020702060506020403" pitchFamily="18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ID" sz="2200" dirty="0" err="1" smtClean="0">
                <a:latin typeface="Adobe Garamond Pro Bold" panose="02020702060506020403" pitchFamily="18" charset="0"/>
              </a:rPr>
              <a:t>Tahun</a:t>
            </a:r>
            <a:r>
              <a:rPr lang="en-ID" sz="2200" dirty="0" smtClean="0">
                <a:latin typeface="Adobe Garamond Pro Bold" panose="02020702060506020403" pitchFamily="18" charset="0"/>
              </a:rPr>
              <a:t> 1922 UU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merek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baru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diundangkan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dan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berlaku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mulai</a:t>
            </a:r>
            <a:r>
              <a:rPr lang="en-ID" sz="2200" dirty="0" smtClean="0">
                <a:latin typeface="Adobe Garamond Pro Bold" panose="02020702060506020403" pitchFamily="18" charset="0"/>
              </a:rPr>
              <a:t> tanggal1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april</a:t>
            </a:r>
            <a:r>
              <a:rPr lang="en-ID" sz="2200" dirty="0" smtClean="0">
                <a:latin typeface="Adobe Garamond Pro Bold" panose="02020702060506020403" pitchFamily="18" charset="0"/>
              </a:rPr>
              <a:t> 1993,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menggantikan</a:t>
            </a:r>
            <a:r>
              <a:rPr lang="en-ID" sz="2200" dirty="0" smtClean="0">
                <a:latin typeface="Adobe Garamond Pro Bold" panose="02020702060506020403" pitchFamily="18" charset="0"/>
              </a:rPr>
              <a:t> UU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merek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tahun</a:t>
            </a:r>
            <a:r>
              <a:rPr lang="en-ID" sz="2200" dirty="0" smtClean="0">
                <a:latin typeface="Adobe Garamond Pro Bold" panose="02020702060506020403" pitchFamily="18" charset="0"/>
              </a:rPr>
              <a:t> 1961.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Dengan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adanya</a:t>
            </a:r>
            <a:r>
              <a:rPr lang="en-ID" sz="2200" dirty="0" smtClean="0">
                <a:latin typeface="Adobe Garamond Pro Bold" panose="02020702060506020403" pitchFamily="18" charset="0"/>
              </a:rPr>
              <a:t> UU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baru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tersebu</a:t>
            </a:r>
            <a:r>
              <a:rPr lang="en-ID" sz="2200" dirty="0" smtClean="0">
                <a:latin typeface="Adobe Garamond Pro Bold" panose="02020702060506020403" pitchFamily="18" charset="0"/>
              </a:rPr>
              <a:t>,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surat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keputusan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administratif</a:t>
            </a:r>
            <a:r>
              <a:rPr lang="en-ID" sz="2200" dirty="0" smtClean="0">
                <a:latin typeface="Adobe Garamond Pro Bold" panose="02020702060506020403" pitchFamily="18" charset="0"/>
              </a:rPr>
              <a:t> yang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terkait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dengan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prosedur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pendaftaran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merek</a:t>
            </a:r>
            <a:r>
              <a:rPr lang="en-ID" sz="2200" dirty="0" smtClean="0">
                <a:latin typeface="Adobe Garamond Pro Bold" panose="02020702060506020403" pitchFamily="18" charset="0"/>
              </a:rPr>
              <a:t> pun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dibuat</a:t>
            </a:r>
            <a:r>
              <a:rPr lang="en-ID" sz="2200" dirty="0" smtClean="0">
                <a:latin typeface="Adobe Garamond Pro Bold" panose="02020702060506020403" pitchFamily="18" charset="0"/>
              </a:rPr>
              <a:t>.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ID" sz="2200" dirty="0" err="1" smtClean="0">
                <a:latin typeface="Adobe Garamond Pro Bold" panose="02020702060506020403" pitchFamily="18" charset="0"/>
              </a:rPr>
              <a:t>Tahun</a:t>
            </a:r>
            <a:r>
              <a:rPr lang="en-ID" sz="2200" dirty="0" smtClean="0">
                <a:latin typeface="Adobe Garamond Pro Bold" panose="02020702060506020403" pitchFamily="18" charset="0"/>
              </a:rPr>
              <a:t> 1977, UU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merek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tahun</a:t>
            </a:r>
            <a:r>
              <a:rPr lang="en-ID" sz="2200" dirty="0" smtClean="0">
                <a:latin typeface="Adobe Garamond Pro Bold" panose="02020702060506020403" pitchFamily="18" charset="0"/>
              </a:rPr>
              <a:t> 1922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diubah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dengan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mempertimbangkan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pasal-pasal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dari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perjanjian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internasional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tentang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aspek-aspek</a:t>
            </a:r>
            <a:r>
              <a:rPr lang="en-ID" sz="2200" dirty="0" smtClean="0">
                <a:latin typeface="Adobe Garamond Pro Bold" panose="02020702060506020403" pitchFamily="18" charset="0"/>
              </a:rPr>
              <a:t> yang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dikaitkan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dengan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perdagangan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dari</a:t>
            </a:r>
            <a:r>
              <a:rPr lang="en-ID" sz="2200" dirty="0" smtClean="0">
                <a:latin typeface="Adobe Garamond Pro Bold" panose="02020702060506020403" pitchFamily="18" charset="0"/>
              </a:rPr>
              <a:t> HAKI.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Pasal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tersebut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memuat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perlindungan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atas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indikasi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asal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geografis</a:t>
            </a:r>
            <a:r>
              <a:rPr lang="en-ID" sz="2200" dirty="0" smtClean="0">
                <a:latin typeface="Adobe Garamond Pro Bold" panose="02020702060506020403" pitchFamily="18" charset="0"/>
              </a:rPr>
              <a:t>.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ID" sz="2200" dirty="0" err="1" smtClean="0">
                <a:latin typeface="Adobe Garamond Pro Bold" panose="02020702060506020403" pitchFamily="18" charset="0"/>
              </a:rPr>
              <a:t>Tahun</a:t>
            </a:r>
            <a:r>
              <a:rPr lang="en-ID" sz="2200" dirty="0" smtClean="0">
                <a:latin typeface="Adobe Garamond Pro Bold" panose="02020702060506020403" pitchFamily="18" charset="0"/>
              </a:rPr>
              <a:t> 2001 UU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merek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baru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berhasil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diundangkan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oleh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pemerintaha</a:t>
            </a:r>
            <a:r>
              <a:rPr lang="en-ID" sz="2200" dirty="0" smtClean="0">
                <a:latin typeface="Adobe Garamond Pro Bold" panose="02020702060506020403" pitchFamily="18" charset="0"/>
              </a:rPr>
              <a:t>. UU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tersebut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berisi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berbagai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hal</a:t>
            </a:r>
            <a:r>
              <a:rPr lang="en-ID" sz="2200" dirty="0" smtClean="0">
                <a:latin typeface="Adobe Garamond Pro Bold" panose="02020702060506020403" pitchFamily="18" charset="0"/>
              </a:rPr>
              <a:t> yang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sebagian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besar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sudah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diatur</a:t>
            </a:r>
            <a:r>
              <a:rPr lang="en-ID" sz="2200" dirty="0" smtClean="0">
                <a:latin typeface="Adobe Garamond Pro Bold" panose="02020702060506020403" pitchFamily="18" charset="0"/>
              </a:rPr>
              <a:t>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dalam</a:t>
            </a:r>
            <a:r>
              <a:rPr lang="en-ID" sz="2200" dirty="0" smtClean="0">
                <a:latin typeface="Adobe Garamond Pro Bold" panose="02020702060506020403" pitchFamily="18" charset="0"/>
              </a:rPr>
              <a:t> UU </a:t>
            </a:r>
            <a:r>
              <a:rPr lang="en-ID" sz="2200" dirty="0" err="1" smtClean="0">
                <a:latin typeface="Adobe Garamond Pro Bold" panose="02020702060506020403" pitchFamily="18" charset="0"/>
              </a:rPr>
              <a:t>terdahulu</a:t>
            </a:r>
            <a:r>
              <a:rPr lang="en-ID" sz="2200" dirty="0" smtClean="0">
                <a:latin typeface="Adobe Garamond Pro Bold" panose="02020702060506020403" pitchFamily="18" charset="0"/>
              </a:rPr>
              <a:t>.</a:t>
            </a:r>
            <a:endParaRPr lang="en-US" sz="2200" dirty="0"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866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Definisi</a:t>
            </a:r>
            <a:r>
              <a:rPr lang="en-ID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ID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Merek</a:t>
            </a:r>
            <a:endParaRPr lang="en-US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280" y="1845734"/>
            <a:ext cx="10566400" cy="4023360"/>
          </a:xfrm>
        </p:spPr>
        <p:txBody>
          <a:bodyPr>
            <a:noAutofit/>
          </a:bodyPr>
          <a:lstStyle/>
          <a:p>
            <a:r>
              <a:rPr lang="en-ID" dirty="0" err="1" smtClean="0">
                <a:latin typeface="Adobe Garamond Pro Bold" panose="02020702060506020403" pitchFamily="18" charset="0"/>
              </a:rPr>
              <a:t>Menurut</a:t>
            </a:r>
            <a:r>
              <a:rPr lang="en-ID" dirty="0" smtClean="0">
                <a:latin typeface="Adobe Garamond Pro Bold" panose="02020702060506020403" pitchFamily="18" charset="0"/>
              </a:rPr>
              <a:t> UU </a:t>
            </a:r>
            <a:r>
              <a:rPr lang="en-ID" dirty="0" err="1" smtClean="0">
                <a:latin typeface="Adobe Garamond Pro Bold" panose="02020702060506020403" pitchFamily="18" charset="0"/>
              </a:rPr>
              <a:t>merek</a:t>
            </a:r>
            <a:r>
              <a:rPr lang="en-ID" dirty="0" smtClean="0">
                <a:latin typeface="Adobe Garamond Pro Bold" panose="02020702060506020403" pitchFamily="18" charset="0"/>
              </a:rPr>
              <a:t> Indonesia (</a:t>
            </a:r>
            <a:r>
              <a:rPr lang="en-ID" dirty="0" err="1" smtClean="0">
                <a:latin typeface="Adobe Garamond Pro Bold" panose="02020702060506020403" pitchFamily="18" charset="0"/>
              </a:rPr>
              <a:t>pasal</a:t>
            </a:r>
            <a:r>
              <a:rPr lang="en-ID" dirty="0" smtClean="0">
                <a:latin typeface="Adobe Garamond Pro Bold" panose="02020702060506020403" pitchFamily="18" charset="0"/>
              </a:rPr>
              <a:t> 1 </a:t>
            </a:r>
            <a:r>
              <a:rPr lang="en-ID" dirty="0" err="1" smtClean="0">
                <a:latin typeface="Adobe Garamond Pro Bold" panose="02020702060506020403" pitchFamily="18" charset="0"/>
              </a:rPr>
              <a:t>ayat</a:t>
            </a:r>
            <a:r>
              <a:rPr lang="en-ID" dirty="0" smtClean="0">
                <a:latin typeface="Adobe Garamond Pro Bold" panose="02020702060506020403" pitchFamily="18" charset="0"/>
              </a:rPr>
              <a:t> 1) </a:t>
            </a:r>
            <a:r>
              <a:rPr lang="en-ID" dirty="0" err="1" smtClean="0">
                <a:latin typeface="Adobe Garamond Pro Bold" panose="02020702060506020403" pitchFamily="18" charset="0"/>
              </a:rPr>
              <a:t>didefinisikan</a:t>
            </a:r>
            <a:r>
              <a:rPr lang="en-ID" dirty="0" smtClean="0">
                <a:latin typeface="Adobe Garamond Pro Bold" panose="02020702060506020403" pitchFamily="18" charset="0"/>
              </a:rPr>
              <a:t> </a:t>
            </a:r>
            <a:r>
              <a:rPr lang="en-ID" dirty="0" err="1" smtClean="0">
                <a:latin typeface="Adobe Garamond Pro Bold" panose="02020702060506020403" pitchFamily="18" charset="0"/>
              </a:rPr>
              <a:t>sebagai</a:t>
            </a:r>
            <a:r>
              <a:rPr lang="en-ID" dirty="0" smtClean="0">
                <a:latin typeface="Adobe Garamond Pro Bold" panose="02020702060506020403" pitchFamily="18" charset="0"/>
              </a:rPr>
              <a:t> </a:t>
            </a:r>
            <a:r>
              <a:rPr lang="en-ID" dirty="0" err="1" smtClean="0">
                <a:latin typeface="Adobe Garamond Pro Bold" panose="02020702060506020403" pitchFamily="18" charset="0"/>
              </a:rPr>
              <a:t>sebuah</a:t>
            </a:r>
            <a:r>
              <a:rPr lang="en-ID" dirty="0" smtClean="0">
                <a:latin typeface="Adobe Garamond Pro Bold" panose="02020702060506020403" pitchFamily="18" charset="0"/>
              </a:rPr>
              <a:t> </a:t>
            </a:r>
            <a:r>
              <a:rPr lang="en-ID" dirty="0" err="1" smtClean="0">
                <a:latin typeface="Adobe Garamond Pro Bold" panose="02020702060506020403" pitchFamily="18" charset="0"/>
              </a:rPr>
              <a:t>tanda</a:t>
            </a:r>
            <a:r>
              <a:rPr lang="en-ID" dirty="0" smtClean="0">
                <a:latin typeface="Adobe Garamond Pro Bold" panose="02020702060506020403" pitchFamily="18" charset="0"/>
              </a:rPr>
              <a:t> yang </a:t>
            </a:r>
            <a:r>
              <a:rPr lang="en-ID" dirty="0" err="1" smtClean="0">
                <a:latin typeface="Adobe Garamond Pro Bold" panose="02020702060506020403" pitchFamily="18" charset="0"/>
              </a:rPr>
              <a:t>terdiri</a:t>
            </a:r>
            <a:r>
              <a:rPr lang="en-ID" dirty="0" smtClean="0">
                <a:latin typeface="Adobe Garamond Pro Bold" panose="02020702060506020403" pitchFamily="18" charset="0"/>
              </a:rPr>
              <a:t> </a:t>
            </a:r>
            <a:r>
              <a:rPr lang="en-ID" dirty="0" err="1" smtClean="0">
                <a:latin typeface="Adobe Garamond Pro Bold" panose="02020702060506020403" pitchFamily="18" charset="0"/>
              </a:rPr>
              <a:t>dari</a:t>
            </a:r>
            <a:r>
              <a:rPr lang="en-ID" dirty="0" smtClean="0">
                <a:latin typeface="Adobe Garamond Pro Bold" panose="02020702060506020403" pitchFamily="18" charset="0"/>
              </a:rPr>
              <a:t> :</a:t>
            </a:r>
          </a:p>
          <a:p>
            <a:pPr marL="457200" indent="-457200">
              <a:buFont typeface="+mj-lt"/>
              <a:buAutoNum type="arabicParenR"/>
            </a:pPr>
            <a:r>
              <a:rPr lang="en-ID" dirty="0" err="1" smtClean="0">
                <a:latin typeface="Adobe Garamond Pro Bold" panose="02020702060506020403" pitchFamily="18" charset="0"/>
              </a:rPr>
              <a:t>Gambar</a:t>
            </a:r>
            <a:endParaRPr lang="en-ID" dirty="0" smtClean="0">
              <a:latin typeface="Adobe Garamond Pro Bold" panose="02020702060506020403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ID" dirty="0" smtClean="0">
                <a:latin typeface="Adobe Garamond Pro Bold" panose="02020702060506020403" pitchFamily="18" charset="0"/>
              </a:rPr>
              <a:t>Nama</a:t>
            </a:r>
          </a:p>
          <a:p>
            <a:pPr marL="457200" indent="-457200">
              <a:buFont typeface="+mj-lt"/>
              <a:buAutoNum type="arabicParenR"/>
            </a:pPr>
            <a:r>
              <a:rPr lang="en-ID" dirty="0" smtClean="0">
                <a:latin typeface="Adobe Garamond Pro Bold" panose="02020702060506020403" pitchFamily="18" charset="0"/>
              </a:rPr>
              <a:t>Kata</a:t>
            </a:r>
          </a:p>
          <a:p>
            <a:pPr marL="457200" indent="-457200">
              <a:buFont typeface="+mj-lt"/>
              <a:buAutoNum type="arabicParenR"/>
            </a:pPr>
            <a:r>
              <a:rPr lang="en-ID" dirty="0" err="1" smtClean="0">
                <a:latin typeface="Adobe Garamond Pro Bold" panose="02020702060506020403" pitchFamily="18" charset="0"/>
              </a:rPr>
              <a:t>Huruf-huruf</a:t>
            </a:r>
            <a:endParaRPr lang="en-ID" dirty="0" smtClean="0">
              <a:latin typeface="Adobe Garamond Pro Bold" panose="02020702060506020403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ID" dirty="0" err="1" smtClean="0">
                <a:latin typeface="Adobe Garamond Pro Bold" panose="02020702060506020403" pitchFamily="18" charset="0"/>
              </a:rPr>
              <a:t>Angka-angka</a:t>
            </a:r>
            <a:endParaRPr lang="en-ID" dirty="0" smtClean="0">
              <a:latin typeface="Adobe Garamond Pro Bold" panose="02020702060506020403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ID" dirty="0" err="1" smtClean="0">
                <a:latin typeface="Adobe Garamond Pro Bold" panose="02020702060506020403" pitchFamily="18" charset="0"/>
              </a:rPr>
              <a:t>Susunan</a:t>
            </a:r>
            <a:r>
              <a:rPr lang="en-ID" dirty="0" smtClean="0">
                <a:latin typeface="Adobe Garamond Pro Bold" panose="02020702060506020403" pitchFamily="18" charset="0"/>
              </a:rPr>
              <a:t> </a:t>
            </a:r>
            <a:r>
              <a:rPr lang="en-ID" dirty="0" err="1" smtClean="0">
                <a:latin typeface="Adobe Garamond Pro Bold" panose="02020702060506020403" pitchFamily="18" charset="0"/>
              </a:rPr>
              <a:t>warna</a:t>
            </a:r>
            <a:endParaRPr lang="en-ID" dirty="0" smtClean="0">
              <a:latin typeface="Adobe Garamond Pro Bold" panose="02020702060506020403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ID" dirty="0" err="1" smtClean="0">
                <a:latin typeface="Adobe Garamond Pro Bold" panose="02020702060506020403" pitchFamily="18" charset="0"/>
              </a:rPr>
              <a:t>Kombinasi</a:t>
            </a:r>
            <a:r>
              <a:rPr lang="en-ID" dirty="0" smtClean="0">
                <a:latin typeface="Adobe Garamond Pro Bold" panose="02020702060506020403" pitchFamily="18" charset="0"/>
              </a:rPr>
              <a:t> </a:t>
            </a:r>
            <a:r>
              <a:rPr lang="en-ID" dirty="0" err="1" smtClean="0">
                <a:latin typeface="Adobe Garamond Pro Bold" panose="02020702060506020403" pitchFamily="18" charset="0"/>
              </a:rPr>
              <a:t>dari</a:t>
            </a:r>
            <a:r>
              <a:rPr lang="en-ID" dirty="0" smtClean="0">
                <a:latin typeface="Adobe Garamond Pro Bold" panose="02020702060506020403" pitchFamily="18" charset="0"/>
              </a:rPr>
              <a:t> </a:t>
            </a:r>
            <a:r>
              <a:rPr lang="en-ID" dirty="0" err="1" smtClean="0">
                <a:latin typeface="Adobe Garamond Pro Bold" panose="02020702060506020403" pitchFamily="18" charset="0"/>
              </a:rPr>
              <a:t>unsur-unsur</a:t>
            </a:r>
            <a:r>
              <a:rPr lang="en-ID" dirty="0" smtClean="0">
                <a:latin typeface="Adobe Garamond Pro Bold" panose="02020702060506020403" pitchFamily="18" charset="0"/>
              </a:rPr>
              <a:t> </a:t>
            </a:r>
            <a:r>
              <a:rPr lang="en-ID" dirty="0" err="1" smtClean="0">
                <a:latin typeface="Adobe Garamond Pro Bold" panose="02020702060506020403" pitchFamily="18" charset="0"/>
              </a:rPr>
              <a:t>tersebut,dan</a:t>
            </a:r>
            <a:r>
              <a:rPr lang="en-ID" dirty="0" smtClean="0">
                <a:latin typeface="Adobe Garamond Pro Bold" panose="02020702060506020403" pitchFamily="18" charset="0"/>
              </a:rPr>
              <a:t> </a:t>
            </a:r>
            <a:r>
              <a:rPr lang="en-ID" dirty="0" err="1" smtClean="0">
                <a:latin typeface="Adobe Garamond Pro Bold" panose="02020702060506020403" pitchFamily="18" charset="0"/>
              </a:rPr>
              <a:t>digunakan</a:t>
            </a:r>
            <a:r>
              <a:rPr lang="en-ID" dirty="0" smtClean="0">
                <a:latin typeface="Adobe Garamond Pro Bold" panose="02020702060506020403" pitchFamily="18" charset="0"/>
              </a:rPr>
              <a:t> </a:t>
            </a:r>
            <a:r>
              <a:rPr lang="en-ID" dirty="0" err="1" smtClean="0">
                <a:latin typeface="Adobe Garamond Pro Bold" panose="02020702060506020403" pitchFamily="18" charset="0"/>
              </a:rPr>
              <a:t>dalam</a:t>
            </a:r>
            <a:r>
              <a:rPr lang="en-ID" dirty="0" smtClean="0">
                <a:latin typeface="Adobe Garamond Pro Bold" panose="02020702060506020403" pitchFamily="18" charset="0"/>
              </a:rPr>
              <a:t> </a:t>
            </a:r>
            <a:r>
              <a:rPr lang="en-ID" dirty="0" err="1" smtClean="0">
                <a:latin typeface="Adobe Garamond Pro Bold" panose="02020702060506020403" pitchFamily="18" charset="0"/>
              </a:rPr>
              <a:t>kegiatan</a:t>
            </a:r>
            <a:r>
              <a:rPr lang="en-ID" dirty="0" smtClean="0">
                <a:latin typeface="Adobe Garamond Pro Bold" panose="02020702060506020403" pitchFamily="18" charset="0"/>
              </a:rPr>
              <a:t> </a:t>
            </a:r>
            <a:r>
              <a:rPr lang="en-ID" dirty="0" err="1" smtClean="0">
                <a:latin typeface="Adobe Garamond Pro Bold" panose="02020702060506020403" pitchFamily="18" charset="0"/>
              </a:rPr>
              <a:t>perdagangan</a:t>
            </a:r>
            <a:r>
              <a:rPr lang="en-ID" dirty="0" smtClean="0">
                <a:latin typeface="Adobe Garamond Pro Bold" panose="02020702060506020403" pitchFamily="18" charset="0"/>
              </a:rPr>
              <a:t> </a:t>
            </a:r>
            <a:r>
              <a:rPr lang="en-ID" dirty="0" err="1" smtClean="0">
                <a:latin typeface="Adobe Garamond Pro Bold" panose="02020702060506020403" pitchFamily="18" charset="0"/>
              </a:rPr>
              <a:t>barang</a:t>
            </a:r>
            <a:r>
              <a:rPr lang="en-ID" dirty="0" smtClean="0">
                <a:latin typeface="Adobe Garamond Pro Bold" panose="02020702060506020403" pitchFamily="18" charset="0"/>
              </a:rPr>
              <a:t> </a:t>
            </a:r>
            <a:r>
              <a:rPr lang="en-ID" dirty="0" err="1" smtClean="0">
                <a:latin typeface="Adobe Garamond Pro Bold" panose="02020702060506020403" pitchFamily="18" charset="0"/>
              </a:rPr>
              <a:t>dan</a:t>
            </a:r>
            <a:r>
              <a:rPr lang="en-ID" dirty="0" smtClean="0">
                <a:latin typeface="Adobe Garamond Pro Bold" panose="02020702060506020403" pitchFamily="18" charset="0"/>
              </a:rPr>
              <a:t> </a:t>
            </a:r>
            <a:r>
              <a:rPr lang="en-ID" dirty="0" err="1" smtClean="0">
                <a:latin typeface="Adobe Garamond Pro Bold" panose="02020702060506020403" pitchFamily="18" charset="0"/>
              </a:rPr>
              <a:t>jasa</a:t>
            </a:r>
            <a:r>
              <a:rPr lang="en-ID" dirty="0" smtClean="0">
                <a:latin typeface="Adobe Garamond Pro Bold" panose="02020702060506020403" pitchFamily="18" charset="0"/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ID" dirty="0" err="1">
                <a:latin typeface="Adobe Garamond Pro Bold" panose="02020702060506020403" pitchFamily="18" charset="0"/>
              </a:rPr>
              <a:t>D</a:t>
            </a:r>
            <a:r>
              <a:rPr lang="en-ID" dirty="0" err="1" smtClean="0">
                <a:latin typeface="Adobe Garamond Pro Bold" panose="02020702060506020403" pitchFamily="18" charset="0"/>
              </a:rPr>
              <a:t>ibeberapa</a:t>
            </a:r>
            <a:r>
              <a:rPr lang="en-ID" dirty="0" smtClean="0">
                <a:latin typeface="Adobe Garamond Pro Bold" panose="02020702060506020403" pitchFamily="18" charset="0"/>
              </a:rPr>
              <a:t> </a:t>
            </a:r>
            <a:r>
              <a:rPr lang="en-ID" dirty="0" err="1" smtClean="0">
                <a:latin typeface="Adobe Garamond Pro Bold" panose="02020702060506020403" pitchFamily="18" charset="0"/>
              </a:rPr>
              <a:t>negara</a:t>
            </a:r>
            <a:r>
              <a:rPr lang="en-ID" dirty="0" smtClean="0">
                <a:latin typeface="Adobe Garamond Pro Bold" panose="02020702060506020403" pitchFamily="18" charset="0"/>
              </a:rPr>
              <a:t>, </a:t>
            </a:r>
            <a:r>
              <a:rPr lang="en-ID" dirty="0" err="1" smtClean="0">
                <a:latin typeface="Adobe Garamond Pro Bold" panose="02020702060506020403" pitchFamily="18" charset="0"/>
              </a:rPr>
              <a:t>Suara</a:t>
            </a:r>
            <a:r>
              <a:rPr lang="en-ID" dirty="0" smtClean="0">
                <a:latin typeface="Adobe Garamond Pro Bold" panose="02020702060506020403" pitchFamily="18" charset="0"/>
              </a:rPr>
              <a:t>, </a:t>
            </a:r>
            <a:r>
              <a:rPr lang="en-ID" dirty="0" err="1" smtClean="0">
                <a:latin typeface="Adobe Garamond Pro Bold" panose="02020702060506020403" pitchFamily="18" charset="0"/>
              </a:rPr>
              <a:t>Bau</a:t>
            </a:r>
            <a:r>
              <a:rPr lang="en-ID" dirty="0" smtClean="0">
                <a:latin typeface="Adobe Garamond Pro Bold" panose="02020702060506020403" pitchFamily="18" charset="0"/>
              </a:rPr>
              <a:t>, </a:t>
            </a:r>
            <a:r>
              <a:rPr lang="en-ID" dirty="0" err="1" smtClean="0">
                <a:latin typeface="Adobe Garamond Pro Bold" panose="02020702060506020403" pitchFamily="18" charset="0"/>
              </a:rPr>
              <a:t>dan</a:t>
            </a:r>
            <a:r>
              <a:rPr lang="en-ID" dirty="0" smtClean="0">
                <a:latin typeface="Adobe Garamond Pro Bold" panose="02020702060506020403" pitchFamily="18" charset="0"/>
              </a:rPr>
              <a:t> </a:t>
            </a:r>
            <a:r>
              <a:rPr lang="en-ID" dirty="0" err="1" smtClean="0">
                <a:latin typeface="Adobe Garamond Pro Bold" panose="02020702060506020403" pitchFamily="18" charset="0"/>
              </a:rPr>
              <a:t>Warna</a:t>
            </a:r>
            <a:r>
              <a:rPr lang="en-ID" dirty="0" smtClean="0">
                <a:latin typeface="Adobe Garamond Pro Bold" panose="02020702060506020403" pitchFamily="18" charset="0"/>
              </a:rPr>
              <a:t> </a:t>
            </a:r>
            <a:r>
              <a:rPr lang="en-ID" dirty="0" err="1" smtClean="0">
                <a:latin typeface="Adobe Garamond Pro Bold" panose="02020702060506020403" pitchFamily="18" charset="0"/>
              </a:rPr>
              <a:t>dapat</a:t>
            </a:r>
            <a:r>
              <a:rPr lang="en-ID" dirty="0" smtClean="0">
                <a:latin typeface="Adobe Garamond Pro Bold" panose="02020702060506020403" pitchFamily="18" charset="0"/>
              </a:rPr>
              <a:t> </a:t>
            </a:r>
            <a:r>
              <a:rPr lang="en-ID" dirty="0" err="1" smtClean="0">
                <a:latin typeface="Adobe Garamond Pro Bold" panose="02020702060506020403" pitchFamily="18" charset="0"/>
              </a:rPr>
              <a:t>didaftarkan</a:t>
            </a:r>
            <a:r>
              <a:rPr lang="en-ID" dirty="0" smtClean="0">
                <a:latin typeface="Adobe Garamond Pro Bold" panose="02020702060506020403" pitchFamily="18" charset="0"/>
              </a:rPr>
              <a:t> </a:t>
            </a:r>
            <a:r>
              <a:rPr lang="en-ID" dirty="0" err="1" smtClean="0">
                <a:latin typeface="Adobe Garamond Pro Bold" panose="02020702060506020403" pitchFamily="18" charset="0"/>
              </a:rPr>
              <a:t>sebagai</a:t>
            </a:r>
            <a:r>
              <a:rPr lang="en-ID" dirty="0" smtClean="0">
                <a:latin typeface="Adobe Garamond Pro Bold" panose="02020702060506020403" pitchFamily="18" charset="0"/>
              </a:rPr>
              <a:t> </a:t>
            </a:r>
            <a:r>
              <a:rPr lang="en-ID" dirty="0" err="1" smtClean="0">
                <a:latin typeface="Adobe Garamond Pro Bold" panose="02020702060506020403" pitchFamily="18" charset="0"/>
              </a:rPr>
              <a:t>sebuah</a:t>
            </a:r>
            <a:r>
              <a:rPr lang="en-ID" dirty="0" smtClean="0">
                <a:latin typeface="Adobe Garamond Pro Bold" panose="02020702060506020403" pitchFamily="18" charset="0"/>
              </a:rPr>
              <a:t> </a:t>
            </a:r>
            <a:r>
              <a:rPr lang="en-ID" dirty="0" err="1" smtClean="0">
                <a:latin typeface="Adobe Garamond Pro Bold" panose="02020702060506020403" pitchFamily="18" charset="0"/>
              </a:rPr>
              <a:t>merek</a:t>
            </a:r>
            <a:r>
              <a:rPr lang="en-ID" dirty="0" smtClean="0">
                <a:latin typeface="Adobe Garamond Pro Bold" panose="02020702060506020403" pitchFamily="18" charset="0"/>
              </a:rPr>
              <a:t>.</a:t>
            </a:r>
            <a:endParaRPr lang="en-US" dirty="0">
              <a:latin typeface="Adobe Garamond Pro Bold" panose="02020702060506020403" pitchFamily="18" charset="0"/>
            </a:endParaRPr>
          </a:p>
        </p:txBody>
      </p:sp>
      <p:pic>
        <p:nvPicPr>
          <p:cNvPr id="1026" name="Picture 2" descr="Hasil gambar untuk merek handph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79425">
            <a:off x="642507" y="540872"/>
            <a:ext cx="827922" cy="81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ambar terka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9896">
            <a:off x="2204021" y="134483"/>
            <a:ext cx="1754659" cy="1367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759407">
            <a:off x="9852228" y="262362"/>
            <a:ext cx="1285421" cy="10616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3456719">
            <a:off x="10242221" y="2597963"/>
            <a:ext cx="1826921" cy="182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302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Yang </a:t>
            </a:r>
            <a:r>
              <a:rPr lang="en-ID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Tidak</a:t>
            </a:r>
            <a:r>
              <a:rPr lang="en-ID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ID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Dapat</a:t>
            </a:r>
            <a:r>
              <a:rPr lang="en-ID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di </a:t>
            </a:r>
            <a:r>
              <a:rPr lang="en-ID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Daftarkan</a:t>
            </a:r>
            <a:r>
              <a:rPr lang="en-ID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ID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Sebagai</a:t>
            </a:r>
            <a:r>
              <a:rPr lang="en-ID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ID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Merek</a:t>
            </a:r>
            <a:endParaRPr lang="en-US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2800" dirty="0" err="1" smtClean="0">
                <a:latin typeface="Adobe Garamond Pro Bold" panose="02020702060506020403" pitchFamily="18" charset="0"/>
              </a:rPr>
              <a:t>Menurut</a:t>
            </a:r>
            <a:r>
              <a:rPr lang="en-ID" sz="2800" dirty="0" smtClean="0">
                <a:latin typeface="Adobe Garamond Pro Bold" panose="02020702060506020403" pitchFamily="18" charset="0"/>
              </a:rPr>
              <a:t> UU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merek</a:t>
            </a:r>
            <a:r>
              <a:rPr lang="en-ID" sz="2800" dirty="0" smtClean="0">
                <a:latin typeface="Adobe Garamond Pro Bold" panose="02020702060506020403" pitchFamily="18" charset="0"/>
              </a:rPr>
              <a:t> di Indonesia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hal-hal</a:t>
            </a:r>
            <a:r>
              <a:rPr lang="en-ID" sz="2800" dirty="0" smtClean="0">
                <a:latin typeface="Adobe Garamond Pro Bold" panose="02020702060506020403" pitchFamily="18" charset="0"/>
              </a:rPr>
              <a:t> yang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tidak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dapat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didaftarkan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sebagai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merek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adalah</a:t>
            </a:r>
            <a:r>
              <a:rPr lang="en-ID" sz="2800" dirty="0" smtClean="0">
                <a:latin typeface="Adobe Garamond Pro Bold" panose="02020702060506020403" pitchFamily="18" charset="0"/>
              </a:rPr>
              <a:t> :</a:t>
            </a:r>
          </a:p>
          <a:p>
            <a:pPr marL="457200" indent="-457200">
              <a:buFont typeface="+mj-lt"/>
              <a:buAutoNum type="arabicParenR"/>
            </a:pPr>
            <a:r>
              <a:rPr lang="en-ID" sz="2800" dirty="0" err="1" smtClean="0">
                <a:latin typeface="Adobe Garamond Pro Bold" panose="02020702060506020403" pitchFamily="18" charset="0"/>
              </a:rPr>
              <a:t>Merek</a:t>
            </a:r>
            <a:r>
              <a:rPr lang="en-ID" sz="2800" dirty="0" smtClean="0">
                <a:latin typeface="Adobe Garamond Pro Bold" panose="02020702060506020403" pitchFamily="18" charset="0"/>
              </a:rPr>
              <a:t> yang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permohonannya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diajukan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atas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dasar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itikad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tidak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baik</a:t>
            </a:r>
            <a:r>
              <a:rPr lang="en-ID" sz="2800" dirty="0" smtClean="0">
                <a:latin typeface="Adobe Garamond Pro Bold" panose="02020702060506020403" pitchFamily="18" charset="0"/>
              </a:rPr>
              <a:t> (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Pasal</a:t>
            </a:r>
            <a:r>
              <a:rPr lang="en-ID" sz="2800" dirty="0" smtClean="0">
                <a:latin typeface="Adobe Garamond Pro Bold" panose="02020702060506020403" pitchFamily="18" charset="0"/>
              </a:rPr>
              <a:t> 4).</a:t>
            </a:r>
          </a:p>
          <a:p>
            <a:pPr marL="457200" indent="-457200">
              <a:buFont typeface="+mj-lt"/>
              <a:buAutoNum type="arabicParenR"/>
            </a:pPr>
            <a:r>
              <a:rPr lang="en-ID" sz="2800" dirty="0" err="1" smtClean="0">
                <a:latin typeface="Adobe Garamond Pro Bold" panose="02020702060506020403" pitchFamily="18" charset="0"/>
              </a:rPr>
              <a:t>Merek</a:t>
            </a:r>
            <a:r>
              <a:rPr lang="en-ID" sz="2800" dirty="0" smtClean="0">
                <a:latin typeface="Adobe Garamond Pro Bold" panose="02020702060506020403" pitchFamily="18" charset="0"/>
              </a:rPr>
              <a:t> yang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bertentangan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dengan</a:t>
            </a:r>
            <a:r>
              <a:rPr lang="en-ID" sz="2800" dirty="0" smtClean="0">
                <a:latin typeface="Adobe Garamond Pro Bold" panose="02020702060506020403" pitchFamily="18" charset="0"/>
              </a:rPr>
              <a:t> moral,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perundang-undangan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dan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ketertiban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umum</a:t>
            </a:r>
            <a:r>
              <a:rPr lang="en-ID" sz="2800" dirty="0" smtClean="0">
                <a:latin typeface="Adobe Garamond Pro Bold" panose="02020702060506020403" pitchFamily="18" charset="0"/>
              </a:rPr>
              <a:t> (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Pasal</a:t>
            </a:r>
            <a:r>
              <a:rPr lang="en-ID" sz="2800" dirty="0" smtClean="0">
                <a:latin typeface="Adobe Garamond Pro Bold" panose="02020702060506020403" pitchFamily="18" charset="0"/>
              </a:rPr>
              <a:t> 5(a) ).</a:t>
            </a:r>
          </a:p>
          <a:p>
            <a:pPr marL="457200" indent="-457200">
              <a:buFont typeface="+mj-lt"/>
              <a:buAutoNum type="arabicParenR"/>
            </a:pPr>
            <a:r>
              <a:rPr lang="en-ID" sz="2800" dirty="0" err="1" smtClean="0">
                <a:latin typeface="Adobe Garamond Pro Bold" panose="02020702060506020403" pitchFamily="18" charset="0"/>
              </a:rPr>
              <a:t>Merek</a:t>
            </a:r>
            <a:r>
              <a:rPr lang="en-ID" sz="2800" dirty="0" smtClean="0">
                <a:latin typeface="Adobe Garamond Pro Bold" panose="02020702060506020403" pitchFamily="18" charset="0"/>
              </a:rPr>
              <a:t> yang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tidak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memiliki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daya</a:t>
            </a:r>
            <a:r>
              <a:rPr lang="en-ID" sz="2800" dirty="0" smtClean="0">
                <a:latin typeface="Adobe Garamond Pro Bold" panose="02020702060506020403" pitchFamily="18" charset="0"/>
              </a:rPr>
              <a:t>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pembeda</a:t>
            </a:r>
            <a:r>
              <a:rPr lang="en-ID" sz="2800" dirty="0" smtClean="0">
                <a:latin typeface="Adobe Garamond Pro Bold" panose="02020702060506020403" pitchFamily="18" charset="0"/>
              </a:rPr>
              <a:t> ( </a:t>
            </a:r>
            <a:r>
              <a:rPr lang="en-ID" sz="2800" dirty="0" err="1" smtClean="0">
                <a:latin typeface="Adobe Garamond Pro Bold" panose="02020702060506020403" pitchFamily="18" charset="0"/>
              </a:rPr>
              <a:t>pasal</a:t>
            </a:r>
            <a:r>
              <a:rPr lang="en-ID" sz="2800" dirty="0" smtClean="0">
                <a:latin typeface="Adobe Garamond Pro Bold" panose="02020702060506020403" pitchFamily="18" charset="0"/>
              </a:rPr>
              <a:t> 5 (b) 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289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Permohonan</a:t>
            </a:r>
            <a:r>
              <a:rPr lang="en-ID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ID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Merek</a:t>
            </a:r>
            <a:r>
              <a:rPr lang="en-ID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ID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harus</a:t>
            </a:r>
            <a:r>
              <a:rPr lang="en-ID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ID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ditolak</a:t>
            </a:r>
            <a:r>
              <a:rPr lang="en-ID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ID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jika</a:t>
            </a:r>
            <a:r>
              <a:rPr lang="en-ID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:</a:t>
            </a:r>
            <a:endParaRPr lang="en-US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ID" sz="3200" dirty="0" err="1" smtClean="0"/>
              <a:t>Mempunyai</a:t>
            </a:r>
            <a:r>
              <a:rPr lang="en-ID" sz="3200" dirty="0" smtClean="0"/>
              <a:t> </a:t>
            </a:r>
            <a:r>
              <a:rPr lang="en-ID" sz="3200" dirty="0" err="1" smtClean="0"/>
              <a:t>persamaan</a:t>
            </a:r>
            <a:r>
              <a:rPr lang="en-ID" sz="3200" dirty="0" smtClean="0"/>
              <a:t> </a:t>
            </a:r>
            <a:r>
              <a:rPr lang="en-ID" sz="3200" dirty="0" err="1" smtClean="0"/>
              <a:t>pada</a:t>
            </a:r>
            <a:r>
              <a:rPr lang="en-ID" sz="3200" dirty="0" smtClean="0"/>
              <a:t> </a:t>
            </a:r>
            <a:r>
              <a:rPr lang="en-ID" sz="3200" dirty="0" err="1" smtClean="0"/>
              <a:t>pokoknya</a:t>
            </a:r>
            <a:r>
              <a:rPr lang="en-ID" sz="3200" dirty="0" smtClean="0"/>
              <a:t>/</a:t>
            </a:r>
            <a:r>
              <a:rPr lang="en-ID" sz="3200" dirty="0" err="1" smtClean="0"/>
              <a:t>keseluruhan</a:t>
            </a:r>
            <a:r>
              <a:rPr lang="en-ID" sz="3200" dirty="0" smtClean="0"/>
              <a:t> </a:t>
            </a:r>
            <a:r>
              <a:rPr lang="en-ID" sz="3200" dirty="0" err="1" smtClean="0"/>
              <a:t>dengan</a:t>
            </a:r>
            <a:r>
              <a:rPr lang="en-ID" sz="3200" dirty="0" smtClean="0"/>
              <a:t> </a:t>
            </a:r>
            <a:r>
              <a:rPr lang="en-ID" sz="3200" dirty="0" err="1" smtClean="0"/>
              <a:t>indikasi</a:t>
            </a:r>
            <a:r>
              <a:rPr lang="en-ID" sz="3200" dirty="0" smtClean="0"/>
              <a:t> </a:t>
            </a:r>
            <a:r>
              <a:rPr lang="en-ID" sz="3200" dirty="0" err="1" smtClean="0"/>
              <a:t>geografis</a:t>
            </a:r>
            <a:r>
              <a:rPr lang="en-ID" sz="3200" dirty="0" smtClean="0"/>
              <a:t> yang </a:t>
            </a:r>
            <a:r>
              <a:rPr lang="en-ID" sz="3200" dirty="0" err="1" smtClean="0"/>
              <a:t>sudah</a:t>
            </a:r>
            <a:r>
              <a:rPr lang="en-ID" sz="3200" dirty="0" smtClean="0"/>
              <a:t> </a:t>
            </a:r>
            <a:r>
              <a:rPr lang="en-ID" sz="3200" dirty="0" err="1" smtClean="0"/>
              <a:t>dikenal</a:t>
            </a:r>
            <a:r>
              <a:rPr lang="en-ID" sz="3200" dirty="0" smtClean="0"/>
              <a:t> (</a:t>
            </a:r>
            <a:r>
              <a:rPr lang="en-ID" sz="3200" dirty="0" err="1" smtClean="0"/>
              <a:t>Pasal</a:t>
            </a:r>
            <a:r>
              <a:rPr lang="en-ID" sz="3200" dirty="0" smtClean="0"/>
              <a:t> 6 (1.c) ).</a:t>
            </a:r>
          </a:p>
          <a:p>
            <a:pPr marL="457200" indent="-457200">
              <a:buFont typeface="+mj-lt"/>
              <a:buAutoNum type="arabicParenR"/>
            </a:pPr>
            <a:r>
              <a:rPr lang="en-ID" sz="3200" dirty="0" smtClean="0"/>
              <a:t>Nama </a:t>
            </a:r>
            <a:r>
              <a:rPr lang="en-ID" sz="3200" dirty="0" err="1" smtClean="0"/>
              <a:t>dan</a:t>
            </a:r>
            <a:r>
              <a:rPr lang="en-ID" sz="3200" dirty="0" smtClean="0"/>
              <a:t> </a:t>
            </a:r>
            <a:r>
              <a:rPr lang="en-ID" sz="3200" dirty="0" err="1" smtClean="0"/>
              <a:t>foto</a:t>
            </a:r>
            <a:r>
              <a:rPr lang="en-ID" sz="3200" dirty="0" smtClean="0"/>
              <a:t> </a:t>
            </a:r>
            <a:r>
              <a:rPr lang="en-ID" sz="3200" dirty="0" err="1" smtClean="0"/>
              <a:t>dari</a:t>
            </a:r>
            <a:r>
              <a:rPr lang="en-ID" sz="3200" dirty="0" smtClean="0"/>
              <a:t> orang </a:t>
            </a:r>
            <a:r>
              <a:rPr lang="en-ID" sz="3200" dirty="0" err="1" smtClean="0"/>
              <a:t>terkenal</a:t>
            </a:r>
            <a:r>
              <a:rPr lang="en-ID" sz="3200" dirty="0" smtClean="0"/>
              <a:t>, </a:t>
            </a:r>
            <a:r>
              <a:rPr lang="en-ID" sz="3200" dirty="0" err="1" smtClean="0"/>
              <a:t>tanpa</a:t>
            </a:r>
            <a:r>
              <a:rPr lang="en-ID" sz="3200" dirty="0" smtClean="0"/>
              <a:t> </a:t>
            </a:r>
            <a:r>
              <a:rPr lang="en-ID" sz="3200" dirty="0" err="1" smtClean="0"/>
              <a:t>izin</a:t>
            </a:r>
            <a:r>
              <a:rPr lang="en-ID" sz="3200" dirty="0" smtClean="0"/>
              <a:t> </a:t>
            </a:r>
            <a:r>
              <a:rPr lang="en-ID" sz="3200" dirty="0" err="1" smtClean="0"/>
              <a:t>darinya</a:t>
            </a:r>
            <a:r>
              <a:rPr lang="en-ID" sz="3200" dirty="0" smtClean="0"/>
              <a:t> (</a:t>
            </a:r>
            <a:r>
              <a:rPr lang="en-ID" sz="3200" dirty="0" err="1" smtClean="0"/>
              <a:t>Pasal</a:t>
            </a:r>
            <a:r>
              <a:rPr lang="en-ID" sz="3200" dirty="0" smtClean="0"/>
              <a:t> 6 (3.a) ).</a:t>
            </a:r>
          </a:p>
          <a:p>
            <a:pPr marL="457200" indent="-457200">
              <a:buFont typeface="+mj-lt"/>
              <a:buAutoNum type="arabicParenR"/>
            </a:pPr>
            <a:r>
              <a:rPr lang="en-ID" sz="3200" dirty="0" err="1" smtClean="0"/>
              <a:t>Lambang</a:t>
            </a:r>
            <a:r>
              <a:rPr lang="en-ID" sz="3200" dirty="0" smtClean="0"/>
              <a:t>-lambing </a:t>
            </a:r>
            <a:r>
              <a:rPr lang="en-ID" sz="3200" dirty="0" err="1" smtClean="0"/>
              <a:t>negara,bendera</a:t>
            </a:r>
            <a:r>
              <a:rPr lang="en-ID" sz="3200" dirty="0" smtClean="0"/>
              <a:t> </a:t>
            </a:r>
            <a:r>
              <a:rPr lang="en-ID" sz="3200" dirty="0" err="1" smtClean="0"/>
              <a:t>tanpa</a:t>
            </a:r>
            <a:r>
              <a:rPr lang="en-ID" sz="3200" dirty="0" smtClean="0"/>
              <a:t> </a:t>
            </a:r>
            <a:r>
              <a:rPr lang="en-ID" sz="3200" dirty="0" err="1" smtClean="0"/>
              <a:t>izin</a:t>
            </a:r>
            <a:r>
              <a:rPr lang="en-ID" sz="3200" dirty="0" smtClean="0"/>
              <a:t> </a:t>
            </a:r>
            <a:r>
              <a:rPr lang="en-ID" sz="3200" dirty="0" err="1" smtClean="0"/>
              <a:t>dari</a:t>
            </a:r>
            <a:r>
              <a:rPr lang="en-ID" sz="3200" dirty="0" smtClean="0"/>
              <a:t> </a:t>
            </a:r>
            <a:r>
              <a:rPr lang="en-ID" sz="3200" dirty="0" err="1" smtClean="0"/>
              <a:t>pemerintah</a:t>
            </a:r>
            <a:r>
              <a:rPr lang="en-ID" sz="3200" dirty="0" smtClean="0"/>
              <a:t> (</a:t>
            </a:r>
            <a:r>
              <a:rPr lang="en-ID" sz="3200" dirty="0" err="1" smtClean="0"/>
              <a:t>Pasal</a:t>
            </a:r>
            <a:r>
              <a:rPr lang="en-ID" sz="3200" dirty="0" smtClean="0"/>
              <a:t> 6 (3.b) 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670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Merek</a:t>
            </a:r>
            <a:r>
              <a:rPr lang="en-ID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ID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Harus</a:t>
            </a:r>
            <a:r>
              <a:rPr lang="en-ID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ID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Memiliki</a:t>
            </a:r>
            <a:r>
              <a:rPr lang="en-ID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ID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Daya</a:t>
            </a:r>
            <a:r>
              <a:rPr lang="en-ID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ID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Pembeda</a:t>
            </a:r>
            <a:endParaRPr lang="en-US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28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Karena</a:t>
            </a:r>
            <a:r>
              <a:rPr lang="en-ID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8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pendaftaran</a:t>
            </a:r>
            <a:r>
              <a:rPr lang="en-ID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8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merek</a:t>
            </a:r>
            <a:r>
              <a:rPr lang="en-ID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8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bekaitan</a:t>
            </a:r>
            <a:r>
              <a:rPr lang="en-ID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8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dengan</a:t>
            </a:r>
            <a:r>
              <a:rPr lang="en-ID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8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pemberian</a:t>
            </a:r>
            <a:r>
              <a:rPr lang="en-ID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8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monopoli</a:t>
            </a:r>
            <a:r>
              <a:rPr lang="en-ID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8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atas</a:t>
            </a:r>
            <a:r>
              <a:rPr lang="en-ID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8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nama</a:t>
            </a:r>
            <a:r>
              <a:rPr lang="en-ID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/symbol (</a:t>
            </a:r>
            <a:r>
              <a:rPr lang="en-ID" sz="28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atau</a:t>
            </a:r>
            <a:r>
              <a:rPr lang="en-ID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8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dalam</a:t>
            </a:r>
            <a:r>
              <a:rPr lang="en-ID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8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bentuk</a:t>
            </a:r>
            <a:r>
              <a:rPr lang="en-ID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lain), Para </a:t>
            </a:r>
            <a:r>
              <a:rPr lang="en-ID" sz="28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pejabat</a:t>
            </a:r>
            <a:r>
              <a:rPr lang="en-ID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hokum </a:t>
            </a:r>
            <a:r>
              <a:rPr lang="en-ID" sz="28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diseluruh</a:t>
            </a:r>
            <a:r>
              <a:rPr lang="en-ID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8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dunia</a:t>
            </a:r>
            <a:r>
              <a:rPr lang="en-ID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8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enggan</a:t>
            </a:r>
            <a:r>
              <a:rPr lang="en-ID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8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memberikan</a:t>
            </a:r>
            <a:r>
              <a:rPr lang="en-ID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8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hak</a:t>
            </a:r>
            <a:r>
              <a:rPr lang="en-ID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8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ekslusif</a:t>
            </a:r>
            <a:r>
              <a:rPr lang="en-ID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8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atas</a:t>
            </a:r>
            <a:r>
              <a:rPr lang="en-ID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8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suatu</a:t>
            </a:r>
            <a:r>
              <a:rPr lang="en-ID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8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merek</a:t>
            </a:r>
            <a:r>
              <a:rPr lang="en-ID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8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kepada</a:t>
            </a:r>
            <a:r>
              <a:rPr lang="en-ID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8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pelaku</a:t>
            </a:r>
            <a:r>
              <a:rPr lang="en-ID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8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usaha</a:t>
            </a:r>
            <a:r>
              <a:rPr lang="en-ID" sz="28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5591" y="3402227"/>
            <a:ext cx="3426409" cy="3455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798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D" sz="40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Sebuah</a:t>
            </a:r>
            <a:r>
              <a:rPr lang="en-ID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ID" sz="40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Merek</a:t>
            </a:r>
            <a:r>
              <a:rPr lang="en-ID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ID" sz="40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dapat</a:t>
            </a:r>
            <a:r>
              <a:rPr lang="en-ID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ID" sz="40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dianggap</a:t>
            </a:r>
            <a:r>
              <a:rPr lang="en-ID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ID" sz="40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memiliki</a:t>
            </a:r>
            <a:r>
              <a:rPr lang="en-ID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ID" sz="40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daya</a:t>
            </a:r>
            <a:r>
              <a:rPr lang="en-ID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ID" sz="40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pembeda</a:t>
            </a:r>
            <a:r>
              <a:rPr lang="en-ID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ID" sz="40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melalui</a:t>
            </a:r>
            <a:r>
              <a:rPr lang="en-ID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ID" sz="40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penggunaan</a:t>
            </a:r>
            <a:r>
              <a:rPr lang="en-ID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ID" sz="40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berkelanjutan</a:t>
            </a:r>
            <a:r>
              <a:rPr lang="en-ID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.</a:t>
            </a:r>
            <a:endParaRPr lang="en-US" sz="40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661920"/>
            <a:ext cx="10058400" cy="3207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	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Sebuah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merek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yang 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tidak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memiliki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daya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pembeda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secara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spesifik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(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misalya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sebuah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merek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yang 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hanya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atau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semata-mata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menggambarkan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produknya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/merely descriptive) 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dapat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didaftarkan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sebagai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merek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jika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merek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tersebut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telah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digunakan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dalam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jangka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waktu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yang lama 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sehingga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dianggap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memiliki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daya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ID" sz="2400" dirty="0" err="1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pebeda</a:t>
            </a:r>
            <a:r>
              <a:rPr lang="en-ID" sz="24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.</a:t>
            </a:r>
            <a:endParaRPr lang="en-US" sz="24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5053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6520" y="1853513"/>
            <a:ext cx="11903676" cy="440724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853514"/>
            <a:ext cx="10962640" cy="401557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ID" sz="2300" dirty="0" err="1" smtClean="0">
                <a:latin typeface="Adobe Garamond Pro Bold" panose="02020702060506020403" pitchFamily="18" charset="0"/>
              </a:rPr>
              <a:t>Pendafataran</a:t>
            </a:r>
            <a:endParaRPr lang="en-ID" sz="2300" dirty="0" smtClean="0">
              <a:latin typeface="Adobe Garamond Pro Bold" panose="02020702060506020403" pitchFamily="18" charset="0"/>
            </a:endParaRPr>
          </a:p>
          <a:p>
            <a:r>
              <a:rPr lang="en-ID" sz="2300" dirty="0" smtClean="0">
                <a:latin typeface="Adobe Garamond Pro Bold" panose="02020702060506020403" pitchFamily="18" charset="0"/>
              </a:rPr>
              <a:t>Hal-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hal</a:t>
            </a:r>
            <a:r>
              <a:rPr lang="en-ID" sz="2300" dirty="0" smtClean="0">
                <a:latin typeface="Adobe Garamond Pro Bold" panose="02020702060506020403" pitchFamily="18" charset="0"/>
              </a:rPr>
              <a:t> yang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harus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dicantumkan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dalam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permohonan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pembuatan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merek</a:t>
            </a:r>
            <a:r>
              <a:rPr lang="en-ID" sz="2300" dirty="0" smtClean="0">
                <a:latin typeface="Adobe Garamond Pro Bold" panose="02020702060506020403" pitchFamily="18" charset="0"/>
              </a:rPr>
              <a:t>.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Seperti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nama,logo,warna,bentuk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merek</a:t>
            </a:r>
            <a:r>
              <a:rPr lang="en-ID" sz="2300" dirty="0" smtClean="0">
                <a:latin typeface="Adobe Garamond Pro Bold" panose="02020702060506020403" pitchFamily="18" charset="0"/>
              </a:rPr>
              <a:t> yang di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daftarkan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dan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beserta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profil</a:t>
            </a:r>
            <a:r>
              <a:rPr lang="en-ID" sz="2300" dirty="0" smtClean="0">
                <a:latin typeface="Adobe Garamond Pro Bold" panose="02020702060506020403" pitchFamily="18" charset="0"/>
              </a:rPr>
              <a:t> data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dari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sipemohon</a:t>
            </a:r>
            <a:r>
              <a:rPr lang="en-ID" sz="2300" dirty="0" smtClean="0">
                <a:latin typeface="Adobe Garamond Pro Bold" panose="02020702060506020403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D" sz="2300" dirty="0" err="1" smtClean="0">
                <a:latin typeface="Adobe Garamond Pro Bold" panose="02020702060506020403" pitchFamily="18" charset="0"/>
              </a:rPr>
              <a:t>Pengumuman</a:t>
            </a:r>
            <a:endParaRPr lang="en-ID" sz="2300" dirty="0" smtClean="0">
              <a:latin typeface="Adobe Garamond Pro Bold" panose="02020702060506020403" pitchFamily="18" charset="0"/>
            </a:endParaRPr>
          </a:p>
          <a:p>
            <a:pPr marL="0" indent="0">
              <a:buNone/>
            </a:pPr>
            <a:r>
              <a:rPr lang="en-ID" sz="2300" dirty="0" err="1" smtClean="0">
                <a:latin typeface="Adobe Garamond Pro Bold" panose="02020702060506020403" pitchFamily="18" charset="0"/>
              </a:rPr>
              <a:t>Jika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kantor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Haki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berpendapat</a:t>
            </a:r>
            <a:r>
              <a:rPr lang="en-ID" sz="2300" dirty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bahwa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merek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tersebut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memenuhi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seluruh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persyaratan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berdasarkan</a:t>
            </a:r>
            <a:r>
              <a:rPr lang="en-ID" sz="2300" dirty="0" smtClean="0">
                <a:latin typeface="Adobe Garamond Pro Bold" panose="02020702060506020403" pitchFamily="18" charset="0"/>
              </a:rPr>
              <a:t> UU,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Merek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tersebut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kemudian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diumumkan</a:t>
            </a:r>
            <a:r>
              <a:rPr lang="en-ID" sz="2300" dirty="0" smtClean="0">
                <a:latin typeface="Adobe Garamond Pro Bold" panose="02020702060506020403" pitchFamily="18" charset="0"/>
              </a:rPr>
              <a:t>,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pengumuman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berlangsung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selama</a:t>
            </a:r>
            <a:r>
              <a:rPr lang="en-ID" sz="2300" dirty="0" smtClean="0">
                <a:latin typeface="Adobe Garamond Pro Bold" panose="02020702060506020403" pitchFamily="18" charset="0"/>
              </a:rPr>
              <a:t> 3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bulan</a:t>
            </a:r>
            <a:r>
              <a:rPr lang="en-ID" sz="2300" dirty="0" smtClean="0">
                <a:latin typeface="Adobe Garamond Pro Bold" panose="02020702060506020403" pitchFamily="18" charset="0"/>
              </a:rPr>
              <a:t>.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Merek</a:t>
            </a:r>
            <a:r>
              <a:rPr lang="en-ID" sz="2300" dirty="0" smtClean="0">
                <a:latin typeface="Adobe Garamond Pro Bold" panose="02020702060506020403" pitchFamily="18" charset="0"/>
              </a:rPr>
              <a:t> yang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dimohonkan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pendaftarannya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diumumkan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dalan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berita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resmi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merek</a:t>
            </a:r>
            <a:r>
              <a:rPr lang="en-ID" sz="2300" dirty="0" smtClean="0">
                <a:latin typeface="Adobe Garamond Pro Bold" panose="02020702060506020403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D" sz="2300" dirty="0" err="1" smtClean="0">
                <a:latin typeface="Adobe Garamond Pro Bold" panose="02020702060506020403" pitchFamily="18" charset="0"/>
              </a:rPr>
              <a:t>Keberatan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dan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Sanggahan</a:t>
            </a:r>
            <a:endParaRPr lang="en-ID" sz="2300" dirty="0" smtClean="0">
              <a:latin typeface="Adobe Garamond Pro Bold" panose="02020702060506020403" pitchFamily="18" charset="0"/>
            </a:endParaRPr>
          </a:p>
          <a:p>
            <a:pPr marL="0" indent="0">
              <a:buNone/>
            </a:pPr>
            <a:r>
              <a:rPr lang="en-ID" sz="2300" dirty="0" err="1" smtClean="0">
                <a:latin typeface="Adobe Garamond Pro Bold" panose="02020702060506020403" pitchFamily="18" charset="0"/>
              </a:rPr>
              <a:t>Selama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periode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pengumuman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tersebut</a:t>
            </a:r>
            <a:r>
              <a:rPr lang="en-ID" sz="2300" dirty="0" smtClean="0">
                <a:latin typeface="Adobe Garamond Pro Bold" panose="02020702060506020403" pitchFamily="18" charset="0"/>
              </a:rPr>
              <a:t> (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selama</a:t>
            </a:r>
            <a:r>
              <a:rPr lang="en-ID" sz="2300" dirty="0" smtClean="0">
                <a:latin typeface="Adobe Garamond Pro Bold" panose="02020702060506020403" pitchFamily="18" charset="0"/>
              </a:rPr>
              <a:t> 3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bulan</a:t>
            </a:r>
            <a:r>
              <a:rPr lang="en-ID" sz="2300" dirty="0" smtClean="0">
                <a:latin typeface="Adobe Garamond Pro Bold" panose="02020702060506020403" pitchFamily="18" charset="0"/>
              </a:rPr>
              <a:t>),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seseorang</a:t>
            </a:r>
            <a:r>
              <a:rPr lang="en-ID" sz="2300" dirty="0" smtClean="0">
                <a:latin typeface="Adobe Garamond Pro Bold" panose="02020702060506020403" pitchFamily="18" charset="0"/>
              </a:rPr>
              <a:t> (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sebagai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contoh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pesaing</a:t>
            </a:r>
            <a:r>
              <a:rPr lang="en-ID" sz="2300" dirty="0" smtClean="0">
                <a:latin typeface="Adobe Garamond Pro Bold" panose="02020702060506020403" pitchFamily="18" charset="0"/>
              </a:rPr>
              <a:t>)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dapat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mengajukan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keberatan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atas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pendaftaran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merek</a:t>
            </a:r>
            <a:r>
              <a:rPr lang="en-ID" sz="2300" dirty="0" smtClean="0">
                <a:latin typeface="Adobe Garamond Pro Bold" panose="02020702060506020403" pitchFamily="18" charset="0"/>
              </a:rPr>
              <a:t> </a:t>
            </a:r>
            <a:r>
              <a:rPr lang="en-ID" sz="2300" dirty="0" err="1" smtClean="0">
                <a:latin typeface="Adobe Garamond Pro Bold" panose="02020702060506020403" pitchFamily="18" charset="0"/>
              </a:rPr>
              <a:t>tersebut</a:t>
            </a:r>
            <a:r>
              <a:rPr lang="en-ID" sz="2300" dirty="0" smtClean="0">
                <a:latin typeface="Adobe Garamond Pro Bold" panose="02020702060506020403" pitchFamily="18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0640" y="1"/>
            <a:ext cx="1991360" cy="13116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648" y="1"/>
            <a:ext cx="1888708" cy="128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1082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141</TotalTime>
  <Words>710</Words>
  <Application>Microsoft Office PowerPoint</Application>
  <PresentationFormat>Widescreen</PresentationFormat>
  <Paragraphs>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Adobe Fan Heiti Std B</vt:lpstr>
      <vt:lpstr>Adobe Gothic Std B</vt:lpstr>
      <vt:lpstr>Adobe Garamond Pro Bold</vt:lpstr>
      <vt:lpstr>Calibri</vt:lpstr>
      <vt:lpstr>Calibri Light</vt:lpstr>
      <vt:lpstr>Wingdings</vt:lpstr>
      <vt:lpstr>Retrospect</vt:lpstr>
      <vt:lpstr>HAKI DESAIN  MEREK</vt:lpstr>
      <vt:lpstr>Merek</vt:lpstr>
      <vt:lpstr>Perkembangan Hukum Merek di Indonesia</vt:lpstr>
      <vt:lpstr>Definisi Merek</vt:lpstr>
      <vt:lpstr>Yang Tidak Dapat di Daftarkan Sebagai Merek</vt:lpstr>
      <vt:lpstr>Permohonan Merek harus ditolak jika :</vt:lpstr>
      <vt:lpstr>Merek Harus Memiliki Daya Pembeda</vt:lpstr>
      <vt:lpstr>Sebuah Merek dapat dianggap memiliki daya pembeda melalui penggunaan berkelanjutan.</vt:lpstr>
      <vt:lpstr>PowerPoint Presentation</vt:lpstr>
      <vt:lpstr>Pemeriksaan merek </vt:lpstr>
      <vt:lpstr>Hak banding </vt:lpstr>
      <vt:lpstr>Jangka waktu perlindungan</vt:lpstr>
      <vt:lpstr>Passing off</vt:lpstr>
      <vt:lpstr>PowerPoint Presentation</vt:lpstr>
      <vt:lpstr>Syarat Passing Off Bisa di Adukan</vt:lpstr>
      <vt:lpstr>Kerugian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User</cp:lastModifiedBy>
  <cp:revision>22</cp:revision>
  <dcterms:created xsi:type="dcterms:W3CDTF">2018-09-26T06:21:30Z</dcterms:created>
  <dcterms:modified xsi:type="dcterms:W3CDTF">2019-08-28T10:31:00Z</dcterms:modified>
</cp:coreProperties>
</file>