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42BFB-F498-4645-8E0A-CBEADFB7EEC7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4C133A-2B3A-44DA-9FC0-B1DFB6C24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Psychology?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Week 1</a:t>
            </a:r>
          </a:p>
          <a:p>
            <a:r>
              <a:rPr lang="en-US" dirty="0" smtClean="0"/>
              <a:t>Gita </a:t>
            </a:r>
            <a:r>
              <a:rPr lang="en-US" dirty="0" err="1" smtClean="0"/>
              <a:t>Soerjoatmodjo</a:t>
            </a:r>
            <a:r>
              <a:rPr lang="en-US" dirty="0" smtClean="0"/>
              <a:t> – GIT</a:t>
            </a:r>
          </a:p>
          <a:p>
            <a:r>
              <a:rPr lang="en-US" dirty="0"/>
              <a:t>g</a:t>
            </a:r>
            <a:r>
              <a:rPr lang="en-US" dirty="0" smtClean="0"/>
              <a:t>ita.soerjoatmodjo@upj.ac.id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8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2:</a:t>
            </a:r>
            <a:br>
              <a:rPr lang="en-US" dirty="0" smtClean="0"/>
            </a:br>
            <a:r>
              <a:rPr lang="en-US" dirty="0" smtClean="0"/>
              <a:t>Evaluating Evidence &amp; </a:t>
            </a:r>
            <a:br>
              <a:rPr lang="en-US" dirty="0" smtClean="0"/>
            </a:br>
            <a:r>
              <a:rPr lang="en-US" dirty="0" smtClean="0"/>
              <a:t>Thinking Critically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2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explanations requires good research</a:t>
            </a:r>
          </a:p>
          <a:p>
            <a:r>
              <a:rPr lang="en-US" dirty="0" smtClean="0"/>
              <a:t>Scientific methods </a:t>
            </a:r>
          </a:p>
          <a:p>
            <a:pPr lvl="1"/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Sampling</a:t>
            </a:r>
          </a:p>
          <a:p>
            <a:pPr lvl="2"/>
            <a:r>
              <a:rPr lang="en-US" dirty="0" smtClean="0"/>
              <a:t>Ethics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5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Science: knowledge (Latin)</a:t>
            </a:r>
          </a:p>
          <a:p>
            <a:pPr lvl="1"/>
            <a:r>
              <a:rPr lang="en-US" dirty="0" smtClean="0"/>
              <a:t>A search for knowledge based on carefully observed, replicable data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Hypothesis: a clear predictive statement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Interpretation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828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Replicable results</a:t>
            </a:r>
          </a:p>
          <a:p>
            <a:pPr lvl="1"/>
            <a:r>
              <a:rPr lang="en-US" dirty="0" smtClean="0"/>
              <a:t>Those that anyone can obtain, at least approximately, by following the same procedure</a:t>
            </a:r>
          </a:p>
          <a:p>
            <a:endParaRPr lang="en-US" dirty="0" smtClean="0"/>
          </a:p>
          <a:p>
            <a:r>
              <a:rPr lang="en-US" dirty="0" smtClean="0"/>
              <a:t>Meta-analysis</a:t>
            </a:r>
          </a:p>
          <a:p>
            <a:pPr lvl="1"/>
            <a:r>
              <a:rPr lang="en-US" dirty="0" smtClean="0"/>
              <a:t>Combining the results of many studies and analyzes them as though they were all one huge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0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Scientific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</a:p>
          <a:p>
            <a:pPr lvl="2"/>
            <a:r>
              <a:rPr lang="en-US" dirty="0" smtClean="0"/>
              <a:t>An explanation or model that fits many observations and makes accurate predictions</a:t>
            </a:r>
          </a:p>
          <a:p>
            <a:pPr lvl="3"/>
            <a:r>
              <a:rPr lang="en-US" dirty="0" smtClean="0"/>
              <a:t>Falsifiable</a:t>
            </a:r>
          </a:p>
          <a:p>
            <a:pPr lvl="1"/>
            <a:r>
              <a:rPr lang="en-US" dirty="0" smtClean="0"/>
              <a:t>Burden of proof</a:t>
            </a:r>
          </a:p>
          <a:p>
            <a:pPr lvl="1"/>
            <a:r>
              <a:rPr lang="en-US" dirty="0" smtClean="0"/>
              <a:t>Parsimony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40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Psychological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</a:p>
          <a:p>
            <a:pPr lvl="1"/>
            <a:r>
              <a:rPr lang="en-US" dirty="0" smtClean="0"/>
              <a:t>Operational Definitions</a:t>
            </a:r>
          </a:p>
          <a:p>
            <a:pPr lvl="2"/>
            <a:r>
              <a:rPr lang="en-US" dirty="0" smtClean="0"/>
              <a:t>Operations / Procedures</a:t>
            </a:r>
          </a:p>
          <a:p>
            <a:pPr lvl="2"/>
            <a:r>
              <a:rPr lang="en-US" dirty="0" smtClean="0"/>
              <a:t>Numerical values</a:t>
            </a:r>
          </a:p>
          <a:p>
            <a:pPr lvl="1"/>
            <a:r>
              <a:rPr lang="en-US" dirty="0" smtClean="0"/>
              <a:t>Population Samples</a:t>
            </a:r>
          </a:p>
          <a:p>
            <a:pPr lvl="2"/>
            <a:r>
              <a:rPr lang="en-US" dirty="0" smtClean="0"/>
              <a:t>Convenience sample</a:t>
            </a:r>
          </a:p>
          <a:p>
            <a:pPr lvl="2"/>
            <a:r>
              <a:rPr lang="en-US" dirty="0" smtClean="0"/>
              <a:t>Representative sample</a:t>
            </a:r>
          </a:p>
          <a:p>
            <a:pPr lvl="2"/>
            <a:r>
              <a:rPr lang="en-US" dirty="0" smtClean="0"/>
              <a:t>Random sample</a:t>
            </a:r>
          </a:p>
          <a:p>
            <a:pPr lvl="2"/>
            <a:r>
              <a:rPr lang="en-US" dirty="0" smtClean="0"/>
              <a:t>Cross-cultural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3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Research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Naturalistic observations</a:t>
            </a:r>
          </a:p>
          <a:p>
            <a:r>
              <a:rPr lang="en-US" dirty="0" smtClean="0"/>
              <a:t>Case Histories</a:t>
            </a:r>
          </a:p>
          <a:p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Sampling</a:t>
            </a:r>
          </a:p>
          <a:p>
            <a:pPr lvl="1"/>
            <a:r>
              <a:rPr lang="en-US" dirty="0" smtClean="0"/>
              <a:t>The wording of the question</a:t>
            </a:r>
          </a:p>
          <a:p>
            <a:pPr lvl="1"/>
            <a:r>
              <a:rPr lang="en-US" dirty="0" smtClean="0"/>
              <a:t>Surveyor Bias</a:t>
            </a:r>
          </a:p>
          <a:p>
            <a:r>
              <a:rPr lang="en-US" dirty="0" smtClean="0"/>
              <a:t>Correlational Studies</a:t>
            </a:r>
          </a:p>
          <a:p>
            <a:pPr lvl="1"/>
            <a:r>
              <a:rPr lang="en-US" dirty="0" smtClean="0"/>
              <a:t>Correlational coefficient</a:t>
            </a:r>
          </a:p>
          <a:p>
            <a:pPr lvl="1"/>
            <a:r>
              <a:rPr lang="en-US" dirty="0" smtClean="0"/>
              <a:t>Illusory correlation</a:t>
            </a:r>
          </a:p>
          <a:p>
            <a:pPr lvl="1"/>
            <a:r>
              <a:rPr lang="en-US" dirty="0" smtClean="0"/>
              <a:t>Correlation ≠ Causation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66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Independent variables (IV)</a:t>
            </a:r>
          </a:p>
          <a:p>
            <a:r>
              <a:rPr lang="en-US" dirty="0" smtClean="0"/>
              <a:t>Dependent variables (DV)</a:t>
            </a:r>
          </a:p>
          <a:p>
            <a:endParaRPr lang="en-US" dirty="0"/>
          </a:p>
          <a:p>
            <a:r>
              <a:rPr lang="en-US" dirty="0" smtClean="0"/>
              <a:t>Experimental group</a:t>
            </a:r>
          </a:p>
          <a:p>
            <a:r>
              <a:rPr lang="en-US" dirty="0" smtClean="0"/>
              <a:t>Control group</a:t>
            </a:r>
          </a:p>
          <a:p>
            <a:endParaRPr lang="en-US" dirty="0"/>
          </a:p>
          <a:p>
            <a:r>
              <a:rPr lang="en-US" dirty="0" smtClean="0"/>
              <a:t>Random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28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the Influence of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Experimenter Bias and Blind Studies</a:t>
            </a:r>
          </a:p>
          <a:p>
            <a:pPr lvl="1"/>
            <a:r>
              <a:rPr lang="en-US" dirty="0" smtClean="0"/>
              <a:t>Experimenter bias</a:t>
            </a:r>
          </a:p>
          <a:p>
            <a:pPr lvl="1"/>
            <a:r>
              <a:rPr lang="en-US" dirty="0" smtClean="0"/>
              <a:t>Blind observer</a:t>
            </a:r>
          </a:p>
          <a:p>
            <a:pPr lvl="2"/>
            <a:r>
              <a:rPr lang="en-US" dirty="0" smtClean="0"/>
              <a:t>Single-blind study</a:t>
            </a:r>
          </a:p>
          <a:p>
            <a:pPr lvl="2"/>
            <a:r>
              <a:rPr lang="en-US" dirty="0" smtClean="0"/>
              <a:t>Double-blind study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Demand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89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Humans</a:t>
            </a:r>
          </a:p>
          <a:p>
            <a:pPr lvl="1"/>
            <a:r>
              <a:rPr lang="en-US" dirty="0" smtClean="0"/>
              <a:t>Informed Consent</a:t>
            </a:r>
          </a:p>
          <a:p>
            <a:pPr lvl="1"/>
            <a:endParaRPr lang="en-US" dirty="0"/>
          </a:p>
          <a:p>
            <a:r>
              <a:rPr lang="en-US" dirty="0" smtClean="0"/>
              <a:t>With Nonhumans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8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Psyche: soul</a:t>
            </a:r>
          </a:p>
          <a:p>
            <a:r>
              <a:rPr lang="en-US" dirty="0" smtClean="0"/>
              <a:t>Logos: word</a:t>
            </a:r>
          </a:p>
          <a:p>
            <a:r>
              <a:rPr lang="en-US" dirty="0" smtClean="0"/>
              <a:t>Greek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late 1800s: focus on the philosophy of mind</a:t>
            </a:r>
          </a:p>
          <a:p>
            <a:pPr lvl="1"/>
            <a:r>
              <a:rPr lang="en-US" dirty="0" smtClean="0"/>
              <a:t>The early 1900s : focus on the mind</a:t>
            </a:r>
          </a:p>
          <a:p>
            <a:pPr lvl="1"/>
            <a:r>
              <a:rPr lang="en-US" dirty="0" smtClean="0"/>
              <a:t>Around 1920: focus on the behavior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Psychology: the systematic study of behavior and experience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6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Points About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Depends</a:t>
            </a:r>
          </a:p>
          <a:p>
            <a:pPr lvl="1"/>
            <a:r>
              <a:rPr lang="en-US" dirty="0" smtClean="0"/>
              <a:t>The key is to know what it depends on</a:t>
            </a:r>
          </a:p>
          <a:p>
            <a:pPr lvl="1"/>
            <a:endParaRPr lang="en-US" dirty="0"/>
          </a:p>
          <a:p>
            <a:r>
              <a:rPr lang="en-US" dirty="0" smtClean="0"/>
              <a:t>Accurate Measurement is Key</a:t>
            </a:r>
          </a:p>
          <a:p>
            <a:endParaRPr lang="en-US" dirty="0"/>
          </a:p>
          <a:p>
            <a:r>
              <a:rPr lang="en-US" dirty="0" smtClean="0"/>
              <a:t>Confidence in the Conclusion Depends on the Strength of the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7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Philosophical Issues in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Will vs. Determinism</a:t>
            </a:r>
          </a:p>
          <a:p>
            <a:pPr lvl="1"/>
            <a:r>
              <a:rPr lang="en-US" dirty="0" smtClean="0"/>
              <a:t>Free Will</a:t>
            </a:r>
          </a:p>
          <a:p>
            <a:pPr lvl="1"/>
            <a:r>
              <a:rPr lang="en-US" dirty="0" smtClean="0"/>
              <a:t>Determinism</a:t>
            </a:r>
          </a:p>
          <a:p>
            <a:r>
              <a:rPr lang="en-US" dirty="0" smtClean="0"/>
              <a:t>The Mind-Brain Problems	</a:t>
            </a:r>
          </a:p>
          <a:p>
            <a:pPr lvl="1"/>
            <a:r>
              <a:rPr lang="en-US" dirty="0" smtClean="0"/>
              <a:t>Monism</a:t>
            </a:r>
          </a:p>
          <a:p>
            <a:pPr lvl="1"/>
            <a:r>
              <a:rPr lang="en-US" dirty="0" smtClean="0"/>
              <a:t>Dualism</a:t>
            </a:r>
          </a:p>
          <a:p>
            <a:r>
              <a:rPr lang="en-US" dirty="0" smtClean="0"/>
              <a:t>The Nature-Nurture Issues</a:t>
            </a:r>
          </a:p>
          <a:p>
            <a:pPr lvl="1"/>
            <a:r>
              <a:rPr lang="en-US" dirty="0" smtClean="0"/>
              <a:t>Nature</a:t>
            </a:r>
          </a:p>
          <a:p>
            <a:pPr lvl="1"/>
            <a:r>
              <a:rPr lang="en-US" dirty="0" smtClean="0"/>
              <a:t>Nurture</a:t>
            </a:r>
          </a:p>
        </p:txBody>
      </p:sp>
    </p:spTree>
    <p:extLst>
      <p:ext uri="{BB962C8B-B14F-4D97-AF65-F5344CB8AC3E}">
        <p14:creationId xmlns:p14="http://schemas.microsoft.com/office/powerpoint/2010/main" val="256129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Psychologist Do?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Providers to Individuals</a:t>
            </a:r>
          </a:p>
          <a:p>
            <a:pPr lvl="1"/>
            <a:r>
              <a:rPr lang="en-US" dirty="0" smtClean="0"/>
              <a:t>Clinical psychologists</a:t>
            </a:r>
          </a:p>
          <a:p>
            <a:pPr lvl="1"/>
            <a:r>
              <a:rPr lang="en-US" dirty="0" smtClean="0"/>
              <a:t>Psychiatrists</a:t>
            </a:r>
          </a:p>
          <a:p>
            <a:pPr lvl="1"/>
            <a:r>
              <a:rPr lang="en-US" dirty="0" smtClean="0"/>
              <a:t>Psychoanalysts</a:t>
            </a:r>
          </a:p>
          <a:p>
            <a:pPr lvl="1"/>
            <a:r>
              <a:rPr lang="en-US" dirty="0" smtClean="0"/>
              <a:t>Clinical social workers</a:t>
            </a:r>
          </a:p>
          <a:p>
            <a:pPr lvl="1"/>
            <a:r>
              <a:rPr lang="en-US" dirty="0" smtClean="0"/>
              <a:t>Counseling psychologists</a:t>
            </a:r>
          </a:p>
          <a:p>
            <a:pPr lvl="1"/>
            <a:r>
              <a:rPr lang="en-US" dirty="0" smtClean="0"/>
              <a:t>Forensic psychologists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Providers to Organizations</a:t>
            </a:r>
          </a:p>
          <a:p>
            <a:pPr lvl="1"/>
            <a:r>
              <a:rPr lang="en-US" dirty="0" smtClean="0"/>
              <a:t>Industrial/Organizational Psychologist</a:t>
            </a:r>
          </a:p>
          <a:p>
            <a:pPr lvl="1"/>
            <a:r>
              <a:rPr lang="en-US" dirty="0" smtClean="0"/>
              <a:t>Human Factors Specialists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6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Psychologist Do?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School Psychology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Psychologists in Teaching and Research</a:t>
            </a:r>
          </a:p>
          <a:p>
            <a:pPr lvl="1"/>
            <a:r>
              <a:rPr lang="en-US" dirty="0" smtClean="0"/>
              <a:t>Developmental Psychologists</a:t>
            </a:r>
          </a:p>
          <a:p>
            <a:pPr lvl="1"/>
            <a:r>
              <a:rPr lang="en-US" dirty="0" smtClean="0"/>
              <a:t>Learning and Motivation</a:t>
            </a:r>
          </a:p>
          <a:p>
            <a:pPr lvl="1"/>
            <a:r>
              <a:rPr lang="en-US" dirty="0" smtClean="0"/>
              <a:t>Cognitive Psychologists</a:t>
            </a:r>
          </a:p>
          <a:p>
            <a:pPr lvl="1"/>
            <a:r>
              <a:rPr lang="en-US" dirty="0" smtClean="0"/>
              <a:t>Bio-psychologists</a:t>
            </a:r>
          </a:p>
          <a:p>
            <a:pPr lvl="1"/>
            <a:r>
              <a:rPr lang="en-US" dirty="0" smtClean="0"/>
              <a:t>Evolutionary psychologists</a:t>
            </a:r>
          </a:p>
          <a:p>
            <a:pPr lvl="1"/>
            <a:r>
              <a:rPr lang="en-US" dirty="0" smtClean="0"/>
              <a:t>Social psychologists</a:t>
            </a:r>
          </a:p>
          <a:p>
            <a:pPr lvl="1"/>
            <a:r>
              <a:rPr lang="en-US" dirty="0" smtClean="0"/>
              <a:t>Cross-cultural psychologists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8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Era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Wilhelm Wundt </a:t>
            </a:r>
          </a:p>
          <a:p>
            <a:pPr lvl="1"/>
            <a:r>
              <a:rPr lang="en-US" dirty="0" smtClean="0"/>
              <a:t>1987, Leipzig, Germany, the 1</a:t>
            </a:r>
            <a:r>
              <a:rPr lang="en-US" baseline="30000" dirty="0" smtClean="0"/>
              <a:t>st</a:t>
            </a:r>
            <a:r>
              <a:rPr lang="en-US" dirty="0" smtClean="0"/>
              <a:t> laboratory intended exclusively for psychological research</a:t>
            </a:r>
          </a:p>
          <a:p>
            <a:pPr lvl="1"/>
            <a:r>
              <a:rPr lang="en-US" dirty="0" smtClean="0"/>
              <a:t>Introspection</a:t>
            </a:r>
          </a:p>
          <a:p>
            <a:r>
              <a:rPr lang="en-US" dirty="0" smtClean="0"/>
              <a:t>Edward Titchener  </a:t>
            </a:r>
          </a:p>
          <a:p>
            <a:pPr lvl="1"/>
            <a:r>
              <a:rPr lang="en-US" dirty="0" smtClean="0"/>
              <a:t>Structuralism</a:t>
            </a:r>
          </a:p>
          <a:p>
            <a:r>
              <a:rPr lang="en-US" dirty="0" smtClean="0"/>
              <a:t>William James</a:t>
            </a:r>
          </a:p>
          <a:p>
            <a:pPr lvl="1"/>
            <a:r>
              <a:rPr lang="en-US" dirty="0" smtClean="0"/>
              <a:t>Functionalism: How people produce useful behaviors</a:t>
            </a:r>
          </a:p>
          <a:p>
            <a:r>
              <a:rPr lang="en-US" dirty="0" smtClean="0"/>
              <a:t>Studying Sensation</a:t>
            </a:r>
          </a:p>
          <a:p>
            <a:pPr lvl="1"/>
            <a:r>
              <a:rPr lang="en-US" dirty="0" smtClean="0"/>
              <a:t>Psychophysical function</a:t>
            </a:r>
          </a:p>
          <a:p>
            <a:r>
              <a:rPr lang="en-US" dirty="0" smtClean="0"/>
              <a:t>Darwin and the Study of Animal Intelligence</a:t>
            </a:r>
          </a:p>
          <a:p>
            <a:pPr lvl="1"/>
            <a:r>
              <a:rPr lang="en-US" dirty="0" smtClean="0"/>
              <a:t>Comparative psychology</a:t>
            </a:r>
            <a:endParaRPr lang="en-US" dirty="0" smtClean="0"/>
          </a:p>
          <a:p>
            <a:r>
              <a:rPr lang="en-US" dirty="0" smtClean="0"/>
              <a:t>Measuring Human Intelligence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4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Behaviorism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John B. Watson</a:t>
            </a:r>
          </a:p>
          <a:p>
            <a:r>
              <a:rPr lang="en-US" dirty="0" smtClean="0"/>
              <a:t>Studies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6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Freud to </a:t>
            </a:r>
            <a:br>
              <a:rPr lang="en-US" dirty="0" smtClean="0"/>
            </a:br>
            <a:r>
              <a:rPr lang="en-US" dirty="0" smtClean="0"/>
              <a:t>Modern Clinical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Freud: Psychotherapy</a:t>
            </a:r>
          </a:p>
          <a:p>
            <a:r>
              <a:rPr lang="en-US" dirty="0" smtClean="0"/>
              <a:t>Recent Trends:</a:t>
            </a:r>
          </a:p>
          <a:p>
            <a:pPr lvl="1"/>
            <a:r>
              <a:rPr lang="en-US" dirty="0" smtClean="0"/>
              <a:t>Basic research</a:t>
            </a:r>
          </a:p>
          <a:p>
            <a:pPr lvl="1"/>
            <a:r>
              <a:rPr lang="en-US" dirty="0" smtClean="0"/>
              <a:t>Applied research</a:t>
            </a:r>
          </a:p>
          <a:p>
            <a:pPr lvl="1"/>
            <a:r>
              <a:rPr lang="en-US" dirty="0" smtClean="0"/>
              <a:t>Neuroscience</a:t>
            </a:r>
          </a:p>
          <a:p>
            <a:pPr lvl="1"/>
            <a:r>
              <a:rPr lang="en-US" dirty="0" smtClean="0"/>
              <a:t>Evolutionary psychology</a:t>
            </a:r>
          </a:p>
          <a:p>
            <a:pPr lvl="1"/>
            <a:r>
              <a:rPr lang="en-US" dirty="0" smtClean="0"/>
              <a:t>Positive psychology</a:t>
            </a:r>
          </a:p>
          <a:p>
            <a:pPr lvl="1"/>
            <a:r>
              <a:rPr lang="en-US" dirty="0" smtClean="0"/>
              <a:t>Health psychology</a:t>
            </a:r>
          </a:p>
          <a:p>
            <a:pPr lvl="1"/>
            <a:r>
              <a:rPr lang="en-US" dirty="0" smtClean="0"/>
              <a:t>Sport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7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432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Module 1: What is Psychology?</vt:lpstr>
      <vt:lpstr>Psychology</vt:lpstr>
      <vt:lpstr>General Points About Psychology</vt:lpstr>
      <vt:lpstr>Major Philosophical Issues in Psychology</vt:lpstr>
      <vt:lpstr>What Psychologist Do? (1)</vt:lpstr>
      <vt:lpstr>What Psychologist Do? (2)</vt:lpstr>
      <vt:lpstr>The Early Era</vt:lpstr>
      <vt:lpstr>The Rise of Behaviorism</vt:lpstr>
      <vt:lpstr>From Freud to  Modern Clinical Psychology</vt:lpstr>
      <vt:lpstr>Module 2: Evaluating Evidence &amp;  Thinking Critically</vt:lpstr>
      <vt:lpstr>Explanation</vt:lpstr>
      <vt:lpstr>Gathering Evidence</vt:lpstr>
      <vt:lpstr>Replicability</vt:lpstr>
      <vt:lpstr>Evaluating Scientific Theories</vt:lpstr>
      <vt:lpstr>Conducting Psychological Research</vt:lpstr>
      <vt:lpstr>Observational Research Designs</vt:lpstr>
      <vt:lpstr>Experiments</vt:lpstr>
      <vt:lpstr>Reducing the Influence of Expectation</vt:lpstr>
      <vt:lpstr>Ethical Considerations in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Psychology?</dc:title>
  <dc:creator>User</dc:creator>
  <cp:lastModifiedBy>User</cp:lastModifiedBy>
  <cp:revision>7</cp:revision>
  <dcterms:created xsi:type="dcterms:W3CDTF">2018-08-29T02:05:45Z</dcterms:created>
  <dcterms:modified xsi:type="dcterms:W3CDTF">2018-08-29T02:48:43Z</dcterms:modified>
</cp:coreProperties>
</file>