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72" r:id="rId2"/>
    <p:sldId id="268" r:id="rId3"/>
    <p:sldId id="278" r:id="rId4"/>
    <p:sldId id="269" r:id="rId5"/>
    <p:sldId id="270" r:id="rId6"/>
    <p:sldId id="271" r:id="rId7"/>
    <p:sldId id="256" r:id="rId8"/>
    <p:sldId id="261" r:id="rId9"/>
    <p:sldId id="257" r:id="rId10"/>
    <p:sldId id="258" r:id="rId11"/>
    <p:sldId id="260" r:id="rId12"/>
    <p:sldId id="262" r:id="rId13"/>
    <p:sldId id="264" r:id="rId14"/>
    <p:sldId id="265" r:id="rId15"/>
    <p:sldId id="276" r:id="rId16"/>
    <p:sldId id="275" r:id="rId17"/>
    <p:sldId id="274" r:id="rId18"/>
    <p:sldId id="277" r:id="rId1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B187E-6139-4948-A014-FCF65D65B475}" v="28" dt="2019-02-14T06:13:08.931"/>
    <p1510:client id="{84B76ED6-5406-4B82-AA8D-BB1BD583BCEB}" v="5" dt="2019-02-16T10:05:41.0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85" d="100"/>
          <a:sy n="85" d="100"/>
        </p:scale>
        <p:origin x="300" y="78"/>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slide" Target="slides/slide2.xml" Id="rId3" /><Relationship Type="http://schemas.openxmlformats.org/officeDocument/2006/relationships/viewProps" Target="viewProps.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slide" Target="slides/slide16.xml" Id="rId17" /><Relationship Type="http://schemas.microsoft.com/office/2015/10/relationships/revisionInfo" Target="revisionInfo.xml" Id="rId25"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presProps" Target="presProps.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tableStyles" Target="tableStyles.xml" Id="rId23"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theme" Target="theme/theme1.xml" Id="rId22"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d-ID" dirty="0"/>
              <a:t>Klik untuk mengedit gaya judul Master</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Klik untuk mengedit gaya subjudul Master</a:t>
            </a:r>
            <a:endParaRPr lang="en-US" dirty="0"/>
          </a:p>
        </p:txBody>
      </p:sp>
      <p:sp>
        <p:nvSpPr>
          <p:cNvPr id="4" name="Date Placeholder 3"/>
          <p:cNvSpPr>
            <a:spLocks noGrp="1"/>
          </p:cNvSpPr>
          <p:nvPr>
            <p:ph type="dt" sz="half" idx="10"/>
          </p:nvPr>
        </p:nvSpPr>
        <p:spPr/>
        <p:txBody>
          <a:bodyPr/>
          <a:lstStyle/>
          <a:p>
            <a:fld id="{873B37C5-83F5-43D7-873D-233FCA6C7BC7}" type="datetimeFigureOut">
              <a:rPr lang="id-ID" smtClean="0"/>
              <a:t>16/02/2019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149887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Gambar Panorama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d-ID" dirty="0"/>
              <a:t>Klik untuk mengedit gaya judul Master</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d-ID" dirty="0"/>
              <a:t>Klik ikon untuk menambahkan gambar</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dirty="0"/>
              <a:t>Klik untuk edit gaya teks Master</a:t>
            </a:r>
          </a:p>
        </p:txBody>
      </p:sp>
      <p:sp>
        <p:nvSpPr>
          <p:cNvPr id="5" name="Date Placeholder 4"/>
          <p:cNvSpPr>
            <a:spLocks noGrp="1"/>
          </p:cNvSpPr>
          <p:nvPr>
            <p:ph type="dt" sz="half" idx="10"/>
          </p:nvPr>
        </p:nvSpPr>
        <p:spPr/>
        <p:txBody>
          <a:bodyPr/>
          <a:lstStyle/>
          <a:p>
            <a:fld id="{873B37C5-83F5-43D7-873D-233FCA6C7BC7}" type="datetimeFigureOut">
              <a:rPr lang="id-ID" smtClean="0"/>
              <a:t>16/02/2019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303714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tipan dengan Keteranga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d-ID" dirty="0"/>
              <a:t>Klik untuk mengedit gaya judul Master</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dirty="0"/>
              <a:t>Klik untuk edit gaya teks Master</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d-ID" dirty="0"/>
              <a:t>Klik untuk edit gaya teks Master</a:t>
            </a:r>
          </a:p>
        </p:txBody>
      </p:sp>
      <p:sp>
        <p:nvSpPr>
          <p:cNvPr id="4" name="Date Placeholder 3"/>
          <p:cNvSpPr>
            <a:spLocks noGrp="1"/>
          </p:cNvSpPr>
          <p:nvPr>
            <p:ph type="dt" sz="half" idx="10"/>
          </p:nvPr>
        </p:nvSpPr>
        <p:spPr/>
        <p:txBody>
          <a:bodyPr/>
          <a:lstStyle/>
          <a:p>
            <a:fld id="{873B37C5-83F5-43D7-873D-233FCA6C7BC7}" type="datetimeFigureOut">
              <a:rPr lang="id-ID" smtClean="0"/>
              <a:t>16/02/2019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421400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u Nama">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d-ID" dirty="0"/>
              <a:t>Klik untuk mengedit gaya judul Master</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d-ID" dirty="0"/>
              <a:t>Klik untuk edit gaya teks Master</a:t>
            </a:r>
          </a:p>
        </p:txBody>
      </p:sp>
      <p:sp>
        <p:nvSpPr>
          <p:cNvPr id="2" name="Date Placeholder 1"/>
          <p:cNvSpPr>
            <a:spLocks noGrp="1"/>
          </p:cNvSpPr>
          <p:nvPr>
            <p:ph type="dt" sz="half" idx="10"/>
          </p:nvPr>
        </p:nvSpPr>
        <p:spPr/>
        <p:txBody>
          <a:bodyPr/>
          <a:lstStyle/>
          <a:p>
            <a:fld id="{873B37C5-83F5-43D7-873D-233FCA6C7BC7}" type="datetimeFigureOut">
              <a:rPr lang="id-ID" smtClean="0"/>
              <a:t>16/02/2019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375352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d-ID" dirty="0"/>
              <a:t>Klik untuk mengedit gaya judul Master</a:t>
            </a:r>
            <a:endParaRPr lang="en-US" dirty="0"/>
          </a:p>
        </p:txBody>
      </p:sp>
      <p:sp>
        <p:nvSpPr>
          <p:cNvPr id="3" name="Vertical Text Placeholder 2"/>
          <p:cNvSpPr>
            <a:spLocks noGrp="1"/>
          </p:cNvSpPr>
          <p:nvPr>
            <p:ph type="body" orient="vert" idx="1"/>
          </p:nvPr>
        </p:nvSpPr>
        <p:spPr/>
        <p:txBody>
          <a:bodyPr vert="eaVert" anchor="t"/>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10"/>
          </p:nvPr>
        </p:nvSpPr>
        <p:spPr/>
        <p:txBody>
          <a:bodyPr/>
          <a:lstStyle/>
          <a:p>
            <a:fld id="{873B37C5-83F5-43D7-873D-233FCA6C7BC7}" type="datetimeFigureOut">
              <a:rPr lang="id-ID" smtClean="0"/>
              <a:t>16/02/2019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2691842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d-ID" dirty="0"/>
              <a:t>Klik untuk mengedit gaya judul Master</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10"/>
          </p:nvPr>
        </p:nvSpPr>
        <p:spPr/>
        <p:txBody>
          <a:bodyPr/>
          <a:lstStyle/>
          <a:p>
            <a:fld id="{873B37C5-83F5-43D7-873D-233FCA6C7BC7}" type="datetimeFigureOut">
              <a:rPr lang="id-ID" smtClean="0"/>
              <a:t>16/02/2019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164786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d-ID" dirty="0"/>
              <a:t>Klik untuk mengedit gaya judul Master</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10"/>
          </p:nvPr>
        </p:nvSpPr>
        <p:spPr/>
        <p:txBody>
          <a:bodyPr/>
          <a:lstStyle/>
          <a:p>
            <a:fld id="{873B37C5-83F5-43D7-873D-233FCA6C7BC7}" type="datetimeFigureOut">
              <a:rPr lang="id-ID" smtClean="0"/>
              <a:t>16/02/2019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204307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d-ID" dirty="0"/>
              <a:t>Klik untuk mengedit gaya judul Master</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dirty="0"/>
              <a:t>Klik untuk edit gaya teks Master</a:t>
            </a:r>
          </a:p>
        </p:txBody>
      </p:sp>
      <p:sp>
        <p:nvSpPr>
          <p:cNvPr id="4" name="Date Placeholder 3"/>
          <p:cNvSpPr>
            <a:spLocks noGrp="1"/>
          </p:cNvSpPr>
          <p:nvPr>
            <p:ph type="dt" sz="half" idx="10"/>
          </p:nvPr>
        </p:nvSpPr>
        <p:spPr/>
        <p:txBody>
          <a:bodyPr/>
          <a:lstStyle/>
          <a:p>
            <a:fld id="{873B37C5-83F5-43D7-873D-233FCA6C7BC7}" type="datetimeFigureOut">
              <a:rPr lang="id-ID" smtClean="0"/>
              <a:t>16/02/2019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167423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d-ID" dirty="0"/>
              <a:t>Klik untuk mengedit gaya judul Master</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5" name="Date Placeholder 4"/>
          <p:cNvSpPr>
            <a:spLocks noGrp="1"/>
          </p:cNvSpPr>
          <p:nvPr>
            <p:ph type="dt" sz="half" idx="10"/>
          </p:nvPr>
        </p:nvSpPr>
        <p:spPr/>
        <p:txBody>
          <a:bodyPr/>
          <a:lstStyle/>
          <a:p>
            <a:fld id="{873B37C5-83F5-43D7-873D-233FCA6C7BC7}" type="datetimeFigureOut">
              <a:rPr lang="id-ID" smtClean="0"/>
              <a:t>16/02/2019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2604644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d-ID" dirty="0"/>
              <a:t>Klik untuk mengedit gaya judul Master</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dirty="0"/>
              <a:t>Klik untuk edit gaya teks Master</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dirty="0"/>
              <a:t>Klik untuk edit gaya teks Master</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7" name="Date Placeholder 6"/>
          <p:cNvSpPr>
            <a:spLocks noGrp="1"/>
          </p:cNvSpPr>
          <p:nvPr>
            <p:ph type="dt" sz="half" idx="10"/>
          </p:nvPr>
        </p:nvSpPr>
        <p:spPr/>
        <p:txBody>
          <a:bodyPr/>
          <a:lstStyle/>
          <a:p>
            <a:fld id="{873B37C5-83F5-43D7-873D-233FCA6C7BC7}" type="datetimeFigureOut">
              <a:rPr lang="id-ID" smtClean="0"/>
              <a:t>16/02/2019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1818420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d-ID" dirty="0"/>
              <a:t>Klik untuk mengedit gaya judul Master</a:t>
            </a:r>
            <a:endParaRPr lang="en-US" dirty="0"/>
          </a:p>
        </p:txBody>
      </p:sp>
      <p:sp>
        <p:nvSpPr>
          <p:cNvPr id="3" name="Date Placeholder 2"/>
          <p:cNvSpPr>
            <a:spLocks noGrp="1"/>
          </p:cNvSpPr>
          <p:nvPr>
            <p:ph type="dt" sz="half" idx="10"/>
          </p:nvPr>
        </p:nvSpPr>
        <p:spPr/>
        <p:txBody>
          <a:bodyPr/>
          <a:lstStyle/>
          <a:p>
            <a:fld id="{873B37C5-83F5-43D7-873D-233FCA6C7BC7}" type="datetimeFigureOut">
              <a:rPr lang="id-ID" smtClean="0"/>
              <a:t>16/02/2019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393326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B37C5-83F5-43D7-873D-233FCA6C7BC7}" type="datetimeFigureOut">
              <a:rPr lang="id-ID" smtClean="0"/>
              <a:t>16/02/2019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317149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d-ID" dirty="0"/>
              <a:t>Klik untuk mengedit gaya judul Master</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dirty="0"/>
              <a:t>Klik untuk edit gaya teks Master</a:t>
            </a:r>
          </a:p>
        </p:txBody>
      </p:sp>
      <p:sp>
        <p:nvSpPr>
          <p:cNvPr id="5" name="Date Placeholder 4"/>
          <p:cNvSpPr>
            <a:spLocks noGrp="1"/>
          </p:cNvSpPr>
          <p:nvPr>
            <p:ph type="dt" sz="half" idx="10"/>
          </p:nvPr>
        </p:nvSpPr>
        <p:spPr/>
        <p:txBody>
          <a:bodyPr/>
          <a:lstStyle/>
          <a:p>
            <a:fld id="{873B37C5-83F5-43D7-873D-233FCA6C7BC7}" type="datetimeFigureOut">
              <a:rPr lang="id-ID" smtClean="0"/>
              <a:t>16/02/2019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4188682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d-ID" dirty="0"/>
              <a:t>Klik untuk mengedit gaya judul Master</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d-ID" dirty="0"/>
              <a:t>Klik ikon untuk menambahkan gambar</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dirty="0"/>
              <a:t>Klik untuk edit gaya teks Master</a:t>
            </a:r>
          </a:p>
        </p:txBody>
      </p:sp>
      <p:sp>
        <p:nvSpPr>
          <p:cNvPr id="5" name="Date Placeholder 4"/>
          <p:cNvSpPr>
            <a:spLocks noGrp="1"/>
          </p:cNvSpPr>
          <p:nvPr>
            <p:ph type="dt" sz="half" idx="10"/>
          </p:nvPr>
        </p:nvSpPr>
        <p:spPr>
          <a:xfrm>
            <a:off x="3885810" y="6041362"/>
            <a:ext cx="976879" cy="365125"/>
          </a:xfrm>
        </p:spPr>
        <p:txBody>
          <a:bodyPr/>
          <a:lstStyle/>
          <a:p>
            <a:fld id="{873B37C5-83F5-43D7-873D-233FCA6C7BC7}" type="datetimeFigureOut">
              <a:rPr lang="id-ID" smtClean="0"/>
              <a:t>16/02/2019</a:t>
            </a:fld>
            <a:endParaRPr lang="id-ID"/>
          </a:p>
        </p:txBody>
      </p:sp>
      <p:sp>
        <p:nvSpPr>
          <p:cNvPr id="6" name="Footer Placeholder 5"/>
          <p:cNvSpPr>
            <a:spLocks noGrp="1"/>
          </p:cNvSpPr>
          <p:nvPr>
            <p:ph type="ftr" sz="quarter" idx="11"/>
          </p:nvPr>
        </p:nvSpPr>
        <p:spPr>
          <a:xfrm>
            <a:off x="590396" y="6041362"/>
            <a:ext cx="3295413" cy="365125"/>
          </a:xfrm>
        </p:spPr>
        <p:txBody>
          <a:bodyPr/>
          <a:lstStyle/>
          <a:p>
            <a:endParaRPr lang="id-ID"/>
          </a:p>
        </p:txBody>
      </p:sp>
      <p:sp>
        <p:nvSpPr>
          <p:cNvPr id="7" name="Slide Number Placeholder 6"/>
          <p:cNvSpPr>
            <a:spLocks noGrp="1"/>
          </p:cNvSpPr>
          <p:nvPr>
            <p:ph type="sldNum" sz="quarter" idx="12"/>
          </p:nvPr>
        </p:nvSpPr>
        <p:spPr>
          <a:xfrm>
            <a:off x="4862689" y="5915888"/>
            <a:ext cx="1062155" cy="490599"/>
          </a:xfrm>
        </p:spPr>
        <p:txBody>
          <a:bodyPr/>
          <a:lstStyle/>
          <a:p>
            <a:fld id="{93DD0948-2B38-4C88-A23E-90BAFC71CC23}" type="slidenum">
              <a:rPr lang="id-ID" smtClean="0"/>
              <a:t>‹#›</a:t>
            </a:fld>
            <a:endParaRPr lang="id-ID"/>
          </a:p>
        </p:txBody>
      </p:sp>
    </p:spTree>
    <p:extLst>
      <p:ext uri="{BB962C8B-B14F-4D97-AF65-F5344CB8AC3E}">
        <p14:creationId xmlns:p14="http://schemas.microsoft.com/office/powerpoint/2010/main" val="324002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d-ID" dirty="0"/>
              <a:t>Klik untuk mengedit gaya judul Master</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id-ID"/>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73B37C5-83F5-43D7-873D-233FCA6C7BC7}" type="datetimeFigureOut">
              <a:rPr lang="id-ID" smtClean="0"/>
              <a:t>16/02/2019</a:t>
            </a:fld>
            <a:endParaRPr lang="id-ID"/>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93DD0948-2B38-4C88-A23E-90BAFC71CC23}" type="slidenum">
              <a:rPr lang="id-ID" smtClean="0"/>
              <a:t>‹#›</a:t>
            </a:fld>
            <a:endParaRPr lang="id-ID"/>
          </a:p>
        </p:txBody>
      </p:sp>
    </p:spTree>
    <p:extLst>
      <p:ext uri="{BB962C8B-B14F-4D97-AF65-F5344CB8AC3E}">
        <p14:creationId xmlns:p14="http://schemas.microsoft.com/office/powerpoint/2010/main" val="733828241"/>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6E9C45D-0F57-4016-8A99-1A11A10704C5}"/>
              </a:ext>
            </a:extLst>
          </p:cNvPr>
          <p:cNvSpPr>
            <a:spLocks noGrp="1"/>
          </p:cNvSpPr>
          <p:nvPr>
            <p:ph type="title"/>
          </p:nvPr>
        </p:nvSpPr>
        <p:spPr>
          <a:xfrm>
            <a:off x="530600" y="396388"/>
            <a:ext cx="10571998" cy="970450"/>
          </a:xfrm>
        </p:spPr>
        <p:txBody>
          <a:bodyPr/>
          <a:lstStyle/>
          <a:p>
            <a:pPr algn="ctr"/>
            <a:r>
              <a:rPr lang="id-ID" sz="4500" dirty="0"/>
              <a:t>        Teori Perkembangan </a:t>
            </a:r>
          </a:p>
        </p:txBody>
      </p:sp>
      <p:sp>
        <p:nvSpPr>
          <p:cNvPr id="3" name="Tampungan Konten 2">
            <a:extLst>
              <a:ext uri="{FF2B5EF4-FFF2-40B4-BE49-F238E27FC236}">
                <a16:creationId xmlns:a16="http://schemas.microsoft.com/office/drawing/2014/main" id="{ECBA9833-A7F4-4065-8DF7-EF164101DA35}"/>
              </a:ext>
            </a:extLst>
          </p:cNvPr>
          <p:cNvSpPr>
            <a:spLocks noGrp="1"/>
          </p:cNvSpPr>
          <p:nvPr>
            <p:ph idx="1"/>
          </p:nvPr>
        </p:nvSpPr>
        <p:spPr>
          <a:xfrm>
            <a:off x="767912" y="1625387"/>
            <a:ext cx="10554574" cy="3636511"/>
          </a:xfrm>
        </p:spPr>
        <p:txBody>
          <a:bodyPr/>
          <a:lstStyle/>
          <a:p>
            <a:pPr marL="0" indent="0" algn="ctr">
              <a:buNone/>
            </a:pPr>
            <a:r>
              <a:rPr lang="id-ID" sz="2700" dirty="0"/>
              <a:t>Kelompok 4</a:t>
            </a:r>
          </a:p>
          <a:p>
            <a:pPr marL="0" indent="0" algn="ctr">
              <a:buNone/>
            </a:pPr>
            <a:endParaRPr lang="id-ID" sz="2700" dirty="0"/>
          </a:p>
          <a:p>
            <a:pPr marL="0" indent="0" algn="ctr">
              <a:buNone/>
            </a:pPr>
            <a:r>
              <a:rPr lang="id-ID" sz="2000" dirty="0"/>
              <a:t>Lidia Amanda ( 2018031015 )</a:t>
            </a:r>
            <a:endParaRPr lang="id-ID" dirty="0"/>
          </a:p>
          <a:p>
            <a:pPr marL="0" indent="0" algn="ctr">
              <a:buNone/>
            </a:pPr>
            <a:r>
              <a:rPr lang="id-ID" sz="2000" dirty="0" err="1"/>
              <a:t>Athiyya</a:t>
            </a:r>
            <a:r>
              <a:rPr lang="id-ID" sz="2000" dirty="0"/>
              <a:t> Rahmani Afiya Tasya ( 2018031020 )</a:t>
            </a:r>
          </a:p>
          <a:p>
            <a:pPr marL="0" indent="0" algn="ctr">
              <a:buNone/>
            </a:pPr>
            <a:r>
              <a:rPr lang="id-ID" sz="2000" dirty="0"/>
              <a:t>Melinda Safira ( 2018031022 )</a:t>
            </a:r>
          </a:p>
        </p:txBody>
      </p:sp>
    </p:spTree>
    <p:extLst>
      <p:ext uri="{BB962C8B-B14F-4D97-AF65-F5344CB8AC3E}">
        <p14:creationId xmlns:p14="http://schemas.microsoft.com/office/powerpoint/2010/main" val="8156225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0247A60F-6565-42B7-B6A2-999DB8057B2C}"/>
              </a:ext>
            </a:extLst>
          </p:cNvPr>
          <p:cNvSpPr>
            <a:spLocks noGrp="1"/>
          </p:cNvSpPr>
          <p:nvPr>
            <p:ph type="subTitle" idx="1"/>
          </p:nvPr>
        </p:nvSpPr>
        <p:spPr>
          <a:xfrm>
            <a:off x="172528" y="149794"/>
            <a:ext cx="11861319" cy="6615949"/>
          </a:xfrm>
        </p:spPr>
        <p:txBody>
          <a:bodyPr vert="horz" lIns="91440" tIns="45720" rIns="91440" bIns="45720" rtlCol="0" anchor="t">
            <a:noAutofit/>
          </a:bodyPr>
          <a:lstStyle/>
          <a:p>
            <a:r>
              <a:rPr lang="id-ID" sz="2200" dirty="0">
                <a:latin typeface="Calibri"/>
                <a:cs typeface="Calibri"/>
              </a:rPr>
              <a:t>1.pematangan melibatkan perubahan dalam sistem saraf, perkembangan motorik, perubahan hormon, </a:t>
            </a:r>
            <a:r>
              <a:rPr lang="id-ID" sz="2200" err="1">
                <a:latin typeface="Calibri"/>
                <a:cs typeface="Calibri"/>
              </a:rPr>
              <a:t>drive</a:t>
            </a:r>
            <a:r>
              <a:rPr lang="id-ID" sz="2200" dirty="0">
                <a:latin typeface="Calibri"/>
                <a:cs typeface="Calibri"/>
              </a:rPr>
              <a:t>, dan sebagainya. Setiap dari perubahan ini pematangan membawa kemungkinan-kemungkinan baru dan masalah baru. Seperti yang kita lihat sebelumnya, </a:t>
            </a:r>
            <a:r>
              <a:rPr lang="id-ID" sz="2200" err="1">
                <a:latin typeface="Calibri"/>
                <a:cs typeface="Calibri"/>
              </a:rPr>
              <a:t>drive</a:t>
            </a:r>
            <a:r>
              <a:rPr lang="id-ID" sz="2200" dirty="0">
                <a:latin typeface="Calibri"/>
                <a:cs typeface="Calibri"/>
              </a:rPr>
              <a:t> sangat penting. Ini kekuatan pematangan mendorong anak-anak menjadi aktivitas ketika mereka mencoba untuk memuaskan </a:t>
            </a:r>
            <a:r>
              <a:rPr lang="id-ID" sz="2200" err="1">
                <a:latin typeface="Calibri"/>
                <a:cs typeface="Calibri"/>
              </a:rPr>
              <a:t>drive</a:t>
            </a:r>
            <a:r>
              <a:rPr lang="id-ID" sz="2200" dirty="0">
                <a:latin typeface="Calibri"/>
                <a:cs typeface="Calibri"/>
              </a:rPr>
              <a:t> dan memindahkan mereka dari panggung ke panggung sebagai situs tubuh kesenangan perubahan.</a:t>
            </a:r>
          </a:p>
          <a:p>
            <a:pPr algn="l"/>
            <a:r>
              <a:rPr lang="id-ID" sz="2200" dirty="0">
                <a:latin typeface="Calibri"/>
                <a:cs typeface="Calibri"/>
              </a:rPr>
              <a:t>2. eksternal frustrasi berasal dari orang atau peristiwa yang tidak memungkinkan langsung ekspresi kebutuhan. Mereka menyebabkan penumpukan menyakitkan ketegangan dan memaksa anak-anak untuk menunda dan memutar mereka pelepasan energi.</a:t>
            </a:r>
          </a:p>
          <a:p>
            <a:pPr algn="l"/>
            <a:r>
              <a:rPr lang="id-ID" sz="2200" dirty="0">
                <a:latin typeface="Calibri"/>
                <a:cs typeface="Calibri"/>
              </a:rPr>
              <a:t>3. konflik internal timbul dari pertempuran antara </a:t>
            </a:r>
            <a:r>
              <a:rPr lang="id-ID" sz="2200" err="1">
                <a:latin typeface="Calibri"/>
                <a:cs typeface="Calibri"/>
              </a:rPr>
              <a:t>id</a:t>
            </a:r>
            <a:r>
              <a:rPr lang="id-ID" sz="2200" dirty="0">
                <a:latin typeface="Calibri"/>
                <a:cs typeface="Calibri"/>
              </a:rPr>
              <a:t>, ego, dan </a:t>
            </a:r>
            <a:r>
              <a:rPr lang="id-ID" sz="2200" err="1">
                <a:latin typeface="Calibri"/>
                <a:cs typeface="Calibri"/>
              </a:rPr>
              <a:t>superego</a:t>
            </a:r>
            <a:r>
              <a:rPr lang="id-ID" sz="2200" dirty="0">
                <a:latin typeface="Calibri"/>
                <a:cs typeface="Calibri"/>
              </a:rPr>
              <a:t> atau, lebih khusus lagi, antara </a:t>
            </a:r>
            <a:r>
              <a:rPr lang="id-ID" sz="2200" err="1">
                <a:latin typeface="Calibri"/>
                <a:cs typeface="Calibri"/>
              </a:rPr>
              <a:t>drive</a:t>
            </a:r>
            <a:r>
              <a:rPr lang="id-ID" sz="2200" dirty="0">
                <a:latin typeface="Calibri"/>
                <a:cs typeface="Calibri"/>
              </a:rPr>
              <a:t> dan pasukan represi.</a:t>
            </a:r>
          </a:p>
          <a:p>
            <a:r>
              <a:rPr lang="id-ID" sz="2200" dirty="0">
                <a:latin typeface="Calibri"/>
                <a:cs typeface="Calibri"/>
              </a:rPr>
              <a:t>4. pribadi kekurangan tertentu keterampilan, pengetahuan, keahlian atau pengalaman bahwa orang perlu tetapi tidak memiliki. Misalnya, seorang anak mungkin ingin bergabung kelompok sebaya tetapi menjadi terlalu malu untuk memasukkan kelompok atau terlalu kaku di permainan mereka bermain.</a:t>
            </a:r>
          </a:p>
          <a:p>
            <a:r>
              <a:rPr lang="id-ID" sz="2200" dirty="0">
                <a:latin typeface="Calibri"/>
                <a:cs typeface="Calibri"/>
              </a:rPr>
              <a:t>5.Finally, kecemasan adalah perasaan yang tidak menyenangkan yang terjadi ketika anak </a:t>
            </a:r>
            <a:r>
              <a:rPr lang="id-ID" sz="2200" err="1">
                <a:latin typeface="Calibri"/>
                <a:cs typeface="Calibri"/>
              </a:rPr>
              <a:t>antici</a:t>
            </a:r>
            <a:r>
              <a:rPr lang="id-ID" sz="2200" dirty="0">
                <a:latin typeface="Calibri"/>
                <a:cs typeface="Calibri"/>
              </a:rPr>
              <a:t> - </a:t>
            </a:r>
            <a:r>
              <a:rPr lang="id-ID" sz="2200" err="1">
                <a:latin typeface="Calibri"/>
                <a:cs typeface="Calibri"/>
              </a:rPr>
              <a:t>Pates</a:t>
            </a:r>
            <a:r>
              <a:rPr lang="id-ID" sz="2200" dirty="0">
                <a:latin typeface="Calibri"/>
                <a:cs typeface="Calibri"/>
              </a:rPr>
              <a:t> sakit fisik atau kejiwaan. Rasa takut kehilangan sebuah objek saat cinta adalah contoh yang umum.</a:t>
            </a:r>
          </a:p>
        </p:txBody>
      </p:sp>
    </p:spTree>
    <p:extLst>
      <p:ext uri="{BB962C8B-B14F-4D97-AF65-F5344CB8AC3E}">
        <p14:creationId xmlns:p14="http://schemas.microsoft.com/office/powerpoint/2010/main" val="321926959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C0F6D017-9B3A-44D3-B577-D6A2C76A37B6}"/>
              </a:ext>
            </a:extLst>
          </p:cNvPr>
          <p:cNvSpPr>
            <a:spLocks noGrp="1"/>
          </p:cNvSpPr>
          <p:nvPr>
            <p:ph type="subTitle" idx="1"/>
          </p:nvPr>
        </p:nvSpPr>
        <p:spPr>
          <a:xfrm>
            <a:off x="172528" y="137094"/>
            <a:ext cx="11890074" cy="6558440"/>
          </a:xfrm>
        </p:spPr>
        <p:txBody>
          <a:bodyPr vert="horz" lIns="91440" tIns="45720" rIns="91440" bIns="45720" rtlCol="0" anchor="t">
            <a:normAutofit/>
          </a:bodyPr>
          <a:lstStyle/>
          <a:p>
            <a:pPr algn="l"/>
            <a:r>
              <a:rPr lang="id-ID" sz="3500" dirty="0">
                <a:latin typeface="Century Gothic"/>
                <a:cs typeface="Calibri"/>
              </a:rPr>
              <a:t>&gt; Posisi pada isu-isu perkembangan</a:t>
            </a:r>
          </a:p>
          <a:p>
            <a:pPr marL="342900" indent="-342900" algn="l">
              <a:buChar char="•"/>
            </a:pPr>
            <a:r>
              <a:rPr lang="id-ID" sz="2100" dirty="0">
                <a:latin typeface="Calibri"/>
                <a:cs typeface="Calibri"/>
              </a:rPr>
              <a:t>Sifat manusia</a:t>
            </a:r>
          </a:p>
          <a:p>
            <a:r>
              <a:rPr lang="id-ID" sz="2200" dirty="0">
                <a:latin typeface="Calibri"/>
                <a:cs typeface="Calibri"/>
              </a:rPr>
              <a:t>Hall dan Lindzey meringkas pandangan Freud orang sebagai hidup individu yang penuh bertubuh sebagian di dunia realitas dan sebagian dalam dunia membuat percaya, dilanda konflik dan batin kontradiksi, namun mampu berpikir rasional dan tindakan, dipindahkan oleh pasukan dari mana ia mempunyai sedikit pengetahuan dan aspirasi yang berada di luar jangkauan </a:t>
            </a:r>
            <a:r>
              <a:rPr lang="id-ID" sz="2200" err="1">
                <a:latin typeface="Calibri"/>
                <a:cs typeface="Calibri"/>
              </a:rPr>
              <a:t>nya</a:t>
            </a:r>
            <a:r>
              <a:rPr lang="id-ID" sz="2200" dirty="0">
                <a:latin typeface="Calibri"/>
                <a:cs typeface="Calibri"/>
              </a:rPr>
              <a:t>, frustrasi dan puas, penuh harapan dan putus asa, egois dan </a:t>
            </a:r>
            <a:r>
              <a:rPr lang="id-ID" sz="2200" err="1">
                <a:latin typeface="Calibri"/>
                <a:cs typeface="Calibri"/>
              </a:rPr>
              <a:t>altruistik</a:t>
            </a:r>
            <a:r>
              <a:rPr lang="id-ID" sz="2200" dirty="0">
                <a:latin typeface="Calibri"/>
                <a:cs typeface="Calibri"/>
              </a:rPr>
              <a:t>; Singkatnya, seorang manusia yang kompleks. </a:t>
            </a:r>
          </a:p>
          <a:p>
            <a:pPr algn="l"/>
            <a:r>
              <a:rPr lang="id-ID" sz="2200" dirty="0">
                <a:latin typeface="Calibri"/>
                <a:cs typeface="Calibri"/>
              </a:rPr>
              <a:t>Penjelasan ini bertentangan, bertentangan sifat manusia berdiri dalam kontras dengan </a:t>
            </a:r>
            <a:r>
              <a:rPr lang="id-ID" sz="2200" err="1">
                <a:latin typeface="Calibri"/>
                <a:cs typeface="Calibri"/>
              </a:rPr>
              <a:t>Piaget's</a:t>
            </a:r>
            <a:r>
              <a:rPr lang="id-ID" sz="2200" dirty="0">
                <a:latin typeface="Calibri"/>
                <a:cs typeface="Calibri"/>
              </a:rPr>
              <a:t> rasional manusia, dengan tenang mencari </a:t>
            </a:r>
            <a:r>
              <a:rPr lang="id-ID" sz="2200" err="1">
                <a:latin typeface="Calibri"/>
                <a:cs typeface="Calibri"/>
              </a:rPr>
              <a:t>epistemologis</a:t>
            </a:r>
            <a:r>
              <a:rPr lang="id-ID" sz="2200" dirty="0">
                <a:latin typeface="Calibri"/>
                <a:cs typeface="Calibri"/>
              </a:rPr>
              <a:t> kebenaran di dunia yang dapat diprediksi. </a:t>
            </a:r>
            <a:r>
              <a:rPr lang="id-ID" sz="2200" err="1">
                <a:latin typeface="Calibri"/>
                <a:cs typeface="Calibri"/>
              </a:rPr>
              <a:t>Freud</a:t>
            </a:r>
            <a:r>
              <a:rPr lang="id-ID" sz="2200" dirty="0">
                <a:latin typeface="Calibri"/>
                <a:cs typeface="Calibri"/>
              </a:rPr>
              <a:t> adalah prihatin dengan emosi, khususnya peran mereka dalam memaksa perkembangan orang kepribadian dan pemikiran sebagai anak-anak berusaha untuk mengatasi emosi ini. Oleh alam, orang memiliki hasrat yang kuat yang warna persepsi mereka melalui kehidupan.</a:t>
            </a:r>
          </a:p>
          <a:p>
            <a:pPr algn="l"/>
            <a:r>
              <a:rPr lang="id-ID" sz="2200" dirty="0">
                <a:latin typeface="Calibri"/>
                <a:cs typeface="Calibri"/>
              </a:rPr>
              <a:t>Bagi </a:t>
            </a:r>
            <a:r>
              <a:rPr lang="id-ID" sz="2200" err="1">
                <a:latin typeface="Calibri"/>
                <a:cs typeface="Calibri"/>
              </a:rPr>
              <a:t>Freud</a:t>
            </a:r>
            <a:r>
              <a:rPr lang="id-ID" sz="2200" dirty="0">
                <a:latin typeface="Calibri"/>
                <a:cs typeface="Calibri"/>
              </a:rPr>
              <a:t>, menjadi psikologis adalah longgar terorganisir seluruh agak daripada erat merajut, terintegrasi, </a:t>
            </a:r>
            <a:r>
              <a:rPr lang="id-ID" sz="2200" err="1">
                <a:latin typeface="Calibri"/>
                <a:cs typeface="Calibri"/>
              </a:rPr>
              <a:t>equilibrated</a:t>
            </a:r>
            <a:r>
              <a:rPr lang="id-ID" sz="2200" dirty="0">
                <a:latin typeface="Calibri"/>
                <a:cs typeface="Calibri"/>
              </a:rPr>
              <a:t> seluruh dijelaskan oleh </a:t>
            </a:r>
            <a:r>
              <a:rPr lang="id-ID" sz="2200" err="1">
                <a:latin typeface="Calibri"/>
                <a:cs typeface="Calibri"/>
              </a:rPr>
              <a:t>Piaget</a:t>
            </a:r>
            <a:r>
              <a:rPr lang="id-ID" sz="2200" dirty="0">
                <a:latin typeface="Calibri"/>
                <a:cs typeface="Calibri"/>
              </a:rPr>
              <a:t>. Pendekatan holistik </a:t>
            </a:r>
            <a:r>
              <a:rPr lang="id-ID" sz="2200" err="1">
                <a:latin typeface="Calibri"/>
                <a:cs typeface="Calibri"/>
              </a:rPr>
              <a:t>Freud</a:t>
            </a:r>
            <a:r>
              <a:rPr lang="id-ID" sz="2200" dirty="0">
                <a:latin typeface="Calibri"/>
                <a:cs typeface="Calibri"/>
              </a:rPr>
              <a:t> jelas dalam klaimnya bahwa perilaku tertentu disebabkan oleh seluruh terstruktur terdiri dari </a:t>
            </a:r>
            <a:r>
              <a:rPr lang="id-ID" sz="2200" err="1">
                <a:latin typeface="Calibri"/>
                <a:cs typeface="Calibri"/>
              </a:rPr>
              <a:t>id</a:t>
            </a:r>
            <a:r>
              <a:rPr lang="id-ID" sz="2200" dirty="0">
                <a:latin typeface="Calibri"/>
                <a:cs typeface="Calibri"/>
              </a:rPr>
              <a:t>, ego, dan </a:t>
            </a:r>
            <a:r>
              <a:rPr lang="id-ID" sz="2200" err="1">
                <a:latin typeface="Calibri"/>
                <a:cs typeface="Calibri"/>
              </a:rPr>
              <a:t>superego</a:t>
            </a:r>
            <a:r>
              <a:rPr lang="id-ID" sz="2200" dirty="0">
                <a:latin typeface="Calibri"/>
                <a:cs typeface="Calibri"/>
              </a:rPr>
              <a:t>.</a:t>
            </a:r>
          </a:p>
          <a:p>
            <a:pPr algn="l"/>
            <a:endParaRPr lang="id-ID" sz="2200" dirty="0">
              <a:latin typeface="Calibri"/>
              <a:cs typeface="Calibri"/>
            </a:endParaRPr>
          </a:p>
        </p:txBody>
      </p:sp>
    </p:spTree>
    <p:extLst>
      <p:ext uri="{BB962C8B-B14F-4D97-AF65-F5344CB8AC3E}">
        <p14:creationId xmlns:p14="http://schemas.microsoft.com/office/powerpoint/2010/main" val="27869581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C154AE3A-1F04-4483-B088-79360B4745FA}"/>
              </a:ext>
            </a:extLst>
          </p:cNvPr>
          <p:cNvSpPr>
            <a:spLocks noGrp="1"/>
          </p:cNvSpPr>
          <p:nvPr>
            <p:ph idx="1"/>
          </p:nvPr>
        </p:nvSpPr>
        <p:spPr>
          <a:xfrm>
            <a:off x="168165" y="91418"/>
            <a:ext cx="11842531" cy="6492334"/>
          </a:xfrm>
        </p:spPr>
        <p:txBody>
          <a:bodyPr vert="horz" lIns="91440" tIns="45720" rIns="91440" bIns="45720" rtlCol="0" anchor="t">
            <a:noAutofit/>
          </a:bodyPr>
          <a:lstStyle/>
          <a:p>
            <a:pPr marL="0" indent="0">
              <a:buNone/>
            </a:pPr>
            <a:r>
              <a:rPr lang="id-ID" sz="2500">
                <a:latin typeface="Calibri"/>
                <a:cs typeface="Calibri"/>
              </a:rPr>
              <a:t>- Kualitatif Versus kuantitatif Perkembangan</a:t>
            </a:r>
            <a:endParaRPr lang="id-ID" sz="2500">
              <a:latin typeface="Century Gothic" panose="020B0502020202020204"/>
              <a:cs typeface="Calibri"/>
            </a:endParaRPr>
          </a:p>
          <a:p>
            <a:pPr marL="0" indent="0">
              <a:buNone/>
            </a:pPr>
            <a:r>
              <a:rPr lang="id-ID" sz="2200">
                <a:latin typeface="Calibri"/>
                <a:cs typeface="Calibri"/>
              </a:rPr>
              <a:t>Dalam teori, tahap seperti perubahan yang diusulkan oleh </a:t>
            </a:r>
            <a:r>
              <a:rPr lang="id-ID" sz="2200" err="1">
                <a:latin typeface="Calibri"/>
                <a:cs typeface="Calibri"/>
              </a:rPr>
              <a:t>Freud</a:t>
            </a:r>
            <a:r>
              <a:rPr lang="id-ID" sz="2200">
                <a:latin typeface="Calibri"/>
                <a:cs typeface="Calibri"/>
              </a:rPr>
              <a:t> menyiratkan bahwa perkembangan melibatkan perubahan kualitatif. Ada perubahan dalam aspek yang dorongan seksual dominan: mulut, anal, berupa zakar, atau alat kelamin. Ada juga perubahan kualitatif organisasi psikologis sebagai akuisisi baru, seperti mekanisme pertahanan dan </a:t>
            </a:r>
            <a:r>
              <a:rPr lang="id-ID" sz="2200" err="1">
                <a:latin typeface="Calibri"/>
                <a:cs typeface="Calibri"/>
              </a:rPr>
              <a:t>superego</a:t>
            </a:r>
            <a:r>
              <a:rPr lang="id-ID" sz="2200">
                <a:latin typeface="Calibri"/>
                <a:cs typeface="Calibri"/>
              </a:rPr>
              <a:t>, muncul. Namun, ada beberapa perubahan kuantitatif, sebagai anak berkembang pameran bertahap memperkuat ego, </a:t>
            </a:r>
            <a:r>
              <a:rPr lang="id-ID" sz="2200" err="1">
                <a:latin typeface="Calibri"/>
                <a:cs typeface="Calibri"/>
              </a:rPr>
              <a:t>superego</a:t>
            </a:r>
            <a:r>
              <a:rPr lang="id-ID" sz="2200" dirty="0">
                <a:latin typeface="Calibri"/>
                <a:cs typeface="Calibri"/>
              </a:rPr>
              <a:t> dan berbagai mekanisme pertahanan.</a:t>
            </a:r>
            <a:endParaRPr lang="id-ID" sz="2200">
              <a:latin typeface="Century Gothic" panose="020B0502020202020204"/>
              <a:cs typeface="Calibri"/>
            </a:endParaRPr>
          </a:p>
          <a:p>
            <a:pPr marL="0" indent="0">
              <a:buNone/>
            </a:pPr>
            <a:r>
              <a:rPr lang="id-ID" sz="2500" dirty="0">
                <a:latin typeface="Calibri"/>
                <a:cs typeface="Calibri"/>
              </a:rPr>
              <a:t>- Alam vs memelihara</a:t>
            </a:r>
          </a:p>
          <a:p>
            <a:pPr marL="0" indent="0">
              <a:buNone/>
            </a:pPr>
            <a:r>
              <a:rPr lang="id-ID" sz="2200">
                <a:latin typeface="Calibri"/>
                <a:cs typeface="Calibri"/>
              </a:rPr>
              <a:t>Freud</a:t>
            </a:r>
            <a:r>
              <a:rPr lang="id-ID" sz="2200" dirty="0">
                <a:latin typeface="Calibri"/>
                <a:cs typeface="Calibri"/>
              </a:rPr>
              <a:t> memiliki sebuah teori yang didasarkan pada biologi perkembangan. Meskipun ia menekankan pematangan dan </a:t>
            </a:r>
            <a:r>
              <a:rPr lang="id-ID" sz="2200" err="1">
                <a:latin typeface="Calibri"/>
                <a:cs typeface="Calibri"/>
              </a:rPr>
              <a:t>drive</a:t>
            </a:r>
            <a:r>
              <a:rPr lang="id-ID" sz="2200" dirty="0">
                <a:latin typeface="Calibri"/>
                <a:cs typeface="Calibri"/>
              </a:rPr>
              <a:t> yang didasarkan pada biologi, dia adalah, pada kenyataannya, interaksi: "faktor konstitusional harus menunggu pengalaman sebelum dapat membuat dirinya merasa; faktor kebetulan harus memiliki dasar konstitusional untuk datang ke dalam operasi " (</a:t>
            </a:r>
            <a:r>
              <a:rPr lang="id-ID" sz="2200" err="1">
                <a:latin typeface="Calibri"/>
                <a:cs typeface="Calibri"/>
              </a:rPr>
              <a:t>Freud</a:t>
            </a:r>
            <a:r>
              <a:rPr lang="id-ID" sz="2200" dirty="0">
                <a:latin typeface="Calibri"/>
                <a:cs typeface="Calibri"/>
              </a:rPr>
              <a:t>, 1905/1953b, p. 239).</a:t>
            </a:r>
            <a:endParaRPr lang="id-ID" sz="2200">
              <a:latin typeface="Century Gothic"/>
              <a:cs typeface="Calibri"/>
            </a:endParaRPr>
          </a:p>
          <a:p>
            <a:pPr marL="0" indent="0">
              <a:buNone/>
            </a:pPr>
            <a:r>
              <a:rPr lang="id-ID" sz="2200">
                <a:latin typeface="Calibri"/>
                <a:cs typeface="Calibri"/>
              </a:rPr>
              <a:t>Contoh yang 2 adalah perbedaan bawaan dari orang ke orang dalam kekuatan berbagai komponen dorongan seks (lisan, dubur, tahap </a:t>
            </a:r>
            <a:r>
              <a:rPr lang="id-ID" sz="2200" err="1">
                <a:latin typeface="Calibri"/>
                <a:cs typeface="Calibri"/>
              </a:rPr>
              <a:t>phalik</a:t>
            </a:r>
            <a:r>
              <a:rPr lang="id-ID" sz="2200" dirty="0">
                <a:latin typeface="Calibri"/>
                <a:cs typeface="Calibri"/>
              </a:rPr>
              <a:t>) dan waktu di mana setiap </a:t>
            </a:r>
            <a:r>
              <a:rPr lang="id-ID" sz="2200">
                <a:latin typeface="Calibri"/>
                <a:cs typeface="Calibri"/>
              </a:rPr>
              <a:t>tahap </a:t>
            </a:r>
            <a:r>
              <a:rPr lang="id-ID" sz="2200" err="1">
                <a:latin typeface="Calibri"/>
                <a:cs typeface="Calibri"/>
              </a:rPr>
              <a:t>psychosexual</a:t>
            </a:r>
            <a:r>
              <a:rPr lang="id-ID" sz="2200">
                <a:latin typeface="Calibri"/>
                <a:cs typeface="Calibri"/>
              </a:rPr>
              <a:t> muncul. Pengalaman ini tidak perlu </a:t>
            </a:r>
            <a:r>
              <a:rPr lang="id-ID" sz="2200" err="1">
                <a:latin typeface="Calibri"/>
                <a:cs typeface="Calibri"/>
              </a:rPr>
              <a:t>traumatik</a:t>
            </a:r>
            <a:r>
              <a:rPr lang="id-ID" sz="2200">
                <a:latin typeface="Calibri"/>
                <a:cs typeface="Calibri"/>
              </a:rPr>
              <a:t> agar berpengaruh. </a:t>
            </a:r>
            <a:r>
              <a:rPr lang="id-ID" sz="2200" err="1">
                <a:latin typeface="Calibri"/>
                <a:cs typeface="Calibri"/>
              </a:rPr>
              <a:t>Infact</a:t>
            </a:r>
            <a:r>
              <a:rPr lang="id-ID" sz="2200" dirty="0">
                <a:latin typeface="Calibri"/>
                <a:cs typeface="Calibri"/>
              </a:rPr>
              <a:t>, banyak </a:t>
            </a:r>
            <a:r>
              <a:rPr lang="id-ID" sz="2200">
                <a:latin typeface="Calibri"/>
                <a:cs typeface="Calibri"/>
              </a:rPr>
              <a:t>peristiwa intens, kekerasan masa kanak-kanak memiliki hanya sekilas efek. Dalam kata-kata </a:t>
            </a:r>
            <a:r>
              <a:rPr lang="id-ID" sz="2200" err="1">
                <a:latin typeface="Calibri"/>
                <a:cs typeface="Calibri"/>
              </a:rPr>
              <a:t>Freud</a:t>
            </a:r>
            <a:r>
              <a:rPr lang="id-ID" sz="2200" dirty="0">
                <a:latin typeface="Calibri"/>
                <a:cs typeface="Calibri"/>
              </a:rPr>
              <a:t>, "penguasa keras memiliki pemerintahan singkat". Berulang, hari-hari pola abadi memuaskan </a:t>
            </a:r>
            <a:r>
              <a:rPr lang="id-ID" sz="2200">
                <a:latin typeface="Calibri"/>
                <a:cs typeface="Calibri"/>
              </a:rPr>
              <a:t>seseorang </a:t>
            </a:r>
            <a:r>
              <a:rPr lang="id-ID" sz="2200" err="1">
                <a:latin typeface="Calibri"/>
                <a:cs typeface="Calibri"/>
              </a:rPr>
              <a:t>drive</a:t>
            </a:r>
            <a:r>
              <a:rPr lang="id-ID" sz="2200" dirty="0">
                <a:latin typeface="Calibri"/>
                <a:cs typeface="Calibri"/>
              </a:rPr>
              <a:t> dengan cara yang dapat diterima secara sosial dan psikologis memiliki pengaruh paling pada kemudian hari.</a:t>
            </a:r>
            <a:endParaRPr lang="id-ID" sz="2200"/>
          </a:p>
          <a:p>
            <a:pPr marL="0" indent="0">
              <a:buNone/>
            </a:pPr>
            <a:endParaRPr lang="id-ID" sz="2000" dirty="0">
              <a:latin typeface="Calibri"/>
              <a:cs typeface="Calibri"/>
            </a:endParaRPr>
          </a:p>
        </p:txBody>
      </p:sp>
    </p:spTree>
    <p:extLst>
      <p:ext uri="{BB962C8B-B14F-4D97-AF65-F5344CB8AC3E}">
        <p14:creationId xmlns:p14="http://schemas.microsoft.com/office/powerpoint/2010/main" val="92625090"/>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E7F00105-1EBC-4646-8716-C7CA68444129}"/>
              </a:ext>
            </a:extLst>
          </p:cNvPr>
          <p:cNvSpPr>
            <a:spLocks noGrp="1"/>
          </p:cNvSpPr>
          <p:nvPr>
            <p:ph idx="1"/>
          </p:nvPr>
        </p:nvSpPr>
        <p:spPr>
          <a:xfrm>
            <a:off x="63062" y="78281"/>
            <a:ext cx="11895082" cy="5967303"/>
          </a:xfrm>
        </p:spPr>
        <p:txBody>
          <a:bodyPr vert="horz" lIns="91440" tIns="45720" rIns="91440" bIns="45720" rtlCol="0" anchor="t">
            <a:noAutofit/>
          </a:bodyPr>
          <a:lstStyle/>
          <a:p>
            <a:pPr marL="0" indent="0">
              <a:buNone/>
            </a:pPr>
            <a:r>
              <a:rPr lang="id-ID" sz="2500" dirty="0">
                <a:latin typeface="Calibri"/>
                <a:cs typeface="Calibri"/>
              </a:rPr>
              <a:t>&gt; Aplikasi</a:t>
            </a:r>
          </a:p>
          <a:p>
            <a:pPr marL="0" indent="0">
              <a:buNone/>
            </a:pPr>
            <a:r>
              <a:rPr lang="id-ID" sz="2200" dirty="0">
                <a:latin typeface="Calibri"/>
                <a:cs typeface="Calibri"/>
              </a:rPr>
              <a:t>Bab ini memberikan banyak contoh penerapan teori Freud untuk praktik klinis, dan aplikasi ini berlanjut hingga hari ini. Studi kasus Little Hans menunjukkan bagaimana seseorang dapat menganalisis seorang anak secara mendalam. Pesan Freud untuk orang tua adalah peka terhadap konflik antara id, ego, dan superego pada anak mereka dan untuk mencoba memberikan kepuasan yang tidak terlalu banyak atau terlalu sedikit untuk dorongan anak. Keterikatan yang aman antara orang tua dan anak sangat penting, seperti juga hubungan selanjutnya selama identifikasi anak dengan orang tuanya. </a:t>
            </a:r>
          </a:p>
          <a:p>
            <a:pPr marL="0" indent="0">
              <a:buNone/>
            </a:pPr>
            <a:r>
              <a:rPr lang="id-ID" sz="2200" dirty="0">
                <a:latin typeface="Calibri"/>
                <a:cs typeface="Calibri"/>
              </a:rPr>
              <a:t>Klaim </a:t>
            </a:r>
            <a:r>
              <a:rPr lang="id-ID" sz="2200" err="1">
                <a:latin typeface="Calibri"/>
                <a:cs typeface="Calibri"/>
              </a:rPr>
              <a:t>Freud</a:t>
            </a:r>
            <a:r>
              <a:rPr lang="id-ID" sz="2200" dirty="0">
                <a:latin typeface="Calibri"/>
                <a:cs typeface="Calibri"/>
              </a:rPr>
              <a:t> bahwa orang dapat menekan ingatan yang menyakitkan selama bertahun-tahun telah muncul kembali dalam masalah klinis dan hukum baru-baru ini tentang penarikan orang dewasa, beberapa dekade kemudian, tentang pelecehan seksual masa kanak-kanak. Freud pada awalnya percaya bahwa peristiwa seperti </a:t>
            </a:r>
            <a:r>
              <a:rPr lang="id-ID" sz="2200">
                <a:latin typeface="Calibri"/>
                <a:cs typeface="Calibri"/>
              </a:rPr>
              <a:t>itu benar-benar terjadi tetapi kemudian menyimpulkan bahwa itu tidak mungkin terjadi begitu banyak orang tua Wina yang melakukan pelecehan seksual terhadap anak-anak mereka. Dia kemudian memandang ingatan ini </a:t>
            </a:r>
            <a:r>
              <a:rPr lang="id-ID" sz="2200" dirty="0">
                <a:latin typeface="Calibri"/>
                <a:cs typeface="Calibri"/>
              </a:rPr>
              <a:t>sebagai fantasi atau persepsi yang terdistorsi oleh hasrat seksual, tetapi ia masih berpikir bahwa, benar atau salah, itu penting karena memengaruhi perkembangan kepribadian. Masalah tentang pasiennya tidak pernah terselesaikan, dan para psikolog hari ini terus memperdebatkan keakuratan ingatan yang pulih dari pelecehan dini.</a:t>
            </a:r>
            <a:endParaRPr lang="id-ID" sz="2200"/>
          </a:p>
          <a:p>
            <a:endParaRPr lang="id-ID" sz="2000" dirty="0">
              <a:latin typeface="Calibri"/>
              <a:cs typeface="Calibri"/>
            </a:endParaRPr>
          </a:p>
          <a:p>
            <a:endParaRPr lang="id-ID" dirty="0">
              <a:cs typeface="Calibri"/>
            </a:endParaRPr>
          </a:p>
        </p:txBody>
      </p:sp>
    </p:spTree>
    <p:extLst>
      <p:ext uri="{BB962C8B-B14F-4D97-AF65-F5344CB8AC3E}">
        <p14:creationId xmlns:p14="http://schemas.microsoft.com/office/powerpoint/2010/main" val="16785897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8479F1E4-4324-4A08-AA15-7F34A340F9C4}"/>
              </a:ext>
            </a:extLst>
          </p:cNvPr>
          <p:cNvSpPr>
            <a:spLocks noGrp="1"/>
          </p:cNvSpPr>
          <p:nvPr>
            <p:ph idx="1"/>
          </p:nvPr>
        </p:nvSpPr>
        <p:spPr>
          <a:xfrm>
            <a:off x="115614" y="91418"/>
            <a:ext cx="11921358" cy="6637338"/>
          </a:xfrm>
        </p:spPr>
        <p:txBody>
          <a:bodyPr vert="horz" lIns="91440" tIns="45720" rIns="91440" bIns="45720" rtlCol="0" anchor="t">
            <a:normAutofit/>
          </a:bodyPr>
          <a:lstStyle/>
          <a:p>
            <a:r>
              <a:rPr lang="id-ID" sz="2500" dirty="0">
                <a:latin typeface="Calibri"/>
                <a:cs typeface="Calibri"/>
              </a:rPr>
              <a:t>Evaluasi Teori</a:t>
            </a:r>
          </a:p>
          <a:p>
            <a:pPr marL="0" indent="0">
              <a:buNone/>
            </a:pPr>
            <a:r>
              <a:rPr lang="id-ID" sz="2200" dirty="0">
                <a:latin typeface="Calibri"/>
                <a:cs typeface="Calibri"/>
              </a:rPr>
              <a:t>Meskipun penolakan terhadap aspek-aspek tertentu dari teori </a:t>
            </a:r>
            <a:r>
              <a:rPr lang="id-ID" sz="2200" err="1">
                <a:latin typeface="Calibri"/>
                <a:cs typeface="Calibri"/>
              </a:rPr>
              <a:t>Freud</a:t>
            </a:r>
            <a:r>
              <a:rPr lang="id-ID" sz="2200" dirty="0">
                <a:latin typeface="Calibri"/>
                <a:cs typeface="Calibri"/>
              </a:rPr>
              <a:t> masuk akal, penolakan keseluruhan psikolog eksperimental terhadap teori tersebut mungkin telah menghilangkan bidang perspektif yang berharga tentang pembangunan. Meskipun kurangnya penelitian saat ini yang secara eksplisit </a:t>
            </a:r>
            <a:r>
              <a:rPr lang="id-ID" sz="2200" err="1">
                <a:latin typeface="Calibri"/>
                <a:cs typeface="Calibri"/>
              </a:rPr>
              <a:t>Freudian</a:t>
            </a:r>
            <a:r>
              <a:rPr lang="id-ID" sz="2200" dirty="0">
                <a:latin typeface="Calibri"/>
                <a:cs typeface="Calibri"/>
              </a:rPr>
              <a:t>, pendekatan ini dapat memberikan beberapa wawasan tentang masalah saat ini dalam psikologi perkembangan. Dengan demikian, bagian berikut tentang kekuatan berfokus pada dua yang memiliki potensi relevansi kontemporer, yaitu, penemuan teori tentang fenomena perkembangan </a:t>
            </a:r>
            <a:r>
              <a:rPr lang="id-ID" sz="2200">
                <a:latin typeface="Calibri"/>
                <a:cs typeface="Calibri"/>
              </a:rPr>
              <a:t>pusat dan fokusnya pada pemikiran non-logis. Kekuatan Penemuan Fenomena Perkembangan Pusat.</a:t>
            </a:r>
          </a:p>
          <a:p>
            <a:pPr marL="0" indent="0">
              <a:buNone/>
            </a:pPr>
            <a:r>
              <a:rPr lang="id-ID" sz="2200" dirty="0">
                <a:latin typeface="Calibri"/>
                <a:cs typeface="Calibri"/>
              </a:rPr>
              <a:t>Meskipun begitu Pengaruh </a:t>
            </a:r>
            <a:r>
              <a:rPr lang="id-ID" sz="2200" err="1">
                <a:latin typeface="Calibri"/>
                <a:cs typeface="Calibri"/>
              </a:rPr>
              <a:t>Freud</a:t>
            </a:r>
            <a:r>
              <a:rPr lang="id-ID" sz="2200">
                <a:latin typeface="Calibri"/>
                <a:cs typeface="Calibri"/>
              </a:rPr>
              <a:t> jarang diakui secara eksplisit dalam perkembangan saat </a:t>
            </a:r>
            <a:r>
              <a:rPr lang="id-ID" sz="2200" dirty="0">
                <a:latin typeface="Calibri"/>
                <a:cs typeface="Calibri"/>
              </a:rPr>
              <a:t>ini. Penelitian mental, banyak konsep inti adalah miliknya: tahap perkembangan, struktur psikologis, motivasi tidak sadar, dan pentingnya pengalaman awal. </a:t>
            </a:r>
          </a:p>
          <a:p>
            <a:pPr marL="0" indent="0">
              <a:buNone/>
            </a:pPr>
            <a:r>
              <a:rPr lang="id-ID" sz="2200">
                <a:latin typeface="Calibri"/>
                <a:cs typeface="Calibri"/>
              </a:rPr>
              <a:t>Selain itu, teori merangsang penelitian di bidang perkembangan moral, mengetik seks, identifikasi, hubungan orang tua-anak, </a:t>
            </a:r>
            <a:r>
              <a:rPr lang="id-ID" sz="2200" err="1">
                <a:latin typeface="Calibri"/>
                <a:cs typeface="Calibri"/>
              </a:rPr>
              <a:t>kelekatan</a:t>
            </a:r>
            <a:r>
              <a:rPr lang="id-ID" sz="2200" dirty="0">
                <a:latin typeface="Calibri"/>
                <a:cs typeface="Calibri"/>
              </a:rPr>
              <a:t>, agresi, dan pengaturan diri. Ini tetap menjadi area </a:t>
            </a:r>
            <a:r>
              <a:rPr lang="id-ID" sz="2200">
                <a:latin typeface="Calibri"/>
                <a:cs typeface="Calibri"/>
              </a:rPr>
              <a:t>penelitian yang aktif hingga hari ini Fokus pada Pemikiran </a:t>
            </a:r>
            <a:r>
              <a:rPr lang="id-ID" sz="2200" err="1">
                <a:latin typeface="Calibri"/>
                <a:cs typeface="Calibri"/>
              </a:rPr>
              <a:t>Nonlogis</a:t>
            </a:r>
            <a:endParaRPr lang="id-ID" sz="2200" dirty="0">
              <a:latin typeface="Calibri"/>
              <a:cs typeface="Calibri"/>
            </a:endParaRPr>
          </a:p>
        </p:txBody>
      </p:sp>
    </p:spTree>
    <p:extLst>
      <p:ext uri="{BB962C8B-B14F-4D97-AF65-F5344CB8AC3E}">
        <p14:creationId xmlns:p14="http://schemas.microsoft.com/office/powerpoint/2010/main" val="267323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4C96153-FCCD-417D-936B-D4F294872EDD}"/>
              </a:ext>
            </a:extLst>
          </p:cNvPr>
          <p:cNvSpPr>
            <a:spLocks noGrp="1"/>
          </p:cNvSpPr>
          <p:nvPr>
            <p:ph type="title"/>
          </p:nvPr>
        </p:nvSpPr>
        <p:spPr>
          <a:xfrm>
            <a:off x="2700889" y="574188"/>
            <a:ext cx="7989665" cy="970450"/>
          </a:xfrm>
        </p:spPr>
        <p:txBody>
          <a:bodyPr/>
          <a:lstStyle/>
          <a:p>
            <a:r>
              <a:rPr lang="id-ID" sz="4500"/>
              <a:t>Kelemahan</a:t>
            </a:r>
          </a:p>
        </p:txBody>
      </p:sp>
      <p:sp>
        <p:nvSpPr>
          <p:cNvPr id="3" name="Tampungan Konten 2">
            <a:extLst>
              <a:ext uri="{FF2B5EF4-FFF2-40B4-BE49-F238E27FC236}">
                <a16:creationId xmlns:a16="http://schemas.microsoft.com/office/drawing/2014/main" id="{3BA66661-4BF8-47E1-8096-DFF4556FD0A1}"/>
              </a:ext>
            </a:extLst>
          </p:cNvPr>
          <p:cNvSpPr>
            <a:spLocks noGrp="1"/>
          </p:cNvSpPr>
          <p:nvPr>
            <p:ph idx="1"/>
          </p:nvPr>
        </p:nvSpPr>
        <p:spPr>
          <a:xfrm>
            <a:off x="84934" y="1883622"/>
            <a:ext cx="11852795" cy="4751288"/>
          </a:xfrm>
        </p:spPr>
        <p:txBody>
          <a:bodyPr/>
          <a:lstStyle/>
          <a:p>
            <a:r>
              <a:rPr lang="id-ID" sz="2200">
                <a:latin typeface="Calibri"/>
                <a:cs typeface="Calibri"/>
              </a:rPr>
              <a:t>Freud menyulitkan siapapun untuk mengkritik teorinya “ Tidak ada yang punya hak untuk bergabung dalam diskusi psiko-analisis yang belum memiliki pengalaman yang hanya bisa diperoleh dengan dianalisis sendiri” </a:t>
            </a:r>
          </a:p>
          <a:p>
            <a:r>
              <a:rPr lang="id-ID" sz="2200">
                <a:latin typeface="Calibri"/>
                <a:cs typeface="Calibri"/>
              </a:rPr>
              <a:t>2 kelemahan freud:  ketidakpastian pengujian klaim terkait perkembangan dan penekanan berlebihan pada seksualitas masa kanak-kanak. </a:t>
            </a:r>
          </a:p>
          <a:p>
            <a:endParaRPr lang="id-ID" dirty="0"/>
          </a:p>
        </p:txBody>
      </p:sp>
    </p:spTree>
    <p:extLst>
      <p:ext uri="{BB962C8B-B14F-4D97-AF65-F5344CB8AC3E}">
        <p14:creationId xmlns:p14="http://schemas.microsoft.com/office/powerpoint/2010/main" val="3592882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E0EAA9E-47BD-410A-BA01-31F7D2C08263}"/>
              </a:ext>
            </a:extLst>
          </p:cNvPr>
          <p:cNvSpPr>
            <a:spLocks noGrp="1"/>
          </p:cNvSpPr>
          <p:nvPr>
            <p:ph type="title"/>
          </p:nvPr>
        </p:nvSpPr>
        <p:spPr>
          <a:xfrm>
            <a:off x="1007555" y="1576076"/>
            <a:ext cx="10543776" cy="575339"/>
          </a:xfrm>
        </p:spPr>
        <p:txBody>
          <a:bodyPr/>
          <a:lstStyle/>
          <a:p>
            <a:pPr algn="ctr"/>
            <a:r>
              <a:rPr lang="id-ID" b="0"/>
              <a:t>Ketidakpastian klaim terkait perkembangan </a:t>
            </a:r>
            <a:endParaRPr lang="id-ID"/>
          </a:p>
          <a:p>
            <a:endParaRPr lang="id-ID" dirty="0"/>
          </a:p>
        </p:txBody>
      </p:sp>
      <p:sp>
        <p:nvSpPr>
          <p:cNvPr id="3" name="Tampungan Konten 2">
            <a:extLst>
              <a:ext uri="{FF2B5EF4-FFF2-40B4-BE49-F238E27FC236}">
                <a16:creationId xmlns:a16="http://schemas.microsoft.com/office/drawing/2014/main" id="{BFCDED8B-8FF1-4579-BD71-3093B4F85DE1}"/>
              </a:ext>
            </a:extLst>
          </p:cNvPr>
          <p:cNvSpPr>
            <a:spLocks noGrp="1"/>
          </p:cNvSpPr>
          <p:nvPr>
            <p:ph idx="1"/>
          </p:nvPr>
        </p:nvSpPr>
        <p:spPr/>
        <p:txBody>
          <a:bodyPr/>
          <a:lstStyle/>
          <a:p>
            <a:r>
              <a:rPr lang="id-ID" sz="2200">
                <a:latin typeface="Calibri"/>
                <a:cs typeface="Calibri"/>
              </a:rPr>
              <a:t>Freud membuat jenis pengumpulan data yaitu, Metode utama,asosiasi bebas, analisis mimpi dan pemindahan. Tetapi freud juga menimbulkan 3 kesulitan:</a:t>
            </a:r>
          </a:p>
          <a:p>
            <a:r>
              <a:rPr lang="id-ID" sz="2200">
                <a:latin typeface="Calibri"/>
                <a:cs typeface="Calibri"/>
              </a:rPr>
              <a:t>Menurut freud, metode-metode ini mengharuskan eksperimen dilakukan dalam psikoanalisis.</a:t>
            </a:r>
          </a:p>
          <a:p>
            <a:r>
              <a:rPr lang="id-ID" sz="2200">
                <a:latin typeface="Calibri"/>
                <a:cs typeface="Calibri"/>
              </a:rPr>
              <a:t>Metode freud digunakan pada percobaan yang mengalami error atau kesalahan pada beberapa pasien.</a:t>
            </a:r>
          </a:p>
          <a:p>
            <a:r>
              <a:rPr lang="id-ID" sz="2200">
                <a:latin typeface="Calibri"/>
                <a:cs typeface="Calibri"/>
              </a:rPr>
              <a:t>Bagi orang dewasa mengenang kembali masa kecil dan mimpi-mimpi tidak bisa benar-benar akurat.</a:t>
            </a:r>
          </a:p>
          <a:p>
            <a:pPr marL="0" indent="0">
              <a:buNone/>
            </a:pPr>
            <a:endParaRPr lang="id-ID"/>
          </a:p>
        </p:txBody>
      </p:sp>
    </p:spTree>
    <p:extLst>
      <p:ext uri="{BB962C8B-B14F-4D97-AF65-F5344CB8AC3E}">
        <p14:creationId xmlns:p14="http://schemas.microsoft.com/office/powerpoint/2010/main" val="5284795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9D66CA7-9008-4EDC-AC00-2E729D19967E}"/>
              </a:ext>
            </a:extLst>
          </p:cNvPr>
          <p:cNvSpPr>
            <a:spLocks noGrp="1"/>
          </p:cNvSpPr>
          <p:nvPr>
            <p:ph type="title"/>
          </p:nvPr>
        </p:nvSpPr>
        <p:spPr/>
        <p:txBody>
          <a:bodyPr/>
          <a:lstStyle/>
          <a:p>
            <a:r>
              <a:rPr lang="id-ID" sz="4500" b="0"/>
              <a:t>Penelitian Kontemporer</a:t>
            </a:r>
          </a:p>
        </p:txBody>
      </p:sp>
      <p:sp>
        <p:nvSpPr>
          <p:cNvPr id="3" name="Tampungan Konten 2">
            <a:extLst>
              <a:ext uri="{FF2B5EF4-FFF2-40B4-BE49-F238E27FC236}">
                <a16:creationId xmlns:a16="http://schemas.microsoft.com/office/drawing/2014/main" id="{9BB6A37E-6ABC-4C26-A47C-47769E6ACEE4}"/>
              </a:ext>
            </a:extLst>
          </p:cNvPr>
          <p:cNvSpPr>
            <a:spLocks noGrp="1"/>
          </p:cNvSpPr>
          <p:nvPr>
            <p:ph idx="1"/>
          </p:nvPr>
        </p:nvSpPr>
        <p:spPr>
          <a:xfrm>
            <a:off x="155490" y="2095288"/>
            <a:ext cx="11246018" cy="3763510"/>
          </a:xfrm>
        </p:spPr>
        <p:txBody>
          <a:bodyPr/>
          <a:lstStyle/>
          <a:p>
            <a:r>
              <a:rPr lang="id-ID" sz="2200">
                <a:latin typeface="Calibri"/>
                <a:cs typeface="Calibri"/>
              </a:rPr>
              <a:t>Topik terbaru freduian yang paling aktif dalam psikologi perkembangan adalah hubungan awal.</a:t>
            </a:r>
          </a:p>
          <a:p>
            <a:r>
              <a:rPr lang="id-ID" sz="2200">
                <a:latin typeface="Calibri"/>
                <a:cs typeface="Calibri"/>
              </a:rPr>
              <a:t>Model kerja internal seperti representasi mental terhadap orang dewasa, diri sendiri dan interaksi dengan mereka.</a:t>
            </a:r>
          </a:p>
        </p:txBody>
      </p:sp>
    </p:spTree>
    <p:extLst>
      <p:ext uri="{BB962C8B-B14F-4D97-AF65-F5344CB8AC3E}">
        <p14:creationId xmlns:p14="http://schemas.microsoft.com/office/powerpoint/2010/main" val="146666347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398DD21B-312A-4C86-B0B5-EE6390E1C305}"/>
              </a:ext>
            </a:extLst>
          </p:cNvPr>
          <p:cNvSpPr>
            <a:spLocks noGrp="1"/>
          </p:cNvSpPr>
          <p:nvPr>
            <p:ph idx="1"/>
          </p:nvPr>
        </p:nvSpPr>
        <p:spPr/>
        <p:txBody>
          <a:bodyPr>
            <a:normAutofit/>
          </a:bodyPr>
          <a:lstStyle/>
          <a:p>
            <a:pPr marL="0" indent="0" algn="ctr">
              <a:buNone/>
            </a:pPr>
            <a:r>
              <a:rPr lang="id-ID" sz="5500"/>
              <a:t>Terima Kasih </a:t>
            </a:r>
            <a:endParaRPr lang="id-ID"/>
          </a:p>
        </p:txBody>
      </p:sp>
    </p:spTree>
    <p:extLst>
      <p:ext uri="{BB962C8B-B14F-4D97-AF65-F5344CB8AC3E}">
        <p14:creationId xmlns:p14="http://schemas.microsoft.com/office/powerpoint/2010/main" val="265353530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0CF9016-6486-4A2C-ACCE-2245C590BA1A}"/>
              </a:ext>
            </a:extLst>
          </p:cNvPr>
          <p:cNvSpPr>
            <a:spLocks noGrp="1"/>
          </p:cNvSpPr>
          <p:nvPr>
            <p:ph type="title"/>
          </p:nvPr>
        </p:nvSpPr>
        <p:spPr>
          <a:xfrm>
            <a:off x="1727395" y="1240160"/>
            <a:ext cx="9767176" cy="483323"/>
          </a:xfrm>
        </p:spPr>
        <p:txBody>
          <a:bodyPr vert="horz" lIns="91440" tIns="45720" rIns="91440" bIns="45720" rtlCol="0" anchor="b">
            <a:noAutofit/>
          </a:bodyPr>
          <a:lstStyle/>
          <a:p>
            <a:r>
              <a:rPr lang="id-ID" sz="3000" dirty="0">
                <a:cs typeface="Calibri Light"/>
              </a:rPr>
              <a:t>FREUD’S AND ERIKSON’S ANALYTIC THEORIES</a:t>
            </a:r>
          </a:p>
          <a:p>
            <a:endParaRPr lang="id-ID" dirty="0">
              <a:cs typeface="Calibri Light"/>
            </a:endParaRPr>
          </a:p>
        </p:txBody>
      </p:sp>
      <p:sp>
        <p:nvSpPr>
          <p:cNvPr id="3" name="Tampungan Konten 2">
            <a:extLst>
              <a:ext uri="{FF2B5EF4-FFF2-40B4-BE49-F238E27FC236}">
                <a16:creationId xmlns:a16="http://schemas.microsoft.com/office/drawing/2014/main" id="{FC1A1AF3-F5AB-451B-B059-F419A88E32D3}"/>
              </a:ext>
            </a:extLst>
          </p:cNvPr>
          <p:cNvSpPr>
            <a:spLocks noGrp="1"/>
          </p:cNvSpPr>
          <p:nvPr>
            <p:ph idx="1"/>
          </p:nvPr>
        </p:nvSpPr>
        <p:spPr>
          <a:xfrm>
            <a:off x="141452" y="1191695"/>
            <a:ext cx="11578458" cy="5577983"/>
          </a:xfrm>
        </p:spPr>
        <p:txBody>
          <a:bodyPr vert="horz" lIns="91440" tIns="45720" rIns="91440" bIns="45720" rtlCol="0" anchor="t">
            <a:noAutofit/>
          </a:bodyPr>
          <a:lstStyle/>
          <a:p>
            <a:pPr>
              <a:buNone/>
            </a:pPr>
            <a:r>
              <a:rPr lang="id-ID" sz="2300" err="1">
                <a:latin typeface="Calibri"/>
                <a:cs typeface="Calibri"/>
              </a:rPr>
              <a:t>Description</a:t>
            </a:r>
            <a:r>
              <a:rPr lang="id-ID" sz="2300" dirty="0">
                <a:latin typeface="Calibri"/>
                <a:cs typeface="Calibri"/>
              </a:rPr>
              <a:t> </a:t>
            </a:r>
            <a:r>
              <a:rPr lang="id-ID" sz="2300" err="1">
                <a:latin typeface="Calibri"/>
                <a:cs typeface="Calibri"/>
              </a:rPr>
              <a:t>of</a:t>
            </a:r>
            <a:r>
              <a:rPr lang="id-ID" sz="2300" dirty="0">
                <a:latin typeface="Calibri"/>
                <a:cs typeface="Calibri"/>
              </a:rPr>
              <a:t> The </a:t>
            </a:r>
            <a:r>
              <a:rPr lang="id-ID" sz="2300" err="1">
                <a:latin typeface="Calibri"/>
                <a:cs typeface="Calibri"/>
              </a:rPr>
              <a:t>Stages</a:t>
            </a:r>
            <a:r>
              <a:rPr lang="id-ID" sz="2300" dirty="0">
                <a:latin typeface="Calibri"/>
                <a:cs typeface="Calibri"/>
              </a:rPr>
              <a:t>:</a:t>
            </a:r>
          </a:p>
          <a:p>
            <a:pPr>
              <a:buNone/>
            </a:pPr>
            <a:r>
              <a:rPr lang="id-ID" sz="2200" dirty="0">
                <a:latin typeface="Calibri"/>
                <a:cs typeface="Calibri"/>
              </a:rPr>
              <a:t>1. Tahap Oral (Lahir – 1 Tahun)         Pada tahap ini, seorang bayi mendapat kesenangan dan kepuasan berasal dari mulut karena adanya dorongan oral, seperti: mengisap, mengunyah, makan, dan menggigit memberi kepuasan seksual karena mereka melepaskan rangsangan seksual yang tidak menyenangkan. Aktivitas oral menyebabkan perasaan sensual yang menyenangkan </a:t>
            </a:r>
            <a:r>
              <a:rPr lang="id-ID" sz="2200" err="1">
                <a:latin typeface="Calibri"/>
                <a:cs typeface="Calibri"/>
              </a:rPr>
              <a:t>dibagian</a:t>
            </a:r>
            <a:r>
              <a:rPr lang="id-ID" sz="2200">
                <a:latin typeface="Calibri"/>
                <a:cs typeface="Calibri"/>
              </a:rPr>
              <a:t> bibir, lidah, dan selaput mulut. Hasil dari semua ini dalam terminologi </a:t>
            </a:r>
            <a:r>
              <a:rPr lang="id-ID" sz="2200" err="1">
                <a:latin typeface="Calibri"/>
                <a:cs typeface="Calibri"/>
              </a:rPr>
              <a:t>Freudian</a:t>
            </a:r>
            <a:r>
              <a:rPr lang="id-ID" sz="2200" dirty="0">
                <a:latin typeface="Calibri"/>
                <a:cs typeface="Calibri"/>
              </a:rPr>
              <a:t> adalah </a:t>
            </a:r>
            <a:r>
              <a:rPr lang="id-ID" sz="2200">
                <a:latin typeface="Calibri"/>
                <a:cs typeface="Calibri"/>
              </a:rPr>
              <a:t>energi </a:t>
            </a:r>
            <a:r>
              <a:rPr lang="id-ID" sz="2200" err="1">
                <a:latin typeface="Calibri"/>
                <a:cs typeface="Calibri"/>
              </a:rPr>
              <a:t>libidinal</a:t>
            </a:r>
            <a:r>
              <a:rPr lang="id-ID" sz="2200">
                <a:latin typeface="Calibri"/>
                <a:cs typeface="Calibri"/>
              </a:rPr>
              <a:t> terdapat dalam zona </a:t>
            </a:r>
            <a:r>
              <a:rPr lang="id-ID" sz="2200" err="1">
                <a:latin typeface="Calibri"/>
                <a:cs typeface="Calibri"/>
              </a:rPr>
              <a:t>erogen</a:t>
            </a:r>
            <a:r>
              <a:rPr lang="id-ID" sz="2200" dirty="0">
                <a:latin typeface="Calibri"/>
                <a:cs typeface="Calibri"/>
              </a:rPr>
              <a:t>. Selain mengalami kesenangan oral, seorang bayi juga </a:t>
            </a:r>
            <a:r>
              <a:rPr lang="id-ID" sz="2200">
                <a:latin typeface="Calibri"/>
                <a:cs typeface="Calibri"/>
              </a:rPr>
              <a:t>akan merasakan sakit akibat </a:t>
            </a:r>
            <a:r>
              <a:rPr lang="id-ID" sz="2200" err="1">
                <a:latin typeface="Calibri"/>
                <a:cs typeface="Calibri"/>
              </a:rPr>
              <a:t>frustasi</a:t>
            </a:r>
            <a:r>
              <a:rPr lang="id-ID" sz="2200">
                <a:latin typeface="Calibri"/>
                <a:cs typeface="Calibri"/>
              </a:rPr>
              <a:t> dan cemas. Contohnya adalah puting susu mungkin tidak ada </a:t>
            </a:r>
            <a:r>
              <a:rPr lang="id-ID" sz="2200" err="1">
                <a:latin typeface="Calibri"/>
                <a:cs typeface="Calibri"/>
              </a:rPr>
              <a:t>disaat</a:t>
            </a:r>
            <a:r>
              <a:rPr lang="id-ID" sz="2200" dirty="0">
                <a:latin typeface="Calibri"/>
                <a:cs typeface="Calibri"/>
              </a:rPr>
              <a:t> si bayi sedang menginginkannya dan sebagai gantinya untuk melepaskan rasa frustasi maka bayi akan menghisap jarinya, selimut, atau mainan yang lunak tetapi tetap saja si bayi belum juga </a:t>
            </a:r>
            <a:r>
              <a:rPr lang="id-ID" sz="2200">
                <a:latin typeface="Calibri"/>
                <a:cs typeface="Calibri"/>
              </a:rPr>
              <a:t>merasa puas.  Seorang bayi akan merasa kesulitan jika ia terlalu sedikit atau terlalu banyak mendapat kesenangan </a:t>
            </a:r>
            <a:r>
              <a:rPr lang="id-ID" sz="2200" dirty="0">
                <a:latin typeface="Calibri"/>
                <a:cs typeface="Calibri"/>
              </a:rPr>
              <a:t>dari kepuasan oral. Efek samping dari terlalu sedikitnya kepuasan oral yang didapat si bayi adalah ia akan sering merasa cemas dan pesimis pada masa yang akan datang, namun efek samping dari terlalu banyak mendapat kepuasan oral maka si bayi akan menyulitkan dirinya untuk terfokus terhadap objek yang baru, seperti yang dituntut pada tahap baru. </a:t>
            </a:r>
          </a:p>
          <a:p>
            <a:pPr>
              <a:buNone/>
            </a:pPr>
            <a:endParaRPr lang="id-ID" sz="1700" dirty="0">
              <a:latin typeface="Calibri"/>
              <a:cs typeface="Calibri"/>
            </a:endParaRPr>
          </a:p>
          <a:p>
            <a:pPr>
              <a:buNone/>
            </a:pPr>
            <a:endParaRPr lang="id-ID" sz="1800" dirty="0">
              <a:cs typeface="Calibri"/>
            </a:endParaRPr>
          </a:p>
        </p:txBody>
      </p:sp>
      <p:cxnSp>
        <p:nvCxnSpPr>
          <p:cNvPr id="5" name="Konektor Panah Lurus 4">
            <a:extLst>
              <a:ext uri="{FF2B5EF4-FFF2-40B4-BE49-F238E27FC236}">
                <a16:creationId xmlns:a16="http://schemas.microsoft.com/office/drawing/2014/main" id="{25B63170-B043-4EFE-8306-4EB2A2B6DA1E}"/>
              </a:ext>
            </a:extLst>
          </p:cNvPr>
          <p:cNvCxnSpPr/>
          <p:nvPr/>
        </p:nvCxnSpPr>
        <p:spPr>
          <a:xfrm flipV="1">
            <a:off x="3800475" y="1946275"/>
            <a:ext cx="368300" cy="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050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ABE6AB8A-D9E1-42CA-9CF9-9B2B59E4B624}"/>
              </a:ext>
            </a:extLst>
          </p:cNvPr>
          <p:cNvSpPr>
            <a:spLocks noGrp="1"/>
          </p:cNvSpPr>
          <p:nvPr>
            <p:ph idx="1"/>
          </p:nvPr>
        </p:nvSpPr>
        <p:spPr>
          <a:xfrm>
            <a:off x="42601" y="-7269"/>
            <a:ext cx="12008017" cy="4708955"/>
          </a:xfrm>
        </p:spPr>
        <p:txBody>
          <a:bodyPr>
            <a:normAutofit/>
          </a:bodyPr>
          <a:lstStyle/>
          <a:p>
            <a:pPr marL="0" indent="0">
              <a:buNone/>
            </a:pPr>
            <a:r>
              <a:rPr lang="id-ID" sz="2200">
                <a:latin typeface="Calibri"/>
                <a:cs typeface="Calibri"/>
              </a:rPr>
              <a:t>      Seorang bayi akan mempelajari reaksi oral pada masing-masing jenis situasi yang akan mengarah </a:t>
            </a:r>
            <a:r>
              <a:rPr lang="id-ID" sz="2200" dirty="0">
                <a:latin typeface="Calibri"/>
                <a:cs typeface="Calibri"/>
              </a:rPr>
              <a:t>kepada sikap, perilaku, dan tujuan hidup tertentu di masa dewasa, sebagai contohnya adalah jika seorang bayi mencoba tetap memegang puting susu,  namun ketika akan dilepas ia akan menahannya, hal ini menyebabkan ia akan menjadi anak yang memiliki tekad bulat dan keras kepala atau contoh lainnya adalah jika seorang bayi menutup mulutnya dengan kuat maka hal ini mengarah pada penolakan, </a:t>
            </a:r>
            <a:r>
              <a:rPr lang="id-ID" sz="2200">
                <a:latin typeface="Calibri"/>
                <a:cs typeface="Calibri"/>
              </a:rPr>
              <a:t>negativisme, dan introversi. </a:t>
            </a:r>
            <a:endParaRPr lang="en-US" sz="2200">
              <a:latin typeface="Calibri"/>
              <a:cs typeface="Calibri"/>
            </a:endParaRPr>
          </a:p>
          <a:p>
            <a:pPr marL="0" indent="0">
              <a:buNone/>
            </a:pPr>
            <a:r>
              <a:rPr lang="id-ID" sz="2200">
                <a:latin typeface="Calibri"/>
                <a:cs typeface="Calibri"/>
              </a:rPr>
              <a:t> Beberapa orang memiliki struktur kepribadian yang didominasi oleh satu </a:t>
            </a:r>
            <a:r>
              <a:rPr lang="id-ID" sz="2200" dirty="0">
                <a:latin typeface="Calibri"/>
                <a:cs typeface="Calibri"/>
              </a:rPr>
              <a:t>atau lebih prototipe, khususnya untuk sifat-sifat tertentu yang mungkin mendominasi pada rasa sangat menyenangkan atau tidak menyenangkan bagi pengalaman saat masih bayi. Contohnya adalah seorang bayi dengan ibu yang tidak peduli mungkin akan mengakibatkan ia pada saat dewasa menjadi seseorang yang mencoba untuk menerima cinta secara simbolis dengan memperoleh sesuatu (*contoh: uang).</a:t>
            </a:r>
            <a:endParaRPr lang="en-US" sz="2200">
              <a:latin typeface="Calibri"/>
              <a:cs typeface="Calibri"/>
            </a:endParaRPr>
          </a:p>
          <a:p>
            <a:endParaRPr lang="id-ID" dirty="0"/>
          </a:p>
        </p:txBody>
      </p:sp>
    </p:spTree>
    <p:extLst>
      <p:ext uri="{BB962C8B-B14F-4D97-AF65-F5344CB8AC3E}">
        <p14:creationId xmlns:p14="http://schemas.microsoft.com/office/powerpoint/2010/main" val="30867541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55F14A0F-A545-4197-8C65-45A04446DFDF}"/>
              </a:ext>
            </a:extLst>
          </p:cNvPr>
          <p:cNvSpPr>
            <a:spLocks noGrp="1"/>
          </p:cNvSpPr>
          <p:nvPr>
            <p:ph idx="1"/>
          </p:nvPr>
        </p:nvSpPr>
        <p:spPr>
          <a:xfrm>
            <a:off x="128752" y="78281"/>
            <a:ext cx="12059306" cy="6638650"/>
          </a:xfrm>
        </p:spPr>
        <p:txBody>
          <a:bodyPr vert="horz" lIns="91440" tIns="45720" rIns="91440" bIns="45720" rtlCol="0" anchor="t">
            <a:noAutofit/>
          </a:bodyPr>
          <a:lstStyle/>
          <a:p>
            <a:pPr marL="0" indent="0">
              <a:buNone/>
            </a:pPr>
            <a:r>
              <a:rPr lang="id-ID" sz="2100" dirty="0">
                <a:latin typeface="Calibri"/>
                <a:cs typeface="Calibri"/>
              </a:rPr>
              <a:t>2.</a:t>
            </a:r>
            <a:r>
              <a:rPr lang="id-ID" sz="2200" dirty="0">
                <a:latin typeface="Calibri"/>
                <a:cs typeface="Calibri"/>
              </a:rPr>
              <a:t> Tahap Anal (1 – 3 Tahun)             Kebutuhan baru pada tahap ini adalah terjadinya konflik baru antara anak-anak dengan dunia. Cara anak-anak menyelesaikan konflik yang baru ini jauh lebih berbeda dan merealisasikan struktur kepribadian yang belum sempurna. Kebutuhan fisiologis anak untuk buang air besar akan menimbulkan rasa tegang yang akan dihilangkan dengan cara mereka melakukan buang air besar, stimulasi anal ini akan mengurangi rasa tegang dan menghasilkan rasa senang.</a:t>
            </a:r>
          </a:p>
          <a:p>
            <a:pPr marL="0" indent="0">
              <a:buNone/>
            </a:pPr>
            <a:r>
              <a:rPr lang="id-ID" sz="2200" dirty="0">
                <a:latin typeface="Calibri"/>
                <a:cs typeface="Calibri"/>
              </a:rPr>
              <a:t>Sebagaimana dijelaskan dalam tahap oral bahwa zona </a:t>
            </a:r>
            <a:r>
              <a:rPr lang="id-ID" sz="2200" err="1">
                <a:latin typeface="Calibri"/>
                <a:cs typeface="Calibri"/>
              </a:rPr>
              <a:t>erogen</a:t>
            </a:r>
            <a:r>
              <a:rPr lang="id-ID" sz="2200" dirty="0">
                <a:latin typeface="Calibri"/>
                <a:cs typeface="Calibri"/>
              </a:rPr>
              <a:t> memberikan rasa </a:t>
            </a:r>
            <a:r>
              <a:rPr lang="id-ID" sz="2200" err="1">
                <a:latin typeface="Calibri"/>
                <a:cs typeface="Calibri"/>
              </a:rPr>
              <a:t>frustasi</a:t>
            </a:r>
            <a:r>
              <a:rPr lang="id-ID" sz="2200" dirty="0">
                <a:latin typeface="Calibri"/>
                <a:cs typeface="Calibri"/>
              </a:rPr>
              <a:t>, cemas serta kesenangan. Jika seorang anak diberikan pelatihan toilet terlalu keras atau sebelum waktunya atau terlalu ditekan oleh orang tuanya, maka saat anak ingin melakukan buang air besar ia akan merasa takut atau cemas. Hal ini dapat berakibat pada situasi lain </a:t>
            </a:r>
            <a:r>
              <a:rPr lang="id-ID" sz="2200" err="1">
                <a:latin typeface="Calibri"/>
                <a:cs typeface="Calibri"/>
              </a:rPr>
              <a:t>dimana</a:t>
            </a:r>
            <a:r>
              <a:rPr lang="id-ID" sz="2200" dirty="0">
                <a:latin typeface="Calibri"/>
                <a:cs typeface="Calibri"/>
              </a:rPr>
              <a:t> pengaruh eksternal menjadi tuntutan atau </a:t>
            </a:r>
            <a:r>
              <a:rPr lang="id-ID" sz="2200">
                <a:latin typeface="Calibri"/>
                <a:cs typeface="Calibri"/>
              </a:rPr>
              <a:t>anak-anak harus mampu mengendalikan impulsnya. </a:t>
            </a:r>
          </a:p>
          <a:p>
            <a:pPr marL="0" indent="0">
              <a:buNone/>
            </a:pPr>
            <a:r>
              <a:rPr lang="id-ID" sz="2200" dirty="0">
                <a:latin typeface="Calibri"/>
                <a:cs typeface="Calibri"/>
              </a:rPr>
              <a:t>3. Tahap </a:t>
            </a:r>
            <a:r>
              <a:rPr lang="id-ID" sz="2200" err="1">
                <a:latin typeface="Calibri"/>
                <a:cs typeface="Calibri"/>
              </a:rPr>
              <a:t>Phallic</a:t>
            </a:r>
            <a:r>
              <a:rPr lang="id-ID" sz="2200" dirty="0">
                <a:latin typeface="Calibri"/>
                <a:cs typeface="Calibri"/>
              </a:rPr>
              <a:t> (3 – 5 Tahun)         Perkembangan pada tahap </a:t>
            </a:r>
            <a:r>
              <a:rPr lang="id-ID" sz="2200" err="1">
                <a:latin typeface="Calibri"/>
                <a:cs typeface="Calibri"/>
              </a:rPr>
              <a:t>phallic</a:t>
            </a:r>
            <a:r>
              <a:rPr lang="id-ID" sz="2200" dirty="0">
                <a:latin typeface="Calibri"/>
                <a:cs typeface="Calibri"/>
              </a:rPr>
              <a:t> terus berlanjut, menurut </a:t>
            </a:r>
            <a:r>
              <a:rPr lang="id-ID" sz="2200" err="1">
                <a:latin typeface="Calibri"/>
                <a:cs typeface="Calibri"/>
              </a:rPr>
              <a:t>Freud</a:t>
            </a:r>
            <a:r>
              <a:rPr lang="id-ID" sz="2200" dirty="0">
                <a:latin typeface="Calibri"/>
                <a:cs typeface="Calibri"/>
              </a:rPr>
              <a:t> dinamakan demikian karena kemungkinan adanya falus pada laki-laki dan tidak terdapat di perempuan maka menjadi perhatian utama pada anak-anak. Pada tahap ini, kesenangan dan masalah berpusat pada area genital. Permasalahan pada tahap ini adalah dorongan seksual mengarah pada orang tua dari jenis kelamin yang berbeda, pada laki-laki hal ini disebut sebagai </a:t>
            </a:r>
            <a:r>
              <a:rPr lang="id-ID" sz="2200" i="1" dirty="0">
                <a:latin typeface="Calibri"/>
                <a:cs typeface="Calibri"/>
              </a:rPr>
              <a:t>Oedipus Complex </a:t>
            </a:r>
            <a:r>
              <a:rPr lang="id-ID" sz="2200" dirty="0">
                <a:latin typeface="Calibri"/>
                <a:cs typeface="Calibri"/>
              </a:rPr>
              <a:t>(dalam mitologi Yunani, Oedipus membunuh ayahnya dan menikahi ibunya.) Anak laki-laki memiliki hasrat seksual pada ibunya dan tidak ingin berbagi dengan ayahnya. Pada waktu yang bersamaan, seorang anak laki-laki akan merasa takut jika ayahnya akan mengebiri dia. </a:t>
            </a:r>
          </a:p>
          <a:p>
            <a:endParaRPr lang="id-ID" sz="2200" dirty="0">
              <a:latin typeface="Calibri"/>
              <a:cs typeface="Calibri"/>
            </a:endParaRPr>
          </a:p>
          <a:p>
            <a:endParaRPr lang="id-ID" sz="2200" dirty="0">
              <a:latin typeface="Calibri"/>
              <a:cs typeface="Calibri"/>
            </a:endParaRPr>
          </a:p>
          <a:p>
            <a:endParaRPr lang="id-ID" sz="2200" dirty="0">
              <a:latin typeface="Calibri"/>
              <a:cs typeface="Calibri"/>
            </a:endParaRPr>
          </a:p>
        </p:txBody>
      </p:sp>
      <p:cxnSp>
        <p:nvCxnSpPr>
          <p:cNvPr id="4" name="Konektor Panah Lurus 3">
            <a:extLst>
              <a:ext uri="{FF2B5EF4-FFF2-40B4-BE49-F238E27FC236}">
                <a16:creationId xmlns:a16="http://schemas.microsoft.com/office/drawing/2014/main" id="{DB46B724-EE33-487A-A2BF-E9017FD14F48}"/>
              </a:ext>
            </a:extLst>
          </p:cNvPr>
          <p:cNvCxnSpPr/>
          <p:nvPr/>
        </p:nvCxnSpPr>
        <p:spPr>
          <a:xfrm>
            <a:off x="3623734" y="3852333"/>
            <a:ext cx="368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 name="Konektor Panah Lurus 1">
            <a:extLst>
              <a:ext uri="{FF2B5EF4-FFF2-40B4-BE49-F238E27FC236}">
                <a16:creationId xmlns:a16="http://schemas.microsoft.com/office/drawing/2014/main" id="{B0BBC9F5-58CC-470A-A0E9-83E76CEBB26A}"/>
              </a:ext>
            </a:extLst>
          </p:cNvPr>
          <p:cNvCxnSpPr/>
          <p:nvPr/>
        </p:nvCxnSpPr>
        <p:spPr>
          <a:xfrm flipV="1">
            <a:off x="3355622" y="299155"/>
            <a:ext cx="45720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108961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E408BA6F-FF0D-4DF7-93D8-C0B6D83375B1}"/>
              </a:ext>
            </a:extLst>
          </p:cNvPr>
          <p:cNvSpPr>
            <a:spLocks noGrp="1"/>
          </p:cNvSpPr>
          <p:nvPr>
            <p:ph idx="1"/>
          </p:nvPr>
        </p:nvSpPr>
        <p:spPr>
          <a:xfrm>
            <a:off x="89338" y="52005"/>
            <a:ext cx="11973910" cy="6729302"/>
          </a:xfrm>
        </p:spPr>
        <p:txBody>
          <a:bodyPr vert="horz" lIns="91440" tIns="45720" rIns="91440" bIns="45720" rtlCol="0" anchor="t">
            <a:normAutofit/>
          </a:bodyPr>
          <a:lstStyle/>
          <a:p>
            <a:pPr marL="0" indent="0">
              <a:buNone/>
            </a:pPr>
            <a:r>
              <a:rPr lang="id-ID" sz="2200" dirty="0">
                <a:latin typeface="Calibri"/>
                <a:cs typeface="Calibri"/>
              </a:rPr>
              <a:t>Sebagai jalan keluar dari situasi ini, seorang anak akan menekankan pendekatan terhadap ibunya dan memusuhi ayahnya. Hasil terpenting dari </a:t>
            </a:r>
            <a:r>
              <a:rPr lang="id-ID" sz="2200" i="1" err="1">
                <a:latin typeface="Calibri"/>
                <a:cs typeface="Calibri"/>
              </a:rPr>
              <a:t>Oedipus</a:t>
            </a:r>
            <a:r>
              <a:rPr lang="id-ID" sz="2200" i="1" dirty="0">
                <a:latin typeface="Calibri"/>
                <a:cs typeface="Calibri"/>
              </a:rPr>
              <a:t> </a:t>
            </a:r>
            <a:r>
              <a:rPr lang="id-ID" sz="2200" i="1" err="1">
                <a:latin typeface="Calibri"/>
                <a:cs typeface="Calibri"/>
              </a:rPr>
              <a:t>Complex</a:t>
            </a:r>
            <a:r>
              <a:rPr lang="id-ID" sz="2200" dirty="0">
                <a:latin typeface="Calibri"/>
                <a:cs typeface="Calibri"/>
              </a:rPr>
              <a:t> adalah anak laki-laki akan mengidentifikasi dirinya dengan ayahnya, ia berusaha membangun ikatan yang kuat dengan ayahnya seperti nilai-nilai, minat, kepercayaan, dan sikapnya. Identifikasi sangat penting karena berfungsi sebagai dasar sosialisasi, khususnya pengembangan </a:t>
            </a:r>
            <a:r>
              <a:rPr lang="id-ID" sz="2200" err="1">
                <a:latin typeface="Calibri"/>
                <a:cs typeface="Calibri"/>
              </a:rPr>
              <a:t>superego</a:t>
            </a:r>
            <a:r>
              <a:rPr lang="id-ID" sz="2200" dirty="0">
                <a:latin typeface="Calibri"/>
                <a:cs typeface="Calibri"/>
              </a:rPr>
              <a:t> dan perilaku yang dianggap sesuai dengan perilaku yang dipertimbangkan terhadap satu jenis kelamin. </a:t>
            </a:r>
            <a:r>
              <a:rPr lang="id-ID" sz="2200" err="1">
                <a:latin typeface="Calibri"/>
                <a:cs typeface="Calibri"/>
              </a:rPr>
              <a:t>Superego</a:t>
            </a:r>
            <a:r>
              <a:rPr lang="id-ID" sz="2200" dirty="0">
                <a:latin typeface="Calibri"/>
                <a:cs typeface="Calibri"/>
              </a:rPr>
              <a:t> meningkatkan kontrol diri anak-anak terhadap moralitas orang tua. </a:t>
            </a:r>
          </a:p>
          <a:p>
            <a:pPr marL="0" indent="0">
              <a:buNone/>
            </a:pPr>
            <a:endParaRPr lang="id-ID" sz="2200" dirty="0">
              <a:latin typeface="Calibri"/>
              <a:cs typeface="Calibri"/>
            </a:endParaRPr>
          </a:p>
          <a:p>
            <a:pPr marL="0" indent="0">
              <a:buNone/>
            </a:pPr>
            <a:r>
              <a:rPr lang="id-ID" sz="2200" dirty="0">
                <a:latin typeface="Calibri"/>
                <a:cs typeface="Calibri"/>
              </a:rPr>
              <a:t>Identifikasi merupakan solusi yang masuk akal untuk tuntutan ego dan </a:t>
            </a:r>
            <a:r>
              <a:rPr lang="id-ID" sz="2200" err="1">
                <a:latin typeface="Calibri"/>
                <a:cs typeface="Calibri"/>
              </a:rPr>
              <a:t>id</a:t>
            </a:r>
            <a:r>
              <a:rPr lang="id-ID" sz="2200" dirty="0">
                <a:latin typeface="Calibri"/>
                <a:cs typeface="Calibri"/>
              </a:rPr>
              <a:t> dalam tahapan ini, sebagian ego akan merasa puas karena rasa cemas akan berkurang, dan sebagian </a:t>
            </a:r>
            <a:r>
              <a:rPr lang="id-ID" sz="2200" err="1">
                <a:latin typeface="Calibri"/>
                <a:cs typeface="Calibri"/>
              </a:rPr>
              <a:t>id</a:t>
            </a:r>
            <a:r>
              <a:rPr lang="id-ID" sz="2200" dirty="0">
                <a:latin typeface="Calibri"/>
                <a:cs typeface="Calibri"/>
              </a:rPr>
              <a:t> juga merasa puas karena anak dapat “memiliki” ibu sebagai pengganti ayah. </a:t>
            </a:r>
            <a:r>
              <a:rPr lang="id-ID" sz="2200" err="1">
                <a:latin typeface="Calibri"/>
                <a:cs typeface="Calibri"/>
              </a:rPr>
              <a:t>Freud</a:t>
            </a:r>
            <a:r>
              <a:rPr lang="id-ID" sz="2200" dirty="0">
                <a:latin typeface="Calibri"/>
                <a:cs typeface="Calibri"/>
              </a:rPr>
              <a:t> berpendapat bahwa dibandingkan dengan anak laki-laki, anak perempuan juga mengalami hal yang serupa namun tidak terlalu intens selama berada di tahap </a:t>
            </a:r>
            <a:r>
              <a:rPr lang="id-ID" sz="2200" err="1">
                <a:latin typeface="Calibri"/>
                <a:cs typeface="Calibri"/>
              </a:rPr>
              <a:t>phallic</a:t>
            </a:r>
            <a:r>
              <a:rPr lang="id-ID" sz="2200" dirty="0">
                <a:latin typeface="Calibri"/>
                <a:cs typeface="Calibri"/>
              </a:rPr>
              <a:t>. </a:t>
            </a:r>
            <a:r>
              <a:rPr lang="id-ID" sz="2200" err="1">
                <a:latin typeface="Calibri"/>
                <a:cs typeface="Calibri"/>
              </a:rPr>
              <a:t>Freud</a:t>
            </a:r>
            <a:r>
              <a:rPr lang="id-ID" sz="2200" dirty="0">
                <a:latin typeface="Calibri"/>
                <a:cs typeface="Calibri"/>
              </a:rPr>
              <a:t> mengemukakan bahwa seorang anak perempuan menginginkan ayahnya dan mengalami rasa iri pada penis ketika ia menyadari ayahnya memiliki “sesuatu” apa yang tidak ia punya. Dalam kata-kata </a:t>
            </a:r>
            <a:r>
              <a:rPr lang="id-ID" sz="2200" err="1">
                <a:latin typeface="Calibri"/>
                <a:cs typeface="Calibri"/>
              </a:rPr>
              <a:t>Freud</a:t>
            </a:r>
            <a:r>
              <a:rPr lang="id-ID" sz="2200" dirty="0">
                <a:latin typeface="Calibri"/>
                <a:cs typeface="Calibri"/>
              </a:rPr>
              <a:t>, “Anak perempuan membuat penilaian dan keputusan dalam sekejap. Dia telah melihat apa yang ayahnya punya dan dia tidak memilikinya, sehingga ia ingin memilikinya juga.”</a:t>
            </a:r>
          </a:p>
        </p:txBody>
      </p:sp>
    </p:spTree>
    <p:extLst>
      <p:ext uri="{BB962C8B-B14F-4D97-AF65-F5344CB8AC3E}">
        <p14:creationId xmlns:p14="http://schemas.microsoft.com/office/powerpoint/2010/main" val="194237732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D4D486D6-7013-44A1-BF04-18657984CAFE}"/>
              </a:ext>
            </a:extLst>
          </p:cNvPr>
          <p:cNvSpPr>
            <a:spLocks noGrp="1"/>
          </p:cNvSpPr>
          <p:nvPr>
            <p:ph idx="1"/>
          </p:nvPr>
        </p:nvSpPr>
        <p:spPr>
          <a:xfrm>
            <a:off x="49924" y="65143"/>
            <a:ext cx="12050110" cy="6649599"/>
          </a:xfrm>
        </p:spPr>
        <p:txBody>
          <a:bodyPr vert="horz" lIns="91440" tIns="45720" rIns="91440" bIns="45720" rtlCol="0" anchor="t">
            <a:normAutofit/>
          </a:bodyPr>
          <a:lstStyle/>
          <a:p>
            <a:pPr marL="0" indent="0">
              <a:buNone/>
            </a:pPr>
            <a:r>
              <a:rPr lang="id-ID" sz="2200" dirty="0">
                <a:latin typeface="Calibri"/>
                <a:cs typeface="Calibri"/>
              </a:rPr>
              <a:t>4. Periode Latensi (5 Tahun – Awal Pubertas)          Anak-anak </a:t>
            </a:r>
            <a:r>
              <a:rPr lang="id-ID" sz="2200" err="1">
                <a:latin typeface="Calibri"/>
                <a:cs typeface="Calibri"/>
              </a:rPr>
              <a:t>seringkali</a:t>
            </a:r>
            <a:r>
              <a:rPr lang="id-ID" sz="2200" dirty="0">
                <a:latin typeface="Calibri"/>
                <a:cs typeface="Calibri"/>
              </a:rPr>
              <a:t> lupa terhadap dorongan dan fantasi seksual dari tahun-tahun sebelumnya. Mereka mulai mengalihkan pikirannya pada kegiatan di sekolah dan bermain, terutama dengan anak-anak yang berjenis kelamin sama. Pada masa ini adalah waktu untuk memperoleh keterampilan kognitif dan mengasimilasi nilai-nilai budaya karena anak-anak memperluas dunia mereka dengan cara mendapatkannya dari adanya hubungan sosial. Energi seksual tetap mengalir (ada), namun dialihkan ke perhatian sosial dan pertahanan terhadap seksualitas. Dengan demikian, ego dan superego terus berkembang. </a:t>
            </a:r>
          </a:p>
          <a:p>
            <a:pPr marL="0" indent="0">
              <a:buNone/>
            </a:pPr>
            <a:endParaRPr lang="id-ID" sz="2200" dirty="0">
              <a:latin typeface="Calibri"/>
              <a:cs typeface="Calibri"/>
            </a:endParaRPr>
          </a:p>
          <a:p>
            <a:pPr marL="0" indent="0">
              <a:buNone/>
            </a:pPr>
            <a:r>
              <a:rPr lang="id-ID" sz="2200" dirty="0">
                <a:latin typeface="Calibri"/>
                <a:cs typeface="Calibri"/>
              </a:rPr>
              <a:t>5. Tahap Genital (Masa Remaja)         Impuls seksual ini menyatu dengan yang sebelumnya, namun saat ini mengalami perubahan karena disalurkan ke dalam seksualitas orang dewasa. Cinta menjadi lebih diutamakan, dengan lebih sedikit perhatian pada kesenangan diri daripada tahap-tahap sebelumnya. Pemilihan pasangan dipengaruhi oleh sikap dan pola sosial yang dikembangkan pada tahun awal, contohnya adalah seorang perempuan mungkin memilih figur ayahnya. Meskipun beberapa konflik internal tidak dapat dihindari sepanjang hidup, keadaan yang relatif stabil dicapai oleh kebanyakan orang pada akhir tahap genital.Biasanya, individu mencapai struktur ego yang cukup kuat yang memungkinkan mengatasi kenyataan dunia orang dewasa, salah satu pencapaian yang cukup penting adalah keseimbangan antara cinta dan pekerjaan. </a:t>
            </a:r>
          </a:p>
          <a:p>
            <a:endParaRPr lang="id-ID" sz="2100" dirty="0">
              <a:latin typeface="Calibri"/>
              <a:cs typeface="Calibri"/>
            </a:endParaRPr>
          </a:p>
        </p:txBody>
      </p:sp>
      <p:cxnSp>
        <p:nvCxnSpPr>
          <p:cNvPr id="4" name="Konektor Panah Lurus 3">
            <a:extLst>
              <a:ext uri="{FF2B5EF4-FFF2-40B4-BE49-F238E27FC236}">
                <a16:creationId xmlns:a16="http://schemas.microsoft.com/office/drawing/2014/main" id="{2B01E0F2-F959-4BFC-807C-BB712B399B53}"/>
              </a:ext>
            </a:extLst>
          </p:cNvPr>
          <p:cNvCxnSpPr/>
          <p:nvPr/>
        </p:nvCxnSpPr>
        <p:spPr>
          <a:xfrm>
            <a:off x="5240867" y="285044"/>
            <a:ext cx="469900" cy="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5" name="Konektor Panah Lurus 4">
            <a:extLst>
              <a:ext uri="{FF2B5EF4-FFF2-40B4-BE49-F238E27FC236}">
                <a16:creationId xmlns:a16="http://schemas.microsoft.com/office/drawing/2014/main" id="{AB9043FD-F7EB-4075-997D-4E240377A1F6}"/>
              </a:ext>
            </a:extLst>
          </p:cNvPr>
          <p:cNvCxnSpPr/>
          <p:nvPr/>
        </p:nvCxnSpPr>
        <p:spPr>
          <a:xfrm>
            <a:off x="3796242" y="3123143"/>
            <a:ext cx="3937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067691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ctrTitle"/>
          </p:nvPr>
        </p:nvSpPr>
        <p:spPr>
          <a:xfrm>
            <a:off x="751085" y="187836"/>
            <a:ext cx="8824236" cy="834846"/>
          </a:xfrm>
        </p:spPr>
        <p:txBody>
          <a:bodyPr>
            <a:normAutofit/>
          </a:bodyPr>
          <a:lstStyle/>
          <a:p>
            <a:pPr algn="ctr"/>
            <a:r>
              <a:rPr lang="id-ID" sz="4000" b="0" dirty="0">
                <a:cs typeface="Calibri Light"/>
              </a:rPr>
              <a:t>Studi Kasus " </a:t>
            </a:r>
            <a:r>
              <a:rPr lang="id-ID" sz="4000" b="0" err="1">
                <a:cs typeface="Calibri Light"/>
              </a:rPr>
              <a:t>Little</a:t>
            </a:r>
            <a:r>
              <a:rPr lang="id-ID" sz="4000" b="0" dirty="0">
                <a:cs typeface="Calibri Light"/>
              </a:rPr>
              <a:t> Hans </a:t>
            </a:r>
            <a:r>
              <a:rPr lang="id-ID" sz="4000" dirty="0">
                <a:cs typeface="Calibri Light"/>
              </a:rPr>
              <a:t>"</a:t>
            </a:r>
            <a:endParaRPr lang="id-ID" sz="4000"/>
          </a:p>
        </p:txBody>
      </p:sp>
      <p:sp>
        <p:nvSpPr>
          <p:cNvPr id="3" name="Subjudul 2"/>
          <p:cNvSpPr>
            <a:spLocks noGrp="1"/>
          </p:cNvSpPr>
          <p:nvPr>
            <p:ph type="subTitle" idx="1"/>
          </p:nvPr>
        </p:nvSpPr>
        <p:spPr>
          <a:xfrm>
            <a:off x="180709" y="1100378"/>
            <a:ext cx="12005092" cy="5695798"/>
          </a:xfrm>
        </p:spPr>
        <p:txBody>
          <a:bodyPr vert="horz" lIns="91440" tIns="45720" rIns="91440" bIns="45720" rtlCol="0" anchor="t">
            <a:normAutofit/>
          </a:bodyPr>
          <a:lstStyle/>
          <a:p>
            <a:pPr algn="l"/>
            <a:r>
              <a:rPr lang="en-US" sz="2100" dirty="0">
                <a:latin typeface="Calibri"/>
                <a:cs typeface="Calibri"/>
              </a:rPr>
              <a:t> </a:t>
            </a:r>
            <a:r>
              <a:rPr lang="en-US" sz="2200" dirty="0">
                <a:latin typeface="Calibri"/>
                <a:cs typeface="Calibri"/>
              </a:rPr>
              <a:t>"Analisis </a:t>
            </a:r>
            <a:r>
              <a:rPr lang="en-US" sz="2200" err="1">
                <a:latin typeface="Calibri"/>
                <a:cs typeface="Calibri"/>
              </a:rPr>
              <a:t>sebuah</a:t>
            </a:r>
            <a:r>
              <a:rPr lang="en-US" sz="2200" dirty="0">
                <a:latin typeface="Calibri"/>
                <a:cs typeface="Calibri"/>
              </a:rPr>
              <a:t> phobia </a:t>
            </a:r>
            <a:r>
              <a:rPr lang="en-US" sz="2200" err="1">
                <a:latin typeface="Calibri"/>
                <a:cs typeface="Calibri"/>
              </a:rPr>
              <a:t>terhadap</a:t>
            </a:r>
            <a:r>
              <a:rPr lang="en-US" sz="2200" dirty="0">
                <a:latin typeface="Calibri"/>
                <a:cs typeface="Calibri"/>
              </a:rPr>
              <a:t> </a:t>
            </a:r>
            <a:r>
              <a:rPr lang="en-US" sz="2200" err="1">
                <a:latin typeface="Calibri"/>
                <a:cs typeface="Calibri"/>
              </a:rPr>
              <a:t>seorang</a:t>
            </a:r>
            <a:r>
              <a:rPr lang="en-US" sz="2200" dirty="0">
                <a:latin typeface="Calibri"/>
                <a:cs typeface="Calibri"/>
              </a:rPr>
              <a:t> </a:t>
            </a:r>
            <a:r>
              <a:rPr lang="en-US" sz="2200" err="1">
                <a:latin typeface="Calibri"/>
                <a:cs typeface="Calibri"/>
              </a:rPr>
              <a:t>anak</a:t>
            </a:r>
            <a:r>
              <a:rPr lang="en-US" sz="2200" dirty="0">
                <a:latin typeface="Calibri"/>
                <a:cs typeface="Calibri"/>
              </a:rPr>
              <a:t> </a:t>
            </a:r>
            <a:r>
              <a:rPr lang="en-US" sz="2200" err="1">
                <a:latin typeface="Calibri"/>
                <a:cs typeface="Calibri"/>
              </a:rPr>
              <a:t>berusia</a:t>
            </a:r>
            <a:r>
              <a:rPr lang="en-US" sz="2200" dirty="0">
                <a:latin typeface="Calibri"/>
                <a:cs typeface="Calibri"/>
              </a:rPr>
              <a:t> 5 </a:t>
            </a:r>
            <a:r>
              <a:rPr lang="en-US" sz="2200" err="1">
                <a:latin typeface="Calibri"/>
                <a:cs typeface="Calibri"/>
              </a:rPr>
              <a:t>tahun</a:t>
            </a:r>
            <a:r>
              <a:rPr lang="en-US" sz="2200" dirty="0">
                <a:latin typeface="Calibri"/>
                <a:cs typeface="Calibri"/>
              </a:rPr>
              <a:t> " </a:t>
            </a:r>
            <a:r>
              <a:rPr lang="en-US" sz="2200" err="1">
                <a:latin typeface="Calibri"/>
                <a:cs typeface="Calibri"/>
              </a:rPr>
              <a:t>atau</a:t>
            </a:r>
            <a:r>
              <a:rPr lang="en-US" sz="2200" dirty="0">
                <a:latin typeface="Calibri"/>
                <a:cs typeface="Calibri"/>
              </a:rPr>
              <a:t> </a:t>
            </a:r>
            <a:r>
              <a:rPr lang="en-US" sz="2200" err="1">
                <a:latin typeface="Calibri"/>
                <a:cs typeface="Calibri"/>
              </a:rPr>
              <a:t>lebih</a:t>
            </a:r>
            <a:r>
              <a:rPr lang="en-US" sz="2200" dirty="0">
                <a:latin typeface="Calibri"/>
                <a:cs typeface="Calibri"/>
              </a:rPr>
              <a:t> di </a:t>
            </a:r>
            <a:r>
              <a:rPr lang="en-US" sz="2200" err="1">
                <a:latin typeface="Calibri"/>
                <a:cs typeface="Calibri"/>
              </a:rPr>
              <a:t>kenal</a:t>
            </a:r>
            <a:r>
              <a:rPr lang="en-US" sz="2200" dirty="0">
                <a:latin typeface="Calibri"/>
                <a:cs typeface="Calibri"/>
              </a:rPr>
              <a:t> " </a:t>
            </a:r>
            <a:r>
              <a:rPr lang="en-US" sz="2200" err="1">
                <a:latin typeface="Calibri"/>
                <a:cs typeface="Calibri"/>
              </a:rPr>
              <a:t>si</a:t>
            </a:r>
            <a:r>
              <a:rPr lang="en-US" sz="2200" dirty="0">
                <a:latin typeface="Calibri"/>
                <a:cs typeface="Calibri"/>
              </a:rPr>
              <a:t> </a:t>
            </a:r>
            <a:r>
              <a:rPr lang="en-US" sz="2200" err="1">
                <a:latin typeface="Calibri"/>
                <a:cs typeface="Calibri"/>
              </a:rPr>
              <a:t>kecil</a:t>
            </a:r>
            <a:r>
              <a:rPr lang="en-US" sz="2200" dirty="0">
                <a:latin typeface="Calibri"/>
                <a:cs typeface="Calibri"/>
              </a:rPr>
              <a:t> </a:t>
            </a:r>
            <a:r>
              <a:rPr lang="en-US" sz="2200" err="1">
                <a:latin typeface="Calibri"/>
                <a:cs typeface="Calibri"/>
              </a:rPr>
              <a:t>hans</a:t>
            </a:r>
            <a:r>
              <a:rPr lang="en-US" sz="2200" dirty="0">
                <a:latin typeface="Calibri"/>
                <a:cs typeface="Calibri"/>
              </a:rPr>
              <a:t> " </a:t>
            </a:r>
            <a:r>
              <a:rPr lang="en-US" sz="2200" err="1">
                <a:latin typeface="Calibri"/>
                <a:cs typeface="Calibri"/>
              </a:rPr>
              <a:t>Studi</a:t>
            </a:r>
            <a:r>
              <a:rPr lang="en-US" sz="2200" dirty="0">
                <a:latin typeface="Calibri"/>
                <a:cs typeface="Calibri"/>
              </a:rPr>
              <a:t> </a:t>
            </a:r>
            <a:r>
              <a:rPr lang="en-US" sz="2200" err="1">
                <a:latin typeface="Calibri"/>
                <a:cs typeface="Calibri"/>
              </a:rPr>
              <a:t>kasus</a:t>
            </a:r>
            <a:r>
              <a:rPr lang="en-US" sz="2200" dirty="0">
                <a:latin typeface="Calibri"/>
                <a:cs typeface="Calibri"/>
              </a:rPr>
              <a:t> </a:t>
            </a:r>
            <a:r>
              <a:rPr lang="en-US" sz="2200" err="1">
                <a:latin typeface="Calibri"/>
                <a:cs typeface="Calibri"/>
              </a:rPr>
              <a:t>ini</a:t>
            </a:r>
            <a:r>
              <a:rPr lang="en-US" sz="2200" dirty="0">
                <a:latin typeface="Calibri"/>
                <a:cs typeface="Calibri"/>
              </a:rPr>
              <a:t> </a:t>
            </a:r>
            <a:r>
              <a:rPr lang="en-US" sz="2200" err="1">
                <a:latin typeface="Calibri"/>
                <a:cs typeface="Calibri"/>
              </a:rPr>
              <a:t>unik</a:t>
            </a:r>
            <a:r>
              <a:rPr lang="en-US" sz="2200" dirty="0">
                <a:latin typeface="Calibri"/>
                <a:cs typeface="Calibri"/>
              </a:rPr>
              <a:t> </a:t>
            </a:r>
            <a:r>
              <a:rPr lang="en-US" sz="2200" err="1">
                <a:latin typeface="Calibri"/>
                <a:cs typeface="Calibri"/>
              </a:rPr>
              <a:t>karena</a:t>
            </a:r>
            <a:r>
              <a:rPr lang="en-US" sz="2200" dirty="0">
                <a:latin typeface="Calibri"/>
                <a:cs typeface="Calibri"/>
              </a:rPr>
              <a:t> </a:t>
            </a:r>
            <a:r>
              <a:rPr lang="en-US" sz="2200" err="1">
                <a:latin typeface="Calibri"/>
                <a:cs typeface="Calibri"/>
              </a:rPr>
              <a:t>itu</a:t>
            </a:r>
            <a:r>
              <a:rPr lang="en-US" sz="2200" dirty="0">
                <a:latin typeface="Calibri"/>
                <a:cs typeface="Calibri"/>
              </a:rPr>
              <a:t> </a:t>
            </a:r>
            <a:r>
              <a:rPr lang="en-US" sz="2200" err="1">
                <a:latin typeface="Calibri"/>
                <a:cs typeface="Calibri"/>
              </a:rPr>
              <a:t>freud</a:t>
            </a:r>
            <a:r>
              <a:rPr lang="en-US" sz="2200" dirty="0">
                <a:latin typeface="Calibri"/>
                <a:cs typeface="Calibri"/>
              </a:rPr>
              <a:t>, </a:t>
            </a:r>
            <a:r>
              <a:rPr lang="en-US" sz="2200" err="1">
                <a:latin typeface="Calibri"/>
                <a:cs typeface="Calibri"/>
              </a:rPr>
              <a:t>melakukan</a:t>
            </a:r>
            <a:r>
              <a:rPr lang="en-US" sz="2200" dirty="0">
                <a:latin typeface="Calibri"/>
                <a:cs typeface="Calibri"/>
              </a:rPr>
              <a:t> </a:t>
            </a:r>
            <a:r>
              <a:rPr lang="en-US" sz="2200" err="1">
                <a:latin typeface="Calibri"/>
                <a:cs typeface="Calibri"/>
              </a:rPr>
              <a:t>analisi</a:t>
            </a:r>
            <a:r>
              <a:rPr lang="en-US" sz="2200" dirty="0">
                <a:latin typeface="Calibri"/>
                <a:cs typeface="Calibri"/>
              </a:rPr>
              <a:t> </a:t>
            </a:r>
            <a:r>
              <a:rPr lang="en-US" sz="2200" err="1">
                <a:latin typeface="Calibri"/>
                <a:cs typeface="Calibri"/>
              </a:rPr>
              <a:t>terhadap</a:t>
            </a:r>
            <a:r>
              <a:rPr lang="en-US" sz="2200" dirty="0">
                <a:latin typeface="Calibri"/>
                <a:cs typeface="Calibri"/>
              </a:rPr>
              <a:t> </a:t>
            </a:r>
            <a:r>
              <a:rPr lang="en-US" sz="2200" err="1">
                <a:latin typeface="Calibri"/>
                <a:cs typeface="Calibri"/>
              </a:rPr>
              <a:t>seorang</a:t>
            </a:r>
            <a:r>
              <a:rPr lang="en-US" sz="2200" dirty="0">
                <a:latin typeface="Calibri"/>
                <a:cs typeface="Calibri"/>
              </a:rPr>
              <a:t> </a:t>
            </a:r>
            <a:r>
              <a:rPr lang="en-US" sz="2200" err="1">
                <a:latin typeface="Calibri"/>
                <a:cs typeface="Calibri"/>
              </a:rPr>
              <a:t>anak</a:t>
            </a:r>
            <a:r>
              <a:rPr lang="en-US" sz="2200" dirty="0">
                <a:latin typeface="Calibri"/>
                <a:cs typeface="Calibri"/>
              </a:rPr>
              <a:t> . Freud </a:t>
            </a:r>
            <a:r>
              <a:rPr lang="en-US" sz="2200" err="1">
                <a:latin typeface="Calibri"/>
                <a:cs typeface="Calibri"/>
              </a:rPr>
              <a:t>melakukan</a:t>
            </a:r>
            <a:r>
              <a:rPr lang="en-US" sz="2200" dirty="0">
                <a:latin typeface="Calibri"/>
                <a:cs typeface="Calibri"/>
              </a:rPr>
              <a:t> </a:t>
            </a:r>
            <a:r>
              <a:rPr lang="en-US" sz="2200" err="1">
                <a:latin typeface="Calibri"/>
                <a:cs typeface="Calibri"/>
              </a:rPr>
              <a:t>analisis</a:t>
            </a:r>
            <a:r>
              <a:rPr lang="en-US" sz="2200" dirty="0">
                <a:latin typeface="Calibri"/>
                <a:cs typeface="Calibri"/>
              </a:rPr>
              <a:t> </a:t>
            </a:r>
            <a:r>
              <a:rPr lang="en-US" sz="2200" err="1">
                <a:latin typeface="Calibri"/>
                <a:cs typeface="Calibri"/>
              </a:rPr>
              <a:t>melalui</a:t>
            </a:r>
            <a:r>
              <a:rPr lang="en-US" sz="2200" dirty="0">
                <a:latin typeface="Calibri"/>
                <a:cs typeface="Calibri"/>
              </a:rPr>
              <a:t> </a:t>
            </a:r>
            <a:r>
              <a:rPr lang="en-US" sz="2200" err="1">
                <a:latin typeface="Calibri"/>
                <a:cs typeface="Calibri"/>
              </a:rPr>
              <a:t>surat</a:t>
            </a:r>
            <a:r>
              <a:rPr lang="en-US" sz="2200" dirty="0">
                <a:latin typeface="Calibri"/>
                <a:cs typeface="Calibri"/>
              </a:rPr>
              <a:t> </a:t>
            </a:r>
            <a:r>
              <a:rPr lang="en-US" sz="2200" err="1">
                <a:latin typeface="Calibri"/>
                <a:cs typeface="Calibri"/>
              </a:rPr>
              <a:t>dengan</a:t>
            </a:r>
            <a:r>
              <a:rPr lang="en-US" sz="2200" dirty="0">
                <a:latin typeface="Calibri"/>
                <a:cs typeface="Calibri"/>
              </a:rPr>
              <a:t> ayah </a:t>
            </a:r>
            <a:r>
              <a:rPr lang="en-US" sz="2200" err="1">
                <a:latin typeface="Calibri"/>
                <a:cs typeface="Calibri"/>
              </a:rPr>
              <a:t>anak</a:t>
            </a:r>
            <a:r>
              <a:rPr lang="en-US" sz="2200" dirty="0">
                <a:latin typeface="Calibri"/>
                <a:cs typeface="Calibri"/>
              </a:rPr>
              <a:t> </a:t>
            </a:r>
            <a:r>
              <a:rPr lang="en-US" sz="2200" err="1">
                <a:latin typeface="Calibri"/>
                <a:cs typeface="Calibri"/>
              </a:rPr>
              <a:t>itu</a:t>
            </a:r>
            <a:r>
              <a:rPr lang="en-US" sz="2200" dirty="0">
                <a:latin typeface="Calibri"/>
                <a:cs typeface="Calibri"/>
              </a:rPr>
              <a:t> </a:t>
            </a:r>
            <a:r>
              <a:rPr lang="en-US" sz="2200" err="1">
                <a:latin typeface="Calibri"/>
                <a:cs typeface="Calibri"/>
              </a:rPr>
              <a:t>lalu</a:t>
            </a:r>
            <a:r>
              <a:rPr lang="en-US" sz="2200" dirty="0">
                <a:latin typeface="Calibri"/>
                <a:cs typeface="Calibri"/>
              </a:rPr>
              <a:t> </a:t>
            </a:r>
            <a:r>
              <a:rPr lang="en-US" sz="2200" err="1">
                <a:latin typeface="Calibri"/>
                <a:cs typeface="Calibri"/>
              </a:rPr>
              <a:t>membuat</a:t>
            </a:r>
            <a:r>
              <a:rPr lang="en-US" sz="2200" dirty="0">
                <a:latin typeface="Calibri"/>
                <a:cs typeface="Calibri"/>
              </a:rPr>
              <a:t> </a:t>
            </a:r>
            <a:r>
              <a:rPr lang="en-US" sz="2200" err="1">
                <a:latin typeface="Calibri"/>
                <a:cs typeface="Calibri"/>
              </a:rPr>
              <a:t>pengamatan</a:t>
            </a:r>
            <a:r>
              <a:rPr lang="en-US" sz="2200" dirty="0">
                <a:latin typeface="Calibri"/>
                <a:cs typeface="Calibri"/>
              </a:rPr>
              <a:t> </a:t>
            </a:r>
            <a:r>
              <a:rPr lang="en-US" sz="2200" err="1">
                <a:latin typeface="Calibri"/>
                <a:cs typeface="Calibri"/>
              </a:rPr>
              <a:t>penelitian</a:t>
            </a:r>
            <a:r>
              <a:rPr lang="en-US" sz="2200" dirty="0">
                <a:latin typeface="Calibri"/>
                <a:cs typeface="Calibri"/>
              </a:rPr>
              <a:t> </a:t>
            </a:r>
            <a:r>
              <a:rPr lang="en-US" sz="2200" err="1">
                <a:latin typeface="Calibri"/>
                <a:cs typeface="Calibri"/>
              </a:rPr>
              <a:t>itu</a:t>
            </a:r>
            <a:r>
              <a:rPr lang="en-US" sz="2200" dirty="0">
                <a:latin typeface="Calibri"/>
                <a:cs typeface="Calibri"/>
              </a:rPr>
              <a:t> </a:t>
            </a:r>
            <a:r>
              <a:rPr lang="en-US" sz="2200" err="1">
                <a:latin typeface="Calibri"/>
                <a:cs typeface="Calibri"/>
              </a:rPr>
              <a:t>merupakan</a:t>
            </a:r>
            <a:r>
              <a:rPr lang="en-US" sz="2200" dirty="0">
                <a:latin typeface="Calibri"/>
                <a:cs typeface="Calibri"/>
              </a:rPr>
              <a:t> </a:t>
            </a:r>
            <a:r>
              <a:rPr lang="en-US" sz="2200" err="1">
                <a:latin typeface="Calibri"/>
                <a:cs typeface="Calibri"/>
              </a:rPr>
              <a:t>kekuatan</a:t>
            </a:r>
            <a:r>
              <a:rPr lang="en-US" sz="2200" dirty="0">
                <a:latin typeface="Calibri"/>
                <a:cs typeface="Calibri"/>
              </a:rPr>
              <a:t> </a:t>
            </a:r>
            <a:r>
              <a:rPr lang="en-US" sz="2200" err="1">
                <a:latin typeface="Calibri"/>
                <a:cs typeface="Calibri"/>
              </a:rPr>
              <a:t>utama</a:t>
            </a:r>
            <a:r>
              <a:rPr lang="en-US" sz="2200" dirty="0">
                <a:latin typeface="Calibri"/>
                <a:cs typeface="Calibri"/>
              </a:rPr>
              <a:t> </a:t>
            </a:r>
            <a:r>
              <a:rPr lang="en-US" sz="2200" err="1">
                <a:latin typeface="Calibri"/>
                <a:cs typeface="Calibri"/>
              </a:rPr>
              <a:t>pembentukan</a:t>
            </a:r>
            <a:r>
              <a:rPr lang="en-US" sz="2200" dirty="0">
                <a:latin typeface="Calibri"/>
                <a:cs typeface="Calibri"/>
              </a:rPr>
              <a:t> salah </a:t>
            </a:r>
            <a:r>
              <a:rPr lang="en-US" sz="2200" err="1">
                <a:latin typeface="Calibri"/>
                <a:cs typeface="Calibri"/>
              </a:rPr>
              <a:t>satu</a:t>
            </a:r>
            <a:r>
              <a:rPr lang="en-US" sz="2200" dirty="0">
                <a:latin typeface="Calibri"/>
                <a:cs typeface="Calibri"/>
              </a:rPr>
              <a:t> </a:t>
            </a:r>
            <a:r>
              <a:rPr lang="en-US" sz="2200" err="1">
                <a:latin typeface="Calibri"/>
                <a:cs typeface="Calibri"/>
              </a:rPr>
              <a:t>perkembangan</a:t>
            </a:r>
            <a:r>
              <a:rPr lang="en-US" sz="2200" dirty="0">
                <a:latin typeface="Calibri"/>
                <a:cs typeface="Calibri"/>
              </a:rPr>
              <a:t> yang paling </a:t>
            </a:r>
            <a:r>
              <a:rPr lang="en-US" sz="2200" err="1">
                <a:latin typeface="Calibri"/>
                <a:cs typeface="Calibri"/>
              </a:rPr>
              <a:t>penting</a:t>
            </a:r>
            <a:r>
              <a:rPr lang="en-US" sz="2200" dirty="0">
                <a:latin typeface="Calibri"/>
                <a:cs typeface="Calibri"/>
              </a:rPr>
              <a:t> </a:t>
            </a:r>
            <a:r>
              <a:rPr lang="en-US" sz="2200" err="1">
                <a:latin typeface="Calibri"/>
                <a:cs typeface="Calibri"/>
              </a:rPr>
              <a:t>dari</a:t>
            </a:r>
            <a:r>
              <a:rPr lang="en-US" sz="2200" dirty="0">
                <a:latin typeface="Calibri"/>
                <a:cs typeface="Calibri"/>
              </a:rPr>
              <a:t> </a:t>
            </a:r>
            <a:r>
              <a:rPr lang="en-US" sz="2200" err="1">
                <a:latin typeface="Calibri"/>
                <a:cs typeface="Calibri"/>
              </a:rPr>
              <a:t>freud</a:t>
            </a:r>
            <a:r>
              <a:rPr lang="en-US" sz="2200" dirty="0">
                <a:latin typeface="Calibri"/>
                <a:cs typeface="Calibri"/>
              </a:rPr>
              <a:t>.</a:t>
            </a:r>
            <a:endParaRPr lang="id-ID" sz="2200">
              <a:latin typeface="Calibri"/>
              <a:cs typeface="Calibri"/>
            </a:endParaRPr>
          </a:p>
          <a:p>
            <a:pPr algn="l"/>
            <a:endParaRPr lang="en-US" sz="2200" dirty="0">
              <a:latin typeface="Calibri"/>
              <a:cs typeface="Calibri" panose="020F0502020204030204"/>
            </a:endParaRPr>
          </a:p>
          <a:p>
            <a:pPr algn="l"/>
            <a:r>
              <a:rPr lang="en-US" sz="2200" dirty="0">
                <a:latin typeface="Calibri"/>
                <a:cs typeface="Calibri" panose="020F0502020204030204"/>
              </a:rPr>
              <a:t>    </a:t>
            </a:r>
            <a:r>
              <a:rPr lang="en-US" sz="2200" err="1">
                <a:latin typeface="Calibri"/>
                <a:cs typeface="Calibri" panose="020F0502020204030204"/>
              </a:rPr>
              <a:t>Ketika</a:t>
            </a:r>
            <a:r>
              <a:rPr lang="en-US" sz="2200" dirty="0">
                <a:latin typeface="Calibri"/>
                <a:cs typeface="Calibri" panose="020F0502020204030204"/>
              </a:rPr>
              <a:t> Hans </a:t>
            </a:r>
            <a:r>
              <a:rPr lang="en-US" sz="2200" err="1">
                <a:latin typeface="Calibri"/>
                <a:cs typeface="Calibri" panose="020F0502020204030204"/>
              </a:rPr>
              <a:t>berusia</a:t>
            </a:r>
            <a:r>
              <a:rPr lang="en-US" sz="2200" dirty="0">
                <a:latin typeface="Calibri"/>
                <a:cs typeface="Calibri" panose="020F0502020204030204"/>
              </a:rPr>
              <a:t> 5 </a:t>
            </a:r>
            <a:r>
              <a:rPr lang="en-US" sz="2200" err="1">
                <a:latin typeface="Calibri"/>
                <a:cs typeface="Calibri" panose="020F0502020204030204"/>
              </a:rPr>
              <a:t>tahun</a:t>
            </a:r>
            <a:r>
              <a:rPr lang="en-US" sz="2200" dirty="0">
                <a:latin typeface="Calibri"/>
                <a:cs typeface="Calibri" panose="020F0502020204030204"/>
              </a:rPr>
              <a:t>, </a:t>
            </a:r>
            <a:r>
              <a:rPr lang="en-US" sz="2200" err="1">
                <a:latin typeface="Calibri"/>
                <a:cs typeface="Calibri" panose="020F0502020204030204"/>
              </a:rPr>
              <a:t>serangan</a:t>
            </a:r>
            <a:r>
              <a:rPr lang="en-US" sz="2200" dirty="0">
                <a:latin typeface="Calibri"/>
                <a:cs typeface="Calibri" panose="020F0502020204030204"/>
              </a:rPr>
              <a:t> </a:t>
            </a:r>
            <a:r>
              <a:rPr lang="en-US" sz="2200" err="1">
                <a:latin typeface="Calibri"/>
                <a:cs typeface="Calibri" panose="020F0502020204030204"/>
              </a:rPr>
              <a:t>kecemasan</a:t>
            </a:r>
            <a:r>
              <a:rPr lang="en-US" sz="2200" dirty="0">
                <a:latin typeface="Calibri"/>
                <a:cs typeface="Calibri" panose="020F0502020204030204"/>
              </a:rPr>
              <a:t>, </a:t>
            </a:r>
            <a:r>
              <a:rPr lang="en-US" sz="2200" err="1">
                <a:latin typeface="Calibri"/>
                <a:cs typeface="Calibri" panose="020F0502020204030204"/>
              </a:rPr>
              <a:t>fobia</a:t>
            </a:r>
            <a:r>
              <a:rPr lang="en-US" sz="2200" dirty="0">
                <a:latin typeface="Calibri"/>
                <a:cs typeface="Calibri" panose="020F0502020204030204"/>
              </a:rPr>
              <a:t>, dan </a:t>
            </a:r>
            <a:r>
              <a:rPr lang="en-US" sz="2200" err="1">
                <a:latin typeface="Calibri"/>
                <a:cs typeface="Calibri" panose="020F0502020204030204"/>
              </a:rPr>
              <a:t>fantasi</a:t>
            </a:r>
            <a:r>
              <a:rPr lang="en-US" sz="2200" dirty="0">
                <a:latin typeface="Calibri"/>
                <a:cs typeface="Calibri" panose="020F0502020204030204"/>
              </a:rPr>
              <a:t> </a:t>
            </a:r>
            <a:r>
              <a:rPr lang="en-US" sz="2200" err="1">
                <a:latin typeface="Calibri"/>
                <a:cs typeface="Calibri" panose="020F0502020204030204"/>
              </a:rPr>
              <a:t>muncul</a:t>
            </a:r>
            <a:r>
              <a:rPr lang="en-US" sz="2200" dirty="0">
                <a:latin typeface="Calibri"/>
                <a:cs typeface="Calibri" panose="020F0502020204030204"/>
              </a:rPr>
              <a:t>. Nya </a:t>
            </a:r>
            <a:r>
              <a:rPr lang="en-US" sz="2200" err="1">
                <a:latin typeface="Calibri"/>
                <a:cs typeface="Calibri" panose="020F0502020204030204"/>
              </a:rPr>
              <a:t>fobia</a:t>
            </a:r>
            <a:r>
              <a:rPr lang="en-US" sz="2200" dirty="0">
                <a:latin typeface="Calibri"/>
                <a:cs typeface="Calibri" panose="020F0502020204030204"/>
              </a:rPr>
              <a:t>, rasa </a:t>
            </a:r>
            <a:r>
              <a:rPr lang="en-US" sz="2200" err="1">
                <a:latin typeface="Calibri"/>
                <a:cs typeface="Calibri" panose="020F0502020204030204"/>
              </a:rPr>
              <a:t>takut</a:t>
            </a:r>
            <a:r>
              <a:rPr lang="en-US" sz="2200" dirty="0">
                <a:latin typeface="Calibri"/>
                <a:cs typeface="Calibri" panose="020F0502020204030204"/>
              </a:rPr>
              <a:t> </a:t>
            </a:r>
            <a:r>
              <a:rPr lang="en-US" sz="2200" err="1">
                <a:latin typeface="Calibri"/>
                <a:cs typeface="Calibri" panose="020F0502020204030204"/>
              </a:rPr>
              <a:t>bahwa</a:t>
            </a:r>
            <a:r>
              <a:rPr lang="en-US" sz="2200" dirty="0">
                <a:latin typeface="Calibri"/>
                <a:cs typeface="Calibri" panose="020F0502020204030204"/>
              </a:rPr>
              <a:t> </a:t>
            </a:r>
            <a:r>
              <a:rPr lang="en-US" sz="2200" err="1">
                <a:latin typeface="Calibri"/>
                <a:cs typeface="Calibri" panose="020F0502020204030204"/>
              </a:rPr>
              <a:t>kuda</a:t>
            </a:r>
            <a:r>
              <a:rPr lang="en-US" sz="2200" dirty="0">
                <a:latin typeface="Calibri"/>
                <a:cs typeface="Calibri" panose="020F0502020204030204"/>
              </a:rPr>
              <a:t> </a:t>
            </a:r>
            <a:r>
              <a:rPr lang="en-US" sz="2200" err="1">
                <a:latin typeface="Calibri"/>
                <a:cs typeface="Calibri" panose="020F0502020204030204"/>
              </a:rPr>
              <a:t>akan</a:t>
            </a:r>
            <a:r>
              <a:rPr lang="en-US" sz="2200" dirty="0">
                <a:latin typeface="Calibri"/>
                <a:cs typeface="Calibri" panose="020F0502020204030204"/>
              </a:rPr>
              <a:t> </a:t>
            </a:r>
            <a:r>
              <a:rPr lang="en-US" sz="2200" err="1">
                <a:latin typeface="Calibri"/>
                <a:cs typeface="Calibri" panose="020F0502020204030204"/>
              </a:rPr>
              <a:t>menggigit</a:t>
            </a:r>
            <a:r>
              <a:rPr lang="en-US" sz="2200" dirty="0">
                <a:latin typeface="Calibri"/>
                <a:cs typeface="Calibri" panose="020F0502020204030204"/>
              </a:rPr>
              <a:t> </a:t>
            </a:r>
            <a:r>
              <a:rPr lang="en-US" sz="2200" err="1">
                <a:latin typeface="Calibri"/>
                <a:cs typeface="Calibri" panose="020F0502020204030204"/>
              </a:rPr>
              <a:t>dia</a:t>
            </a:r>
            <a:r>
              <a:rPr lang="en-US" sz="2200" dirty="0">
                <a:latin typeface="Calibri"/>
                <a:cs typeface="Calibri" panose="020F0502020204030204"/>
              </a:rPr>
              <a:t> </a:t>
            </a:r>
            <a:r>
              <a:rPr lang="en-US" sz="2200" err="1">
                <a:latin typeface="Calibri"/>
                <a:cs typeface="Calibri" panose="020F0502020204030204"/>
              </a:rPr>
              <a:t>atau</a:t>
            </a:r>
            <a:r>
              <a:rPr lang="en-US" sz="2200" dirty="0">
                <a:latin typeface="Calibri"/>
                <a:cs typeface="Calibri" panose="020F0502020204030204"/>
              </a:rPr>
              <a:t> </a:t>
            </a:r>
            <a:r>
              <a:rPr lang="en-US" sz="2200" err="1">
                <a:latin typeface="Calibri"/>
                <a:cs typeface="Calibri" panose="020F0502020204030204"/>
              </a:rPr>
              <a:t>jatuh</a:t>
            </a:r>
            <a:r>
              <a:rPr lang="en-US" sz="2200" dirty="0">
                <a:latin typeface="Calibri"/>
                <a:cs typeface="Calibri" panose="020F0502020204030204"/>
              </a:rPr>
              <a:t>, </a:t>
            </a:r>
            <a:r>
              <a:rPr lang="en-US" sz="2200" err="1">
                <a:latin typeface="Calibri"/>
                <a:cs typeface="Calibri" panose="020F0502020204030204"/>
              </a:rPr>
              <a:t>itu</a:t>
            </a:r>
            <a:r>
              <a:rPr lang="en-US" sz="2200" dirty="0">
                <a:latin typeface="Calibri"/>
                <a:cs typeface="Calibri" panose="020F0502020204030204"/>
              </a:rPr>
              <a:t> </a:t>
            </a:r>
            <a:r>
              <a:rPr lang="en-US" sz="2200" err="1">
                <a:latin typeface="Calibri"/>
                <a:cs typeface="Calibri" panose="020F0502020204030204"/>
              </a:rPr>
              <a:t>begitu</a:t>
            </a:r>
            <a:r>
              <a:rPr lang="en-US" sz="2200" dirty="0">
                <a:latin typeface="Calibri"/>
                <a:cs typeface="Calibri" panose="020F0502020204030204"/>
              </a:rPr>
              <a:t> </a:t>
            </a:r>
            <a:r>
              <a:rPr lang="en-US" sz="2200" err="1">
                <a:latin typeface="Calibri"/>
                <a:cs typeface="Calibri" panose="020F0502020204030204"/>
              </a:rPr>
              <a:t>kuat</a:t>
            </a:r>
            <a:r>
              <a:rPr lang="en-US" sz="2200" dirty="0">
                <a:latin typeface="Calibri"/>
                <a:cs typeface="Calibri" panose="020F0502020204030204"/>
              </a:rPr>
              <a:t> </a:t>
            </a:r>
            <a:r>
              <a:rPr lang="en-US" sz="2200" err="1">
                <a:latin typeface="Calibri"/>
                <a:cs typeface="Calibri" panose="020F0502020204030204"/>
              </a:rPr>
              <a:t>bahwa</a:t>
            </a:r>
            <a:r>
              <a:rPr lang="en-US" sz="2200" dirty="0">
                <a:latin typeface="Calibri"/>
                <a:cs typeface="Calibri" panose="020F0502020204030204"/>
              </a:rPr>
              <a:t> </a:t>
            </a:r>
            <a:r>
              <a:rPr lang="en-US" sz="2200" err="1">
                <a:latin typeface="Calibri"/>
                <a:cs typeface="Calibri" panose="020F0502020204030204"/>
              </a:rPr>
              <a:t>dia</a:t>
            </a:r>
            <a:r>
              <a:rPr lang="en-US" sz="2200" dirty="0">
                <a:latin typeface="Calibri"/>
                <a:cs typeface="Calibri" panose="020F0502020204030204"/>
              </a:rPr>
              <a:t> </a:t>
            </a:r>
            <a:r>
              <a:rPr lang="en-US" sz="2200" err="1">
                <a:latin typeface="Calibri"/>
                <a:cs typeface="Calibri" panose="020F0502020204030204"/>
              </a:rPr>
              <a:t>tidak</a:t>
            </a:r>
            <a:r>
              <a:rPr lang="en-US" sz="2200" dirty="0">
                <a:latin typeface="Calibri"/>
                <a:cs typeface="Calibri" panose="020F0502020204030204"/>
              </a:rPr>
              <a:t> </a:t>
            </a:r>
            <a:r>
              <a:rPr lang="en-US" sz="2200" err="1">
                <a:latin typeface="Calibri"/>
                <a:cs typeface="Calibri" panose="020F0502020204030204"/>
              </a:rPr>
              <a:t>akan</a:t>
            </a:r>
            <a:r>
              <a:rPr lang="en-US" sz="2200" dirty="0">
                <a:latin typeface="Calibri"/>
                <a:cs typeface="Calibri" panose="020F0502020204030204"/>
              </a:rPr>
              <a:t> </a:t>
            </a:r>
            <a:r>
              <a:rPr lang="en-US" sz="2200" err="1">
                <a:latin typeface="Calibri"/>
                <a:cs typeface="Calibri" panose="020F0502020204030204"/>
              </a:rPr>
              <a:t>meninggalkan</a:t>
            </a:r>
            <a:r>
              <a:rPr lang="en-US" sz="2200" dirty="0">
                <a:latin typeface="Calibri"/>
                <a:cs typeface="Calibri" panose="020F0502020204030204"/>
              </a:rPr>
              <a:t> </a:t>
            </a:r>
            <a:r>
              <a:rPr lang="en-US" sz="2200" err="1">
                <a:latin typeface="Calibri"/>
                <a:cs typeface="Calibri" panose="020F0502020204030204"/>
              </a:rPr>
              <a:t>rumahnya</a:t>
            </a:r>
            <a:r>
              <a:rPr lang="en-US" sz="2200" dirty="0">
                <a:latin typeface="Calibri"/>
                <a:cs typeface="Calibri" panose="020F0502020204030204"/>
              </a:rPr>
              <a:t>. </a:t>
            </a:r>
            <a:r>
              <a:rPr lang="en-US" sz="2200" err="1">
                <a:latin typeface="Calibri"/>
                <a:cs typeface="Calibri" panose="020F0502020204030204"/>
              </a:rPr>
              <a:t>Terutama</a:t>
            </a:r>
            <a:r>
              <a:rPr lang="en-US" sz="2200" dirty="0">
                <a:latin typeface="Calibri"/>
                <a:cs typeface="Calibri" panose="020F0502020204030204"/>
              </a:rPr>
              <a:t> </a:t>
            </a:r>
            <a:r>
              <a:rPr lang="en-US" sz="2200" err="1">
                <a:latin typeface="Calibri"/>
                <a:cs typeface="Calibri" panose="020F0502020204030204"/>
              </a:rPr>
              <a:t>takut</a:t>
            </a:r>
            <a:r>
              <a:rPr lang="en-US" sz="2200" dirty="0">
                <a:latin typeface="Calibri"/>
                <a:cs typeface="Calibri" panose="020F0502020204030204"/>
              </a:rPr>
              <a:t> </a:t>
            </a:r>
            <a:r>
              <a:rPr lang="en-US" sz="2200" err="1">
                <a:latin typeface="Calibri"/>
                <a:cs typeface="Calibri" panose="020F0502020204030204"/>
              </a:rPr>
              <a:t>kuda-kuda</a:t>
            </a:r>
            <a:r>
              <a:rPr lang="en-US" sz="2200" dirty="0">
                <a:latin typeface="Calibri"/>
                <a:cs typeface="Calibri" panose="020F0502020204030204"/>
              </a:rPr>
              <a:t> yang </a:t>
            </a:r>
            <a:r>
              <a:rPr lang="en-US" sz="2200" err="1">
                <a:latin typeface="Calibri"/>
                <a:cs typeface="Calibri" panose="020F0502020204030204"/>
              </a:rPr>
              <a:t>ditarik</a:t>
            </a:r>
            <a:r>
              <a:rPr lang="en-US" sz="2200" dirty="0">
                <a:latin typeface="Calibri"/>
                <a:cs typeface="Calibri" panose="020F0502020204030204"/>
              </a:rPr>
              <a:t> </a:t>
            </a:r>
            <a:r>
              <a:rPr lang="en-US" sz="2200" err="1">
                <a:latin typeface="Calibri"/>
                <a:cs typeface="Calibri" panose="020F0502020204030204"/>
              </a:rPr>
              <a:t>beban</a:t>
            </a:r>
            <a:r>
              <a:rPr lang="en-US" sz="2200" dirty="0">
                <a:latin typeface="Calibri"/>
                <a:cs typeface="Calibri" panose="020F0502020204030204"/>
              </a:rPr>
              <a:t> </a:t>
            </a:r>
            <a:r>
              <a:rPr lang="en-US" sz="2200" err="1">
                <a:latin typeface="Calibri"/>
                <a:cs typeface="Calibri" panose="020F0502020204030204"/>
              </a:rPr>
              <a:t>berat</a:t>
            </a:r>
            <a:r>
              <a:rPr lang="en-US" sz="2200" dirty="0">
                <a:latin typeface="Calibri"/>
                <a:cs typeface="Calibri" panose="020F0502020204030204"/>
              </a:rPr>
              <a:t> di </a:t>
            </a:r>
            <a:r>
              <a:rPr lang="en-US" sz="2200" err="1">
                <a:latin typeface="Calibri"/>
                <a:cs typeface="Calibri" panose="020F0502020204030204"/>
              </a:rPr>
              <a:t>gerobak</a:t>
            </a:r>
            <a:r>
              <a:rPr lang="en-US" sz="2200" dirty="0">
                <a:latin typeface="Calibri"/>
                <a:cs typeface="Calibri" panose="020F0502020204030204"/>
              </a:rPr>
              <a:t> </a:t>
            </a:r>
            <a:r>
              <a:rPr lang="en-US" sz="2200" err="1">
                <a:latin typeface="Calibri"/>
                <a:cs typeface="Calibri" panose="020F0502020204030204"/>
              </a:rPr>
              <a:t>atau</a:t>
            </a:r>
            <a:r>
              <a:rPr lang="en-US" sz="2200" dirty="0">
                <a:latin typeface="Calibri"/>
                <a:cs typeface="Calibri" panose="020F0502020204030204"/>
              </a:rPr>
              <a:t> Van </a:t>
            </a:r>
            <a:r>
              <a:rPr lang="en-US" sz="2200" err="1">
                <a:latin typeface="Calibri"/>
                <a:cs typeface="Calibri" panose="020F0502020204030204"/>
              </a:rPr>
              <a:t>atau</a:t>
            </a:r>
            <a:r>
              <a:rPr lang="en-US" sz="2200" dirty="0">
                <a:latin typeface="Calibri"/>
                <a:cs typeface="Calibri" panose="020F0502020204030204"/>
              </a:rPr>
              <a:t> </a:t>
            </a:r>
            <a:r>
              <a:rPr lang="en-US" sz="2200" err="1">
                <a:latin typeface="Calibri"/>
                <a:cs typeface="Calibri" panose="020F0502020204030204"/>
              </a:rPr>
              <a:t>putih</a:t>
            </a:r>
            <a:r>
              <a:rPr lang="en-US" sz="2200" dirty="0">
                <a:latin typeface="Calibri"/>
                <a:cs typeface="Calibri" panose="020F0502020204030204"/>
              </a:rPr>
              <a:t> </a:t>
            </a:r>
            <a:r>
              <a:rPr lang="en-US" sz="2200" err="1">
                <a:latin typeface="Calibri"/>
                <a:cs typeface="Calibri" panose="020F0502020204030204"/>
              </a:rPr>
              <a:t>dengan</a:t>
            </a:r>
            <a:r>
              <a:rPr lang="en-US" sz="2200" dirty="0">
                <a:latin typeface="Calibri"/>
                <a:cs typeface="Calibri" panose="020F0502020204030204"/>
              </a:rPr>
              <a:t> </a:t>
            </a:r>
            <a:r>
              <a:rPr lang="en-US" sz="2200" err="1">
                <a:latin typeface="Calibri"/>
                <a:cs typeface="Calibri" panose="020F0502020204030204"/>
              </a:rPr>
              <a:t>hitam</a:t>
            </a:r>
            <a:r>
              <a:rPr lang="en-US" sz="2200" dirty="0">
                <a:latin typeface="Calibri"/>
                <a:cs typeface="Calibri" panose="020F0502020204030204"/>
              </a:rPr>
              <a:t> </a:t>
            </a:r>
            <a:r>
              <a:rPr lang="en-US" sz="2200" err="1">
                <a:latin typeface="Calibri"/>
                <a:cs typeface="Calibri" panose="020F0502020204030204"/>
              </a:rPr>
              <a:t>moncong</a:t>
            </a:r>
            <a:r>
              <a:rPr lang="en-US" sz="2200" dirty="0">
                <a:latin typeface="Calibri"/>
                <a:cs typeface="Calibri" panose="020F0502020204030204"/>
              </a:rPr>
              <a:t> dan </a:t>
            </a:r>
            <a:r>
              <a:rPr lang="en-US" sz="2200" err="1">
                <a:latin typeface="Calibri"/>
                <a:cs typeface="Calibri" panose="020F0502020204030204"/>
              </a:rPr>
              <a:t>mengenakan</a:t>
            </a:r>
            <a:r>
              <a:rPr lang="en-US" sz="2200" dirty="0">
                <a:latin typeface="Calibri"/>
                <a:cs typeface="Calibri" panose="020F0502020204030204"/>
              </a:rPr>
              <a:t> </a:t>
            </a:r>
            <a:r>
              <a:rPr lang="en-US" sz="2200" err="1">
                <a:latin typeface="Calibri"/>
                <a:cs typeface="Calibri" panose="020F0502020204030204"/>
              </a:rPr>
              <a:t>penutup</a:t>
            </a:r>
            <a:r>
              <a:rPr lang="en-US" sz="2200" dirty="0">
                <a:latin typeface="Calibri"/>
                <a:cs typeface="Calibri" panose="020F0502020204030204"/>
              </a:rPr>
              <a:t> </a:t>
            </a:r>
            <a:r>
              <a:rPr lang="en-US" sz="2200" err="1">
                <a:latin typeface="Calibri"/>
                <a:cs typeface="Calibri" panose="020F0502020204030204"/>
              </a:rPr>
              <a:t>mata</a:t>
            </a:r>
            <a:r>
              <a:rPr lang="en-US" sz="2200" dirty="0">
                <a:latin typeface="Calibri"/>
                <a:cs typeface="Calibri" panose="020F0502020204030204"/>
              </a:rPr>
              <a:t>. </a:t>
            </a:r>
            <a:r>
              <a:rPr lang="en-US" sz="2200" err="1">
                <a:latin typeface="Calibri"/>
                <a:cs typeface="Calibri" panose="020F0502020204030204"/>
              </a:rPr>
              <a:t>Dalam</a:t>
            </a:r>
            <a:r>
              <a:rPr lang="en-US" sz="2200" dirty="0">
                <a:latin typeface="Calibri"/>
                <a:cs typeface="Calibri" panose="020F0502020204030204"/>
              </a:rPr>
              <a:t> </a:t>
            </a:r>
            <a:r>
              <a:rPr lang="en-US" sz="2200" err="1">
                <a:latin typeface="Calibri"/>
                <a:cs typeface="Calibri" panose="020F0502020204030204"/>
              </a:rPr>
              <a:t>fantasi</a:t>
            </a:r>
            <a:r>
              <a:rPr lang="en-US" sz="2200" dirty="0">
                <a:latin typeface="Calibri"/>
                <a:cs typeface="Calibri" panose="020F0502020204030204"/>
              </a:rPr>
              <a:t> Hans's, pada </a:t>
            </a:r>
            <a:r>
              <a:rPr lang="en-US" sz="2200" err="1">
                <a:latin typeface="Calibri"/>
                <a:cs typeface="Calibri" panose="020F0502020204030204"/>
              </a:rPr>
              <a:t>malam</a:t>
            </a:r>
            <a:r>
              <a:rPr lang="en-US" sz="2200" dirty="0">
                <a:latin typeface="Calibri"/>
                <a:cs typeface="Calibri" panose="020F0502020204030204"/>
              </a:rPr>
              <a:t> "di </a:t>
            </a:r>
            <a:r>
              <a:rPr lang="en-US" sz="2200" err="1">
                <a:latin typeface="Calibri"/>
                <a:cs typeface="Calibri" panose="020F0502020204030204"/>
              </a:rPr>
              <a:t>sana</a:t>
            </a:r>
            <a:r>
              <a:rPr lang="en-US" sz="2200" dirty="0">
                <a:latin typeface="Calibri"/>
                <a:cs typeface="Calibri" panose="020F0502020204030204"/>
              </a:rPr>
              <a:t> </a:t>
            </a:r>
            <a:r>
              <a:rPr lang="en-US" sz="2200" err="1">
                <a:latin typeface="Calibri"/>
                <a:cs typeface="Calibri" panose="020F0502020204030204"/>
              </a:rPr>
              <a:t>adalah</a:t>
            </a:r>
            <a:r>
              <a:rPr lang="en-US" sz="2200" dirty="0">
                <a:latin typeface="Calibri"/>
                <a:cs typeface="Calibri" panose="020F0502020204030204"/>
              </a:rPr>
              <a:t> giraffe </a:t>
            </a:r>
            <a:r>
              <a:rPr lang="en-US" sz="2200" err="1">
                <a:latin typeface="Calibri"/>
                <a:cs typeface="Calibri" panose="020F0502020204030204"/>
              </a:rPr>
              <a:t>besar</a:t>
            </a:r>
            <a:r>
              <a:rPr lang="en-US" sz="2200" dirty="0">
                <a:latin typeface="Calibri"/>
                <a:cs typeface="Calibri" panose="020F0502020204030204"/>
              </a:rPr>
              <a:t> di </a:t>
            </a:r>
            <a:r>
              <a:rPr lang="en-US" sz="2200" err="1">
                <a:latin typeface="Calibri"/>
                <a:cs typeface="Calibri" panose="020F0502020204030204"/>
              </a:rPr>
              <a:t>ruang</a:t>
            </a:r>
            <a:r>
              <a:rPr lang="en-US" sz="2200" dirty="0">
                <a:latin typeface="Calibri"/>
                <a:cs typeface="Calibri" panose="020F0502020204030204"/>
              </a:rPr>
              <a:t> dan salah </a:t>
            </a:r>
            <a:r>
              <a:rPr lang="en-US" sz="2200" err="1">
                <a:latin typeface="Calibri"/>
                <a:cs typeface="Calibri" panose="020F0502020204030204"/>
              </a:rPr>
              <a:t>satu</a:t>
            </a:r>
            <a:r>
              <a:rPr lang="en-US" sz="2200" dirty="0">
                <a:latin typeface="Calibri"/>
                <a:cs typeface="Calibri" panose="020F0502020204030204"/>
              </a:rPr>
              <a:t> yang </a:t>
            </a:r>
            <a:r>
              <a:rPr lang="en-US" sz="2200" err="1">
                <a:latin typeface="Calibri"/>
                <a:cs typeface="Calibri" panose="020F0502020204030204"/>
              </a:rPr>
              <a:t>kusut</a:t>
            </a:r>
            <a:r>
              <a:rPr lang="en-US" sz="2200" dirty="0">
                <a:latin typeface="Calibri"/>
                <a:cs typeface="Calibri" panose="020F0502020204030204"/>
              </a:rPr>
              <a:t>; dan </a:t>
            </a:r>
            <a:r>
              <a:rPr lang="en-US" sz="2200" err="1">
                <a:latin typeface="Calibri"/>
                <a:cs typeface="Calibri" panose="020F0502020204030204"/>
              </a:rPr>
              <a:t>besar</a:t>
            </a:r>
            <a:r>
              <a:rPr lang="en-US" sz="2200" dirty="0">
                <a:latin typeface="Calibri"/>
                <a:cs typeface="Calibri" panose="020F0502020204030204"/>
              </a:rPr>
              <a:t> </a:t>
            </a:r>
            <a:r>
              <a:rPr lang="en-US" sz="2200" err="1">
                <a:latin typeface="Calibri"/>
                <a:cs typeface="Calibri" panose="020F0502020204030204"/>
              </a:rPr>
              <a:t>disebut</a:t>
            </a:r>
            <a:r>
              <a:rPr lang="en-US" sz="2200" dirty="0">
                <a:latin typeface="Calibri"/>
                <a:cs typeface="Calibri" panose="020F0502020204030204"/>
              </a:rPr>
              <a:t> </a:t>
            </a:r>
            <a:r>
              <a:rPr lang="en-US" sz="2200" err="1">
                <a:latin typeface="Calibri"/>
                <a:cs typeface="Calibri" panose="020F0502020204030204"/>
              </a:rPr>
              <a:t>keluar</a:t>
            </a:r>
            <a:r>
              <a:rPr lang="en-US" sz="2200" dirty="0">
                <a:latin typeface="Calibri"/>
                <a:cs typeface="Calibri" panose="020F0502020204030204"/>
              </a:rPr>
              <a:t> </a:t>
            </a:r>
            <a:r>
              <a:rPr lang="en-US" sz="2200" err="1">
                <a:latin typeface="Calibri"/>
                <a:cs typeface="Calibri" panose="020F0502020204030204"/>
              </a:rPr>
              <a:t>karena</a:t>
            </a:r>
            <a:r>
              <a:rPr lang="en-US" sz="2200" dirty="0">
                <a:latin typeface="Calibri"/>
                <a:cs typeface="Calibri" panose="020F0502020204030204"/>
              </a:rPr>
              <a:t> </a:t>
            </a:r>
            <a:r>
              <a:rPr lang="en-US" sz="2200" err="1">
                <a:latin typeface="Calibri"/>
                <a:cs typeface="Calibri" panose="020F0502020204030204"/>
              </a:rPr>
              <a:t>saya</a:t>
            </a:r>
            <a:r>
              <a:rPr lang="en-US" sz="2200" dirty="0">
                <a:latin typeface="Calibri"/>
                <a:cs typeface="Calibri" panose="020F0502020204030204"/>
              </a:rPr>
              <a:t> </a:t>
            </a:r>
            <a:r>
              <a:rPr lang="en-US" sz="2200" err="1">
                <a:latin typeface="Calibri"/>
                <a:cs typeface="Calibri" panose="020F0502020204030204"/>
              </a:rPr>
              <a:t>mengambil</a:t>
            </a:r>
            <a:r>
              <a:rPr lang="en-US" sz="2200" dirty="0">
                <a:latin typeface="Calibri"/>
                <a:cs typeface="Calibri" panose="020F0502020204030204"/>
              </a:rPr>
              <a:t> yang </a:t>
            </a:r>
            <a:r>
              <a:rPr lang="en-US" sz="2200" err="1">
                <a:latin typeface="Calibri"/>
                <a:cs typeface="Calibri" panose="020F0502020204030204"/>
              </a:rPr>
              <a:t>kusut</a:t>
            </a:r>
            <a:r>
              <a:rPr lang="en-US" sz="2200" dirty="0">
                <a:latin typeface="Calibri"/>
                <a:cs typeface="Calibri" panose="020F0502020204030204"/>
              </a:rPr>
              <a:t> </a:t>
            </a:r>
            <a:r>
              <a:rPr lang="en-US" sz="2200" err="1">
                <a:latin typeface="Calibri"/>
                <a:cs typeface="Calibri" panose="020F0502020204030204"/>
              </a:rPr>
              <a:t>darinya</a:t>
            </a:r>
            <a:r>
              <a:rPr lang="en-US" sz="2200" dirty="0">
                <a:latin typeface="Calibri"/>
                <a:cs typeface="Calibri" panose="020F0502020204030204"/>
              </a:rPr>
              <a:t>. </a:t>
            </a:r>
            <a:r>
              <a:rPr lang="en-US" sz="2200" err="1">
                <a:latin typeface="Calibri"/>
                <a:cs typeface="Calibri" panose="020F0502020204030204"/>
              </a:rPr>
              <a:t>Kemudian</a:t>
            </a:r>
            <a:r>
              <a:rPr lang="en-US" sz="2200" dirty="0">
                <a:latin typeface="Calibri"/>
                <a:cs typeface="Calibri" panose="020F0502020204030204"/>
              </a:rPr>
              <a:t> </a:t>
            </a:r>
            <a:r>
              <a:rPr lang="en-US" sz="2200" err="1">
                <a:latin typeface="Calibri"/>
                <a:cs typeface="Calibri" panose="020F0502020204030204"/>
              </a:rPr>
              <a:t>berhenti</a:t>
            </a:r>
            <a:r>
              <a:rPr lang="en-US" sz="2200" dirty="0">
                <a:latin typeface="Calibri"/>
                <a:cs typeface="Calibri" panose="020F0502020204030204"/>
              </a:rPr>
              <a:t> </a:t>
            </a:r>
            <a:r>
              <a:rPr lang="en-US" sz="2200" err="1">
                <a:latin typeface="Calibri"/>
                <a:cs typeface="Calibri" panose="020F0502020204030204"/>
              </a:rPr>
              <a:t>memanggil</a:t>
            </a:r>
            <a:r>
              <a:rPr lang="en-US" sz="2200" dirty="0">
                <a:latin typeface="Calibri"/>
                <a:cs typeface="Calibri" panose="020F0502020204030204"/>
              </a:rPr>
              <a:t>; dan </a:t>
            </a:r>
            <a:r>
              <a:rPr lang="en-US" sz="2200" err="1">
                <a:latin typeface="Calibri"/>
                <a:cs typeface="Calibri" panose="020F0502020204030204"/>
              </a:rPr>
              <a:t>kemudian</a:t>
            </a:r>
            <a:r>
              <a:rPr lang="en-US" sz="2200" dirty="0">
                <a:latin typeface="Calibri"/>
                <a:cs typeface="Calibri" panose="020F0502020204030204"/>
              </a:rPr>
              <a:t> </a:t>
            </a:r>
            <a:r>
              <a:rPr lang="en-US" sz="2200" err="1">
                <a:latin typeface="Calibri"/>
                <a:cs typeface="Calibri" panose="020F0502020204030204"/>
              </a:rPr>
              <a:t>aku</a:t>
            </a:r>
            <a:r>
              <a:rPr lang="en-US" sz="2200" dirty="0">
                <a:latin typeface="Calibri"/>
                <a:cs typeface="Calibri" panose="020F0502020204030204"/>
              </a:rPr>
              <a:t> duduk di </a:t>
            </a:r>
            <a:r>
              <a:rPr lang="en-US" sz="2200" err="1">
                <a:latin typeface="Calibri"/>
                <a:cs typeface="Calibri" panose="020F0502020204030204"/>
              </a:rPr>
              <a:t>atas</a:t>
            </a:r>
            <a:r>
              <a:rPr lang="en-US" sz="2200" dirty="0">
                <a:latin typeface="Calibri"/>
                <a:cs typeface="Calibri" panose="020F0502020204030204"/>
              </a:rPr>
              <a:t> yang </a:t>
            </a:r>
            <a:r>
              <a:rPr lang="en-US" sz="2200" err="1">
                <a:latin typeface="Calibri"/>
                <a:cs typeface="Calibri" panose="020F0502020204030204"/>
              </a:rPr>
              <a:t>kusut</a:t>
            </a:r>
            <a:r>
              <a:rPr lang="en-US" sz="2200" dirty="0">
                <a:latin typeface="Calibri"/>
                <a:cs typeface="Calibri" panose="020F0502020204030204"/>
              </a:rPr>
              <a:t>".</a:t>
            </a:r>
            <a:endParaRPr lang="en-US" sz="2200">
              <a:latin typeface="Calibri"/>
              <a:cs typeface="Calibri"/>
            </a:endParaRPr>
          </a:p>
          <a:p>
            <a:pPr algn="l"/>
            <a:endParaRPr lang="en-US" sz="2200" dirty="0">
              <a:latin typeface="Calibri"/>
              <a:cs typeface="Calibri" panose="020F0502020204030204"/>
            </a:endParaRPr>
          </a:p>
          <a:p>
            <a:pPr marL="342900" indent="-342900">
              <a:buChar char="•"/>
            </a:pPr>
            <a:endParaRPr lang="id-ID" dirty="0">
              <a:cs typeface="Calibri" panose="020F0502020204030204"/>
            </a:endParaRPr>
          </a:p>
        </p:txBody>
      </p:sp>
    </p:spTree>
    <p:extLst>
      <p:ext uri="{BB962C8B-B14F-4D97-AF65-F5344CB8AC3E}">
        <p14:creationId xmlns:p14="http://schemas.microsoft.com/office/powerpoint/2010/main" val="37171972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4C22C5DC-31E0-4073-8B2B-FB9F253EB908}"/>
              </a:ext>
            </a:extLst>
          </p:cNvPr>
          <p:cNvSpPr>
            <a:spLocks noGrp="1"/>
          </p:cNvSpPr>
          <p:nvPr>
            <p:ph idx="1"/>
          </p:nvPr>
        </p:nvSpPr>
        <p:spPr>
          <a:xfrm>
            <a:off x="325821" y="-546"/>
            <a:ext cx="11027979" cy="6177509"/>
          </a:xfrm>
        </p:spPr>
        <p:txBody>
          <a:bodyPr vert="horz" lIns="91440" tIns="45720" rIns="91440" bIns="45720" rtlCol="0" anchor="t">
            <a:noAutofit/>
          </a:bodyPr>
          <a:lstStyle/>
          <a:p>
            <a:pPr>
              <a:buNone/>
            </a:pPr>
            <a:r>
              <a:rPr lang="id-ID" sz="2200" dirty="0">
                <a:latin typeface="Calibri"/>
                <a:cs typeface="Calibri"/>
              </a:rPr>
              <a:t>Setelah memilah-milah bukti, </a:t>
            </a:r>
            <a:r>
              <a:rPr lang="id-ID" sz="2200" err="1">
                <a:latin typeface="Calibri"/>
                <a:cs typeface="Calibri"/>
              </a:rPr>
              <a:t>Freud</a:t>
            </a:r>
            <a:r>
              <a:rPr lang="id-ID" sz="2200" dirty="0">
                <a:latin typeface="Calibri"/>
                <a:cs typeface="Calibri"/>
              </a:rPr>
              <a:t> mengidentifikasi tiga tema:</a:t>
            </a:r>
          </a:p>
          <a:p>
            <a:pPr marL="342900" indent="-342900"/>
            <a:r>
              <a:rPr lang="id-ID" sz="2200" err="1">
                <a:latin typeface="Calibri"/>
                <a:cs typeface="Calibri"/>
              </a:rPr>
              <a:t>Oedipus</a:t>
            </a:r>
            <a:r>
              <a:rPr lang="id-ID" sz="2200" dirty="0">
                <a:latin typeface="Calibri"/>
                <a:cs typeface="Calibri"/>
              </a:rPr>
              <a:t> konflik, persaingan saudara kandung, dan rasa takut akan hukuman untuk </a:t>
            </a:r>
            <a:r>
              <a:rPr lang="id-ID" sz="2200">
                <a:latin typeface="Calibri"/>
                <a:cs typeface="Calibri"/>
              </a:rPr>
              <a:t>masturbasi.</a:t>
            </a:r>
          </a:p>
          <a:p>
            <a:pPr>
              <a:buNone/>
            </a:pPr>
            <a:r>
              <a:rPr lang="id-ID" sz="2200" dirty="0">
                <a:latin typeface="Calibri"/>
                <a:cs typeface="Calibri"/>
              </a:rPr>
              <a:t>Dengan demikian, fobia, kuda mewakili Hans dari Bapa, yang telah</a:t>
            </a:r>
          </a:p>
          <a:p>
            <a:pPr>
              <a:buNone/>
            </a:pPr>
            <a:r>
              <a:rPr lang="id-ID" sz="2200" dirty="0">
                <a:latin typeface="Calibri"/>
                <a:cs typeface="Calibri"/>
              </a:rPr>
              <a:t>kumis (moncong hitam di sekitar mulut kuda) dan kacamata</a:t>
            </a:r>
          </a:p>
          <a:p>
            <a:pPr>
              <a:buNone/>
            </a:pPr>
            <a:r>
              <a:rPr lang="id-ID" sz="2200" dirty="0">
                <a:latin typeface="Calibri"/>
                <a:cs typeface="Calibri"/>
              </a:rPr>
              <a:t>(penutup mata) dan seperti Hans berkomentar, "Jadi putih" (seperti kuda putih).</a:t>
            </a:r>
          </a:p>
          <a:p>
            <a:pPr>
              <a:buNone/>
            </a:pPr>
            <a:r>
              <a:rPr lang="id-ID" sz="2200" dirty="0">
                <a:latin typeface="Calibri"/>
                <a:cs typeface="Calibri"/>
              </a:rPr>
              <a:t>Hans takut bahwa kuda akan menggigit (mengebiri) dia karena kerinduan seksual untuk ibunya</a:t>
            </a:r>
          </a:p>
          <a:p>
            <a:pPr>
              <a:buNone/>
            </a:pPr>
            <a:r>
              <a:rPr lang="id-ID" sz="2200" dirty="0">
                <a:latin typeface="Calibri"/>
                <a:cs typeface="Calibri"/>
              </a:rPr>
              <a:t>dan masturbasi </a:t>
            </a:r>
            <a:r>
              <a:rPr lang="id-ID" sz="2200" err="1">
                <a:latin typeface="Calibri"/>
                <a:cs typeface="Calibri"/>
              </a:rPr>
              <a:t>nya</a:t>
            </a:r>
            <a:r>
              <a:rPr lang="id-ID" sz="2200" dirty="0">
                <a:latin typeface="Calibri"/>
                <a:cs typeface="Calibri"/>
              </a:rPr>
              <a:t>. Kecemasan tentang masturbasi mungkin telah diminta oleh Ibu ancaman</a:t>
            </a:r>
          </a:p>
          <a:p>
            <a:pPr>
              <a:buNone/>
            </a:pPr>
            <a:r>
              <a:rPr lang="id-ID" sz="2200" dirty="0">
                <a:latin typeface="Calibri"/>
                <a:cs typeface="Calibri"/>
              </a:rPr>
              <a:t>bahwa jika </a:t>
            </a:r>
            <a:r>
              <a:rPr lang="id-ID" sz="2200" err="1">
                <a:latin typeface="Calibri"/>
                <a:cs typeface="Calibri"/>
              </a:rPr>
              <a:t>nya</a:t>
            </a:r>
            <a:r>
              <a:rPr lang="id-ID" sz="2200" dirty="0">
                <a:latin typeface="Calibri"/>
                <a:cs typeface="Calibri"/>
              </a:rPr>
              <a:t> masturbasi melanjutkan, ia akan mengirim dia ke dokter untuk memotong</a:t>
            </a:r>
          </a:p>
          <a:p>
            <a:pPr>
              <a:buNone/>
            </a:pPr>
            <a:r>
              <a:rPr lang="id-ID" sz="2200" dirty="0">
                <a:latin typeface="Calibri"/>
                <a:cs typeface="Calibri"/>
              </a:rPr>
              <a:t>"</a:t>
            </a:r>
            <a:r>
              <a:rPr lang="id-ID" sz="2200" err="1">
                <a:latin typeface="Calibri"/>
                <a:cs typeface="Calibri"/>
              </a:rPr>
              <a:t>widdler</a:t>
            </a:r>
            <a:r>
              <a:rPr lang="id-ID" sz="2200" dirty="0">
                <a:latin typeface="Calibri"/>
                <a:cs typeface="Calibri"/>
              </a:rPr>
              <a:t>." Ketakutan yang kuda mungkin jatuh ini ditafsirkan sebagai rasa takut</a:t>
            </a:r>
          </a:p>
          <a:p>
            <a:pPr>
              <a:buNone/>
            </a:pPr>
            <a:r>
              <a:rPr lang="id-ID" sz="2200" dirty="0">
                <a:latin typeface="Calibri"/>
                <a:cs typeface="Calibri"/>
              </a:rPr>
              <a:t>ayahnya mungkin mati atau pergi, ketika ia kadang-kadang berharap ketika dia ingin ibunya</a:t>
            </a:r>
          </a:p>
          <a:p>
            <a:pPr>
              <a:buNone/>
            </a:pPr>
            <a:r>
              <a:rPr lang="id-ID" sz="2200" dirty="0">
                <a:latin typeface="Calibri"/>
                <a:cs typeface="Calibri"/>
              </a:rPr>
              <a:t>sendiri. Secara signifikan, Hans telah berkomentar, "ayah, jangan berlari dari saya". Fantasi</a:t>
            </a:r>
          </a:p>
          <a:p>
            <a:pPr>
              <a:buNone/>
            </a:pPr>
            <a:r>
              <a:rPr lang="id-ID" sz="2200" dirty="0">
                <a:latin typeface="Calibri"/>
                <a:cs typeface="Calibri"/>
              </a:rPr>
              <a:t>jerapah mungkin ditafsirkan sebagai keinginan untuk memiliki ibu, sebagai Hans</a:t>
            </a:r>
          </a:p>
          <a:p>
            <a:pPr>
              <a:buNone/>
            </a:pPr>
            <a:r>
              <a:rPr lang="id-ID" sz="2200" dirty="0">
                <a:latin typeface="Calibri"/>
                <a:cs typeface="Calibri"/>
              </a:rPr>
              <a:t>membayangkan ia duduk di yang lebih kecil.</a:t>
            </a:r>
          </a:p>
        </p:txBody>
      </p:sp>
    </p:spTree>
    <p:extLst>
      <p:ext uri="{BB962C8B-B14F-4D97-AF65-F5344CB8AC3E}">
        <p14:creationId xmlns:p14="http://schemas.microsoft.com/office/powerpoint/2010/main" val="43695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98DD794-5911-4CA8-9068-EB3C9A3E7BD3}"/>
              </a:ext>
            </a:extLst>
          </p:cNvPr>
          <p:cNvSpPr>
            <a:spLocks noGrp="1"/>
          </p:cNvSpPr>
          <p:nvPr>
            <p:ph type="ctrTitle"/>
          </p:nvPr>
        </p:nvSpPr>
        <p:spPr>
          <a:xfrm>
            <a:off x="1524000" y="115948"/>
            <a:ext cx="8209472" cy="611006"/>
          </a:xfrm>
        </p:spPr>
        <p:txBody>
          <a:bodyPr>
            <a:noAutofit/>
          </a:bodyPr>
          <a:lstStyle/>
          <a:p>
            <a:r>
              <a:rPr lang="id-ID" sz="4000" b="0" dirty="0">
                <a:cs typeface="Calibri Light"/>
              </a:rPr>
              <a:t>Perkembangan Mekanisme </a:t>
            </a:r>
          </a:p>
        </p:txBody>
      </p:sp>
      <p:sp>
        <p:nvSpPr>
          <p:cNvPr id="3" name="Subjudul 2">
            <a:extLst>
              <a:ext uri="{FF2B5EF4-FFF2-40B4-BE49-F238E27FC236}">
                <a16:creationId xmlns:a16="http://schemas.microsoft.com/office/drawing/2014/main" id="{A880C318-4052-4FA0-8273-05E1D7843894}"/>
              </a:ext>
            </a:extLst>
          </p:cNvPr>
          <p:cNvSpPr>
            <a:spLocks noGrp="1"/>
          </p:cNvSpPr>
          <p:nvPr>
            <p:ph type="subTitle" idx="1"/>
          </p:nvPr>
        </p:nvSpPr>
        <p:spPr>
          <a:xfrm>
            <a:off x="126034" y="724090"/>
            <a:ext cx="11929133" cy="5654897"/>
          </a:xfrm>
        </p:spPr>
        <p:txBody>
          <a:bodyPr vert="horz" lIns="91440" tIns="45720" rIns="91440" bIns="45720" rtlCol="0" anchor="t">
            <a:noAutofit/>
          </a:bodyPr>
          <a:lstStyle/>
          <a:p>
            <a:r>
              <a:rPr lang="id-ID" sz="2200" dirty="0" err="1">
                <a:latin typeface="Calibri"/>
                <a:cs typeface="Calibri"/>
              </a:rPr>
              <a:t>Freud</a:t>
            </a:r>
            <a:r>
              <a:rPr lang="id-ID" sz="2200" dirty="0">
                <a:latin typeface="Calibri"/>
                <a:cs typeface="Calibri"/>
              </a:rPr>
              <a:t> dan </a:t>
            </a:r>
            <a:r>
              <a:rPr lang="id-ID" sz="2200" dirty="0" err="1">
                <a:latin typeface="Calibri"/>
                <a:cs typeface="Calibri"/>
              </a:rPr>
              <a:t>Piaget</a:t>
            </a:r>
            <a:r>
              <a:rPr lang="id-ID" sz="2200" dirty="0">
                <a:latin typeface="Calibri"/>
                <a:cs typeface="Calibri"/>
              </a:rPr>
              <a:t> memiliki teori "masalah" perkembangan. Mengembangkan hasil karena gangguan pada sistem (ketidakseimbangan). Perkembangan adalah kerja keras. Anak-anak harus terus berusaha untuk membangun kembali keadaan relatif tenang. Bagi </a:t>
            </a:r>
            <a:r>
              <a:rPr lang="id-ID" sz="2200" dirty="0" err="1">
                <a:latin typeface="Calibri"/>
                <a:cs typeface="Calibri"/>
              </a:rPr>
              <a:t>Freud</a:t>
            </a:r>
            <a:r>
              <a:rPr lang="id-ID" sz="2200" dirty="0">
                <a:latin typeface="Calibri"/>
                <a:cs typeface="Calibri"/>
              </a:rPr>
              <a:t>, pikiran-sarat emosi dari pada </a:t>
            </a:r>
            <a:r>
              <a:rPr lang="id-ID" sz="2200" dirty="0" err="1">
                <a:latin typeface="Calibri"/>
                <a:cs typeface="Calibri"/>
              </a:rPr>
              <a:t>objective</a:t>
            </a:r>
            <a:r>
              <a:rPr lang="id-ID" sz="2200" dirty="0">
                <a:latin typeface="Calibri"/>
                <a:cs typeface="Calibri"/>
              </a:rPr>
              <a:t> informasi tentang dunia fisik menyebabkan ke tidak </a:t>
            </a:r>
            <a:r>
              <a:rPr lang="id-ID" sz="2200" dirty="0" err="1">
                <a:latin typeface="Calibri"/>
                <a:cs typeface="Calibri"/>
              </a:rPr>
              <a:t>seimbangan</a:t>
            </a:r>
            <a:r>
              <a:rPr lang="id-ID" sz="2200" dirty="0">
                <a:latin typeface="Calibri"/>
                <a:cs typeface="Calibri"/>
              </a:rPr>
              <a:t>. Ia lebih prihatin dengan rasa sakit psikologis daripada dengan logis </a:t>
            </a:r>
            <a:r>
              <a:rPr lang="id-ID" sz="2200" dirty="0" err="1">
                <a:latin typeface="Calibri"/>
                <a:cs typeface="Calibri"/>
              </a:rPr>
              <a:t>inconsis</a:t>
            </a:r>
            <a:r>
              <a:rPr lang="id-ID" sz="2200" dirty="0">
                <a:latin typeface="Calibri"/>
                <a:cs typeface="Calibri"/>
              </a:rPr>
              <a:t> </a:t>
            </a:r>
            <a:r>
              <a:rPr lang="id-ID" sz="2200" dirty="0" err="1">
                <a:latin typeface="Calibri"/>
                <a:cs typeface="Calibri"/>
              </a:rPr>
              <a:t>tency</a:t>
            </a:r>
            <a:r>
              <a:rPr lang="id-ID" sz="2200" dirty="0">
                <a:latin typeface="Calibri"/>
                <a:cs typeface="Calibri"/>
              </a:rPr>
              <a:t>. </a:t>
            </a:r>
            <a:r>
              <a:rPr lang="id-ID" sz="2200" dirty="0" err="1">
                <a:latin typeface="Calibri"/>
                <a:cs typeface="Calibri"/>
              </a:rPr>
              <a:t>Freud</a:t>
            </a:r>
            <a:r>
              <a:rPr lang="id-ID" sz="2200" dirty="0">
                <a:latin typeface="Calibri"/>
                <a:cs typeface="Calibri"/>
              </a:rPr>
              <a:t> sistem </a:t>
            </a:r>
            <a:r>
              <a:rPr lang="id-ID" sz="2200" dirty="0" err="1">
                <a:latin typeface="Calibri"/>
                <a:cs typeface="Calibri"/>
              </a:rPr>
              <a:t>equilibration</a:t>
            </a:r>
            <a:r>
              <a:rPr lang="id-ID" sz="2200" dirty="0">
                <a:latin typeface="Calibri"/>
                <a:cs typeface="Calibri"/>
              </a:rPr>
              <a:t> kurang terbuka (kurang responsif terhadap eksternal informasi) daripada </a:t>
            </a:r>
            <a:r>
              <a:rPr lang="id-ID" sz="2200" dirty="0" err="1">
                <a:latin typeface="Calibri"/>
                <a:cs typeface="Calibri"/>
              </a:rPr>
              <a:t>Piaget</a:t>
            </a:r>
            <a:r>
              <a:rPr lang="id-ID" sz="2200" dirty="0">
                <a:latin typeface="Calibri"/>
                <a:cs typeface="Calibri"/>
              </a:rPr>
              <a:t>. </a:t>
            </a:r>
            <a:r>
              <a:rPr lang="id-ID" sz="2200" dirty="0" err="1">
                <a:latin typeface="Calibri"/>
                <a:cs typeface="Calibri"/>
              </a:rPr>
              <a:t>Piaget</a:t>
            </a:r>
            <a:r>
              <a:rPr lang="id-ID" sz="2200" dirty="0">
                <a:latin typeface="Calibri"/>
                <a:cs typeface="Calibri"/>
              </a:rPr>
              <a:t> berbicara terus-menerus asimilasi dan akomodasi pengalaman baru ditemui. Dalam sistem </a:t>
            </a:r>
            <a:r>
              <a:rPr lang="id-ID" sz="2200" dirty="0" err="1">
                <a:latin typeface="Calibri"/>
                <a:cs typeface="Calibri"/>
              </a:rPr>
              <a:t>Freud</a:t>
            </a:r>
            <a:r>
              <a:rPr lang="id-ID" sz="2200" dirty="0">
                <a:latin typeface="Calibri"/>
                <a:cs typeface="Calibri"/>
              </a:rPr>
              <a:t>, ada lebih banyak menolak - terorganisir untuk mengubah. Sistem ini juga tertutup dalam bahwa ada jumlah tertentu energi yang dapat berubah dalam bentuk tetapi tidak pernah dalam jumlah.</a:t>
            </a:r>
          </a:p>
          <a:p>
            <a:pPr algn="l"/>
            <a:r>
              <a:rPr lang="id-ID" sz="2200" err="1">
                <a:latin typeface="Calibri"/>
                <a:cs typeface="Calibri Light"/>
              </a:rPr>
              <a:t>Freud</a:t>
            </a:r>
            <a:r>
              <a:rPr lang="id-ID" sz="2200" dirty="0">
                <a:latin typeface="Calibri"/>
                <a:cs typeface="Calibri Light"/>
              </a:rPr>
              <a:t> mengidentifikasi beberapa sumber konflik atau gangguan psikologis:</a:t>
            </a:r>
          </a:p>
          <a:p>
            <a:pPr algn="l">
              <a:buChar char="•"/>
            </a:pPr>
            <a:r>
              <a:rPr lang="id-ID" sz="2200" dirty="0">
                <a:latin typeface="Calibri"/>
                <a:cs typeface="Calibri Light"/>
              </a:rPr>
              <a:t> pematangan fisik</a:t>
            </a:r>
          </a:p>
          <a:p>
            <a:pPr algn="l">
              <a:buChar char="•"/>
            </a:pPr>
            <a:r>
              <a:rPr lang="id-ID" sz="2200" dirty="0">
                <a:latin typeface="Calibri"/>
                <a:cs typeface="Calibri Light"/>
              </a:rPr>
              <a:t> eksternal frustrasi</a:t>
            </a:r>
            <a:endParaRPr lang="id-ID" sz="2200" dirty="0">
              <a:latin typeface="Calibri"/>
              <a:cs typeface="Calibri" panose="020F0502020204030204"/>
            </a:endParaRPr>
          </a:p>
          <a:p>
            <a:pPr algn="l">
              <a:buChar char="•"/>
            </a:pPr>
            <a:r>
              <a:rPr lang="id-ID" sz="2200" dirty="0">
                <a:latin typeface="Calibri"/>
                <a:cs typeface="Calibri Light"/>
              </a:rPr>
              <a:t> konflik internal</a:t>
            </a:r>
            <a:endParaRPr lang="id-ID" sz="2200">
              <a:latin typeface="Calibri"/>
              <a:cs typeface="Calibri"/>
            </a:endParaRPr>
          </a:p>
          <a:p>
            <a:pPr algn="l">
              <a:buChar char="•"/>
            </a:pPr>
            <a:r>
              <a:rPr lang="id-ID" sz="2200" dirty="0">
                <a:latin typeface="Calibri"/>
                <a:cs typeface="Calibri Light"/>
              </a:rPr>
              <a:t> kekurangan pribadi</a:t>
            </a:r>
            <a:endParaRPr lang="id-ID" sz="2200" dirty="0">
              <a:latin typeface="Calibri"/>
              <a:cs typeface="Calibri"/>
            </a:endParaRPr>
          </a:p>
          <a:p>
            <a:pPr algn="l">
              <a:buChar char="•"/>
            </a:pPr>
            <a:r>
              <a:rPr lang="id-ID" sz="2200" dirty="0">
                <a:latin typeface="Calibri"/>
                <a:cs typeface="Calibri Light"/>
              </a:rPr>
              <a:t> kecemasan</a:t>
            </a:r>
            <a:endParaRPr lang="id-ID" sz="2200" dirty="0">
              <a:latin typeface="Calibri"/>
              <a:cs typeface="Calibri"/>
            </a:endParaRPr>
          </a:p>
          <a:p>
            <a:pPr marL="457200" indent="-457200" algn="l">
              <a:buAutoNum type="arabicPeriod"/>
            </a:pPr>
            <a:endParaRPr lang="id-ID" sz="2000" dirty="0">
              <a:latin typeface="Calibri Light"/>
              <a:cs typeface="Calibri Light"/>
            </a:endParaRPr>
          </a:p>
        </p:txBody>
      </p:sp>
    </p:spTree>
    <p:extLst>
      <p:ext uri="{BB962C8B-B14F-4D97-AF65-F5344CB8AC3E}">
        <p14:creationId xmlns:p14="http://schemas.microsoft.com/office/powerpoint/2010/main" val="2575611242"/>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pat Dikutip">
  <a:themeElements>
    <a:clrScheme name="Dapat Dikutip">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Dapat Dikutip">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Dapat Dikutip">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0</TotalTime>
  <Words>0</Words>
  <Application>Microsoft Office PowerPoint</Application>
  <PresentationFormat>Layar Lebar</PresentationFormat>
  <Paragraphs>0</Paragraphs>
  <Slides>18</Slides>
  <Notes>0</Notes>
  <HiddenSlides>0</HiddenSlides>
  <MMClips>0</MMClips>
  <ScaleCrop>false</ScaleCrop>
  <HeadingPairs>
    <vt:vector size="4" baseType="variant">
      <vt:variant>
        <vt:lpstr>Tema</vt:lpstr>
      </vt:variant>
      <vt:variant>
        <vt:i4>1</vt:i4>
      </vt:variant>
      <vt:variant>
        <vt:lpstr>Judul Slide</vt:lpstr>
      </vt:variant>
      <vt:variant>
        <vt:i4>18</vt:i4>
      </vt:variant>
    </vt:vector>
  </HeadingPairs>
  <TitlesOfParts>
    <vt:vector size="19" baseType="lpstr">
      <vt:lpstr>Dapat Dikutip</vt:lpstr>
      <vt:lpstr>        Teori Perkembangan </vt:lpstr>
      <vt:lpstr>FREUD’S AND ERIKSON’S ANALYTIC THEORIES </vt:lpstr>
      <vt:lpstr>Presentasi PowerPoint</vt:lpstr>
      <vt:lpstr>Presentasi PowerPoint</vt:lpstr>
      <vt:lpstr>Presentasi PowerPoint</vt:lpstr>
      <vt:lpstr>Presentasi PowerPoint</vt:lpstr>
      <vt:lpstr>Studi Kasus " Little Hans "</vt:lpstr>
      <vt:lpstr>Presentasi PowerPoint</vt:lpstr>
      <vt:lpstr>Perkembangan Mekanisme </vt:lpstr>
      <vt:lpstr>Presentasi PowerPoint</vt:lpstr>
      <vt:lpstr>Presentasi PowerPoint</vt:lpstr>
      <vt:lpstr>Presentasi PowerPoint</vt:lpstr>
      <vt:lpstr>Presentasi PowerPoint</vt:lpstr>
      <vt:lpstr>Presentasi PowerPoint</vt:lpstr>
      <vt:lpstr>Kelemahan</vt:lpstr>
      <vt:lpstr>Ketidakpastian klaim terkait perkembangan  </vt:lpstr>
      <vt:lpstr>Penelitian Kontemporer</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Presentasi PowerPoint</dc:title>
  <dc:creator/>
  <cp:lastModifiedBy/>
  <cp:revision>1273</cp:revision>
  <dcterms:created xsi:type="dcterms:W3CDTF">2012-09-26T23:43:58Z</dcterms:created>
  <dcterms:modified xsi:type="dcterms:W3CDTF">2019-02-16T11:53:12Z</dcterms:modified>
</cp:coreProperties>
</file>