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slideLayouts/slideLayout1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665" r:id="rId7"/>
    <p:sldMasterId id="2147483666" r:id="rId8"/>
    <p:sldMasterId id="2147483667" r:id="rId9"/>
    <p:sldMasterId id="2147483668" r:id="rId10"/>
    <p:sldMasterId id="2147483669" r:id="rId11"/>
    <p:sldMasterId id="2147483670" r:id="rId12"/>
  </p:sldMasterIdLst>
  <p:notesMasterIdLst>
    <p:notesMasterId r:id="rId41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20" Type="http://schemas.openxmlformats.org/officeDocument/2006/relationships/slide" Target="slides/slide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275" y="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72089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8422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0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6699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1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241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2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9462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0276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4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222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5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3121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6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163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7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7426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8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8294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9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406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0500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0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408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1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1452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2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2634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3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37449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4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857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5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1937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6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40109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7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3659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8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066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7943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7249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6:notes"/>
          <p:cNvSpPr txBox="1"/>
          <p:nvPr/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  <p:sp>
        <p:nvSpPr>
          <p:cNvPr id="299" name="Google Shape;2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00" name="Google Shape;300;p6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5504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7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4544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8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8473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9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967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21"/>
          <p:cNvSpPr txBox="1">
            <a:spLocks noGrp="1"/>
          </p:cNvSpPr>
          <p:nvPr>
            <p:ph type="body" idx="1"/>
          </p:nvPr>
        </p:nvSpPr>
        <p:spPr>
          <a:xfrm rot="5400000">
            <a:off x="2269325" y="-443700"/>
            <a:ext cx="459900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2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21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3"/>
          <p:cNvSpPr txBox="1">
            <a:spLocks noGrp="1"/>
          </p:cNvSpPr>
          <p:nvPr>
            <p:ph type="body" idx="1"/>
          </p:nvPr>
        </p:nvSpPr>
        <p:spPr>
          <a:xfrm rot="5400000">
            <a:off x="670650" y="-61050"/>
            <a:ext cx="58215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3"/>
          <p:cNvSpPr txBox="1">
            <a:spLocks noGrp="1"/>
          </p:cNvSpPr>
          <p:nvPr>
            <p:ph type="title"/>
          </p:nvPr>
        </p:nvSpPr>
        <p:spPr>
          <a:xfrm rot="5400000">
            <a:off x="5189550" y="2506651"/>
            <a:ext cx="58515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23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2" name="Google Shape;262;p2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2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A979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900" cy="7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00" cy="3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sldNum" idx="12"/>
          </p:nvPr>
        </p:nvSpPr>
        <p:spPr>
          <a:xfrm>
            <a:off x="4343400" y="104298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8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3537" algn="l" rtl="0">
              <a:spcBef>
                <a:spcPts val="500"/>
              </a:spcBef>
              <a:spcAft>
                <a:spcPts val="0"/>
              </a:spcAft>
              <a:buSzPts val="2125"/>
              <a:buChar char="●"/>
              <a:defRPr sz="2500"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8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3537" algn="l" rtl="0">
              <a:spcBef>
                <a:spcPts val="500"/>
              </a:spcBef>
              <a:spcAft>
                <a:spcPts val="0"/>
              </a:spcAft>
              <a:buSzPts val="2125"/>
              <a:buChar char="●"/>
              <a:defRPr sz="2500"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8"/>
          <p:cNvSpPr txBox="1">
            <a:spLocks noGrp="1"/>
          </p:cNvSpPr>
          <p:nvPr>
            <p:ph type="dt" idx="10"/>
          </p:nvPr>
        </p:nvSpPr>
        <p:spPr>
          <a:xfrm>
            <a:off x="5791200" y="6410325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300" cy="1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 rtl="0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sldNum" idx="12"/>
          </p:nvPr>
        </p:nvSpPr>
        <p:spPr>
          <a:xfrm>
            <a:off x="4343400" y="10366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5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15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17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 rtl="0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17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17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6" name="Google Shape;196;p1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7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3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19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8" name="Google Shape;218;p19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 rtl="0">
              <a:spcBef>
                <a:spcPts val="1000"/>
              </a:spcBef>
              <a:spcAft>
                <a:spcPts val="0"/>
              </a:spcAft>
              <a:buSzPts val="840"/>
              <a:buChar char="○"/>
              <a:defRPr sz="1200"/>
            </a:lvl2pPr>
            <a:lvl3pPr marL="1371600" lvl="2" indent="-276225" algn="l" rtl="0">
              <a:spcBef>
                <a:spcPts val="200"/>
              </a:spcBef>
              <a:spcAft>
                <a:spcPts val="0"/>
              </a:spcAft>
              <a:buSzPts val="750"/>
              <a:buChar char="•"/>
              <a:defRPr sz="1000"/>
            </a:lvl3pPr>
            <a:lvl4pPr marL="1828800" lvl="3" indent="-268605" algn="l" rtl="0">
              <a:spcBef>
                <a:spcPts val="180"/>
              </a:spcBef>
              <a:spcAft>
                <a:spcPts val="0"/>
              </a:spcAft>
              <a:buSzPts val="630"/>
              <a:buChar char="•"/>
              <a:defRPr sz="900"/>
            </a:lvl4pPr>
            <a:lvl5pPr marL="2286000" lvl="4" indent="-285750" algn="l" rtl="0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219" name="Google Shape;219;p19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dt" idx="10"/>
          </p:nvPr>
        </p:nvSpPr>
        <p:spPr>
          <a:xfrm>
            <a:off x="5788025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7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146050" y="6391275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Google Shape;15;p1"/>
          <p:cNvCxnSpPr/>
          <p:nvPr/>
        </p:nvCxnSpPr>
        <p:spPr>
          <a:xfrm>
            <a:off x="155575" y="2419350"/>
            <a:ext cx="883290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" name="Google Shape;16;p1"/>
          <p:cNvSpPr txBox="1"/>
          <p:nvPr/>
        </p:nvSpPr>
        <p:spPr>
          <a:xfrm>
            <a:off x="152400" y="152400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4362450" y="2209800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Google Shape;199;p18"/>
          <p:cNvCxnSpPr/>
          <p:nvPr/>
        </p:nvCxnSpPr>
        <p:spPr>
          <a:xfrm>
            <a:off x="152400" y="533400"/>
            <a:ext cx="883290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0" name="Google Shape;200;p18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8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8"/>
          <p:cNvSpPr txBox="1"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8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 txBox="1"/>
          <p:nvPr/>
        </p:nvSpPr>
        <p:spPr>
          <a:xfrm>
            <a:off x="152400" y="152400"/>
            <a:ext cx="8832900" cy="3015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 txBox="1"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8"/>
          <p:cNvSpPr txBox="1"/>
          <p:nvPr/>
        </p:nvSpPr>
        <p:spPr>
          <a:xfrm>
            <a:off x="149225" y="6388100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1" name="Google Shape;211;p18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2" name="Google Shape;212;p18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8"/>
          <p:cNvSpPr txBox="1">
            <a:spLocks noGrp="1"/>
          </p:cNvSpPr>
          <p:nvPr>
            <p:ph type="dt" idx="10"/>
          </p:nvPr>
        </p:nvSpPr>
        <p:spPr>
          <a:xfrm>
            <a:off x="5788025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Google Shape;214;p18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7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0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0"/>
          <p:cNvSpPr txBox="1"/>
          <p:nvPr/>
        </p:nvSpPr>
        <p:spPr>
          <a:xfrm>
            <a:off x="0" y="0"/>
            <a:ext cx="9144000" cy="139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0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0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0"/>
          <p:cNvSpPr txBox="1"/>
          <p:nvPr/>
        </p:nvSpPr>
        <p:spPr>
          <a:xfrm>
            <a:off x="149225" y="6388100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0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9" name="Google Shape;229;p20"/>
          <p:cNvCxnSpPr/>
          <p:nvPr/>
        </p:nvCxnSpPr>
        <p:spPr>
          <a:xfrm>
            <a:off x="152400" y="1276350"/>
            <a:ext cx="883290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30" name="Google Shape;230;p2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0"/>
          <p:cNvSpPr/>
          <p:nvPr/>
        </p:nvSpPr>
        <p:spPr>
          <a:xfrm>
            <a:off x="4362450" y="1050925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3" name="Google Shape;233;p20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4" name="Google Shape;234;p20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5" name="Google Shape;235;p20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6" name="Google Shape;236;p20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2"/>
          <p:cNvSpPr txBox="1"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2"/>
          <p:cNvSpPr txBox="1"/>
          <p:nvPr/>
        </p:nvSpPr>
        <p:spPr>
          <a:xfrm>
            <a:off x="0" y="0"/>
            <a:ext cx="9144000" cy="15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2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2"/>
          <p:cNvSpPr txBox="1"/>
          <p:nvPr/>
        </p:nvSpPr>
        <p:spPr>
          <a:xfrm>
            <a:off x="146050" y="6391275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2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0" name="Google Shape;250;p22"/>
          <p:cNvCxnSpPr/>
          <p:nvPr/>
        </p:nvCxnSpPr>
        <p:spPr>
          <a:xfrm rot="5400000">
            <a:off x="4021199" y="3278125"/>
            <a:ext cx="624510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51" name="Google Shape;251;p22"/>
          <p:cNvSpPr/>
          <p:nvPr/>
        </p:nvSpPr>
        <p:spPr>
          <a:xfrm>
            <a:off x="6838950" y="292576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2"/>
          <p:cNvSpPr/>
          <p:nvPr/>
        </p:nvSpPr>
        <p:spPr>
          <a:xfrm>
            <a:off x="6934200" y="3021012"/>
            <a:ext cx="420600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4" name="Google Shape;254;p2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5" name="Google Shape;255;p22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7" name="Google Shape;257;p2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0" y="0"/>
            <a:ext cx="9144000" cy="139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149225" y="6388100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" name="Google Shape;37;p3"/>
          <p:cNvCxnSpPr/>
          <p:nvPr/>
        </p:nvCxnSpPr>
        <p:spPr>
          <a:xfrm>
            <a:off x="152400" y="1276350"/>
            <a:ext cx="883290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8" name="Google Shape;38;p3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4362450" y="1050925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5"/>
          <p:cNvCxnSpPr/>
          <p:nvPr/>
        </p:nvCxnSpPr>
        <p:spPr>
          <a:xfrm>
            <a:off x="4572000" y="2200400"/>
            <a:ext cx="0" cy="4187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3" name="Google Shape;53;p5"/>
          <p:cNvSpPr txBox="1"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5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5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5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5"/>
          <p:cNvSpPr txBox="1"/>
          <p:nvPr/>
        </p:nvSpPr>
        <p:spPr>
          <a:xfrm>
            <a:off x="152400" y="1371600"/>
            <a:ext cx="88329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 txBox="1"/>
          <p:nvPr/>
        </p:nvSpPr>
        <p:spPr>
          <a:xfrm>
            <a:off x="146050" y="6391275"/>
            <a:ext cx="8832900" cy="3111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5"/>
          <p:cNvCxnSpPr/>
          <p:nvPr/>
        </p:nvCxnSpPr>
        <p:spPr>
          <a:xfrm>
            <a:off x="152400" y="1279525"/>
            <a:ext cx="883290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0" name="Google Shape;60;p5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5"/>
          <p:cNvSpPr/>
          <p:nvPr/>
        </p:nvSpPr>
        <p:spPr>
          <a:xfrm>
            <a:off x="4362450" y="1050925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ldNum" idx="12"/>
          </p:nvPr>
        </p:nvSpPr>
        <p:spPr>
          <a:xfrm>
            <a:off x="4343400" y="104298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7"/>
          <p:cNvSpPr txBox="1"/>
          <p:nvPr/>
        </p:nvSpPr>
        <p:spPr>
          <a:xfrm>
            <a:off x="0" y="0"/>
            <a:ext cx="9144000" cy="139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7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7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7"/>
          <p:cNvSpPr txBox="1"/>
          <p:nvPr/>
        </p:nvSpPr>
        <p:spPr>
          <a:xfrm>
            <a:off x="149225" y="6388100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7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7"/>
          <p:cNvCxnSpPr/>
          <p:nvPr/>
        </p:nvCxnSpPr>
        <p:spPr>
          <a:xfrm>
            <a:off x="152400" y="1276350"/>
            <a:ext cx="883290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5" name="Google Shape;85;p7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7"/>
          <p:cNvSpPr/>
          <p:nvPr/>
        </p:nvSpPr>
        <p:spPr>
          <a:xfrm>
            <a:off x="4362450" y="1050925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7"/>
          <p:cNvCxnSpPr/>
          <p:nvPr/>
        </p:nvCxnSpPr>
        <p:spPr>
          <a:xfrm rot="10800000" flipH="1">
            <a:off x="4562475" y="1576449"/>
            <a:ext cx="9600" cy="481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8" name="Google Shape;88;p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dt" idx="10"/>
          </p:nvPr>
        </p:nvSpPr>
        <p:spPr>
          <a:xfrm>
            <a:off x="5791200" y="6410325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9"/>
          <p:cNvSpPr txBox="1"/>
          <p:nvPr/>
        </p:nvSpPr>
        <p:spPr>
          <a:xfrm>
            <a:off x="0" y="0"/>
            <a:ext cx="9144000" cy="139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9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9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9"/>
          <p:cNvSpPr txBox="1"/>
          <p:nvPr/>
        </p:nvSpPr>
        <p:spPr>
          <a:xfrm>
            <a:off x="149225" y="6388100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9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9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9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p9"/>
          <p:cNvCxnSpPr/>
          <p:nvPr/>
        </p:nvCxnSpPr>
        <p:spPr>
          <a:xfrm>
            <a:off x="152400" y="1276350"/>
            <a:ext cx="883290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0" name="Google Shape;110;p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9"/>
          <p:cNvSpPr/>
          <p:nvPr/>
        </p:nvSpPr>
        <p:spPr>
          <a:xfrm>
            <a:off x="4362450" y="1050925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9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0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0"/>
          <p:cNvSpPr txBox="1"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0"/>
          <p:cNvSpPr txBox="1"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0"/>
          <p:cNvSpPr txBox="1"/>
          <p:nvPr/>
        </p:nvSpPr>
        <p:spPr>
          <a:xfrm>
            <a:off x="152400" y="2286000"/>
            <a:ext cx="883290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0"/>
          <p:cNvSpPr txBox="1"/>
          <p:nvPr/>
        </p:nvSpPr>
        <p:spPr>
          <a:xfrm>
            <a:off x="155575" y="142875"/>
            <a:ext cx="8832900" cy="2139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0"/>
          <p:cNvSpPr txBox="1"/>
          <p:nvPr/>
        </p:nvSpPr>
        <p:spPr>
          <a:xfrm>
            <a:off x="146050" y="6391275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0"/>
          <p:cNvSpPr txBox="1"/>
          <p:nvPr/>
        </p:nvSpPr>
        <p:spPr>
          <a:xfrm>
            <a:off x="152400" y="152400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10"/>
          <p:cNvCxnSpPr/>
          <p:nvPr/>
        </p:nvCxnSpPr>
        <p:spPr>
          <a:xfrm>
            <a:off x="152400" y="2438400"/>
            <a:ext cx="883290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5" name="Google Shape;125;p1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4362450" y="2209800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10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2"/>
          <p:cNvSpPr txBox="1"/>
          <p:nvPr/>
        </p:nvSpPr>
        <p:spPr>
          <a:xfrm>
            <a:off x="0" y="0"/>
            <a:ext cx="9144000" cy="139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2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2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2"/>
          <p:cNvSpPr txBox="1"/>
          <p:nvPr/>
        </p:nvSpPr>
        <p:spPr>
          <a:xfrm>
            <a:off x="149225" y="6388100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2"/>
          <p:cNvSpPr txBox="1"/>
          <p:nvPr/>
        </p:nvSpPr>
        <p:spPr>
          <a:xfrm>
            <a:off x="152400" y="155575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2"/>
          <p:cNvCxnSpPr/>
          <p:nvPr/>
        </p:nvCxnSpPr>
        <p:spPr>
          <a:xfrm>
            <a:off x="152400" y="1276350"/>
            <a:ext cx="883290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6" name="Google Shape;146;p12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2"/>
          <p:cNvSpPr/>
          <p:nvPr/>
        </p:nvSpPr>
        <p:spPr>
          <a:xfrm>
            <a:off x="4362450" y="1050925"/>
            <a:ext cx="4191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9" name="Google Shape;149;p1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0" name="Google Shape;150;p1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Google Shape;151;p1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12"/>
          <p:cNvSpPr txBox="1">
            <a:spLocks noGrp="1"/>
          </p:cNvSpPr>
          <p:nvPr>
            <p:ph type="sldNum" idx="12"/>
          </p:nvPr>
        </p:nvSpPr>
        <p:spPr>
          <a:xfrm>
            <a:off x="4343400" y="10366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0" y="0"/>
            <a:ext cx="9144000" cy="15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4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4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4"/>
          <p:cNvSpPr txBox="1"/>
          <p:nvPr/>
        </p:nvSpPr>
        <p:spPr>
          <a:xfrm>
            <a:off x="146050" y="6391275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"/>
          <p:cNvSpPr txBox="1"/>
          <p:nvPr/>
        </p:nvSpPr>
        <p:spPr>
          <a:xfrm>
            <a:off x="152400" y="158750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7" name="Google Shape;167;p1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8" name="Google Shape;168;p1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Google Shape;169;p14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 sz="16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 txBox="1"/>
          <p:nvPr/>
        </p:nvSpPr>
        <p:spPr>
          <a:xfrm>
            <a:off x="152400" y="152400"/>
            <a:ext cx="8832900" cy="3048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6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6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6"/>
          <p:cNvSpPr txBox="1"/>
          <p:nvPr/>
        </p:nvSpPr>
        <p:spPr>
          <a:xfrm>
            <a:off x="0" y="0"/>
            <a:ext cx="9144000" cy="119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6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6"/>
          <p:cNvSpPr txBox="1"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6"/>
          <p:cNvSpPr txBox="1"/>
          <p:nvPr/>
        </p:nvSpPr>
        <p:spPr>
          <a:xfrm>
            <a:off x="152400" y="152400"/>
            <a:ext cx="8832900" cy="654690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16"/>
          <p:cNvCxnSpPr/>
          <p:nvPr/>
        </p:nvCxnSpPr>
        <p:spPr>
          <a:xfrm>
            <a:off x="152400" y="533400"/>
            <a:ext cx="883290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3" name="Google Shape;183;p16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6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6"/>
          <p:cNvSpPr txBox="1"/>
          <p:nvPr/>
        </p:nvSpPr>
        <p:spPr>
          <a:xfrm>
            <a:off x="149225" y="6388100"/>
            <a:ext cx="8832900" cy="3096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600"/>
              <a:buFont typeface="Georgia"/>
              <a:buNone/>
              <a:defRPr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6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Google Shape;190;p16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3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AutoNum type="arabicPeriod"/>
            </a:pPr>
            <a:r>
              <a:rPr lang="en-US" sz="3200" b="1" i="0" u="none" dirty="0" smtClean="0">
                <a:solidFill>
                  <a:schemeClr val="dk2"/>
                </a:solidFill>
                <a:sym typeface="Georgia"/>
              </a:rPr>
              <a:t>Mind- brain</a:t>
            </a:r>
          </a:p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AutoNum type="arabicPeriod"/>
            </a:pPr>
            <a:r>
              <a:rPr lang="en-US" sz="3200" dirty="0" smtClean="0"/>
              <a:t>Nature and nurture</a:t>
            </a:r>
          </a:p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AutoNum type="arabicPeriod"/>
            </a:pPr>
            <a:r>
              <a:rPr lang="en-US" sz="3200" dirty="0" smtClean="0"/>
              <a:t>Ethics of research</a:t>
            </a:r>
            <a:endParaRPr sz="3200" dirty="0"/>
          </a:p>
        </p:txBody>
      </p:sp>
      <p:sp>
        <p:nvSpPr>
          <p:cNvPr id="269" name="Google Shape;269;p24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lang="en-US" sz="4200" b="0" i="0" u="none" dirty="0" smtClean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Main issues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Nature Nurture issues come back AGAIN!</a:t>
            </a:r>
            <a:endParaRPr/>
          </a:p>
        </p:txBody>
      </p:sp>
      <p:sp>
        <p:nvSpPr>
          <p:cNvPr id="328" name="Google Shape;328;p33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Which is more important: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Nature: innate, biological, what you are “born with”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Nurture: environmental experiences that shape your brain (including in utero experiences)</a:t>
            </a:r>
            <a:endParaRPr/>
          </a:p>
          <a:p>
            <a:pPr marL="547687" marR="0" lvl="1" indent="-17525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Genetics vs experience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 your genes guide your experience?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Can experience actually change your genes?</a:t>
            </a:r>
            <a:endParaRPr/>
          </a:p>
          <a:p>
            <a:pPr marL="273050" marR="0" lvl="0" indent="-12731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Which contributes more to who you are?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Quick review: What is your “Genetic Code”</a:t>
            </a:r>
            <a:endParaRPr/>
          </a:p>
        </p:txBody>
      </p:sp>
      <p:sp>
        <p:nvSpPr>
          <p:cNvPr id="334" name="Google Shape;334;p34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Gene: 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biological unit that directs cellular processes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Transmits inherited characteristics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Typically found in chromosomes</a:t>
            </a:r>
            <a:endParaRPr/>
          </a:p>
          <a:p>
            <a:pPr marL="547687" marR="0" lvl="1" indent="-1841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Chromosomes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 humans: each cell has 46 chromosomes arranged in 23 pairs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23</a:t>
            </a:r>
            <a:r>
              <a:rPr lang="en-US" sz="2000" b="0" i="0" u="none" strike="noStrike" cap="none" baseline="30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rd</a:t>
            </a: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pair = sex chromosomes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Each set of 46 chromosomes distinct from all others- even in identical twins!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Sperm, eggs carry only 23 chromosomes: if put together- get the 46!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Each chromosome carries unique set of information that makes you who you are</a:t>
            </a:r>
            <a:endParaRPr/>
          </a:p>
          <a:p>
            <a:pPr marL="273050" marR="0" lvl="0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endParaRPr sz="2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DNA: Watson and Crick (1953)</a:t>
            </a:r>
            <a:endParaRPr/>
          </a:p>
        </p:txBody>
      </p:sp>
      <p:sp>
        <p:nvSpPr>
          <p:cNvPr id="340" name="Google Shape;340;p35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5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Deoxyribonucleic acid or DNA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Double stranded chain of chemical molecules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Forms a double helix</a:t>
            </a:r>
            <a:endParaRPr/>
          </a:p>
          <a:p>
            <a:pPr marL="547687" marR="0" lvl="1" indent="-206375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None/>
            </a:pPr>
            <a:endParaRPr sz="15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Forms rungs, like on a ladder (that’s the double helix!)</a:t>
            </a:r>
            <a:endParaRPr/>
          </a:p>
          <a:p>
            <a:pPr marL="273050" marR="0" lvl="0" indent="-17049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None/>
            </a:pPr>
            <a:endParaRPr sz="19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Each rung is composed of 2 of 4 bases: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Adenine: A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Thymine: T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Guanine: G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Cytosine: C</a:t>
            </a:r>
            <a:endParaRPr/>
          </a:p>
          <a:p>
            <a:pPr marL="273050" marR="0" lvl="0" indent="-17049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None/>
            </a:pPr>
            <a:endParaRPr sz="19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Order that they are put together is unique for every person</a:t>
            </a:r>
            <a:endParaRPr/>
          </a:p>
          <a:p>
            <a:pPr marL="547687" marR="0" lvl="1" indent="-206375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None/>
            </a:pPr>
            <a:endParaRPr sz="15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Genes influence most of our behavior 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Not</a:t>
            </a: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cause, </a:t>
            </a:r>
            <a:r>
              <a:rPr lang="en-US" sz="1500" b="1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but influence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Provide directions for making proteins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Proteins = catalyst for making body parts and enzymes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Enzymes = catalyst for modifying chemical reactions in body and particularly the brain!</a:t>
            </a:r>
            <a:endParaRPr/>
          </a:p>
          <a:p>
            <a:pPr marL="273050" marR="0" lvl="0" indent="-19208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endParaRPr sz="15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41" name="Google Shape;341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1828800"/>
            <a:ext cx="220980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Inheritance</a:t>
            </a:r>
            <a:endParaRPr/>
          </a:p>
        </p:txBody>
      </p:sp>
      <p:sp>
        <p:nvSpPr>
          <p:cNvPr id="347" name="Google Shape;347;p36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Chromosomes are paired, so genes are also paired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Allow inherited traits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Genotype: actual inherited trait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Phenotype: expression of that trait</a:t>
            </a:r>
            <a:endParaRPr/>
          </a:p>
          <a:p>
            <a:pPr marL="547687" marR="0" lvl="1" indent="-1841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Dominant gene effects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One gene dominates the other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If you have that gene, it will be expressed</a:t>
            </a:r>
            <a:endParaRPr/>
          </a:p>
          <a:p>
            <a:pPr marL="547687" marR="0" lvl="1" indent="-1841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Recessive gene effects: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Takes two of the genes for effect to be expressed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OR is x-linked or sex linked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only get that one, then it is expressed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Carried and passed on by the mother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7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4040100" cy="733500"/>
          </a:xfrm>
          <a:prstGeom prst="rect">
            <a:avLst/>
          </a:prstGeom>
          <a:noFill/>
          <a:ln>
            <a:noFill/>
          </a:ln>
          <a:effectLst>
            <a:outerShdw blurRad="63500" dist="25400" dir="540000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en-US" sz="2200" b="1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Recessive Gene Trait:</a:t>
            </a:r>
            <a:endParaRPr/>
          </a:p>
        </p:txBody>
      </p:sp>
      <p:sp>
        <p:nvSpPr>
          <p:cNvPr id="353" name="Google Shape;353;p37"/>
          <p:cNvSpPr txBox="1">
            <a:spLocks noGrp="1"/>
          </p:cNvSpPr>
          <p:nvPr>
            <p:ph type="body" idx="1"/>
          </p:nvPr>
        </p:nvSpPr>
        <p:spPr>
          <a:xfrm>
            <a:off x="4791075" y="1524000"/>
            <a:ext cx="4041900" cy="731700"/>
          </a:xfrm>
          <a:prstGeom prst="rect">
            <a:avLst/>
          </a:prstGeom>
          <a:noFill/>
          <a:ln>
            <a:noFill/>
          </a:ln>
          <a:effectLst>
            <a:outerShdw blurRad="63500" dist="25400" dir="540000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en-US" sz="2200" b="1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Autosomal dominant Gene</a:t>
            </a:r>
            <a:endParaRPr/>
          </a:p>
        </p:txBody>
      </p:sp>
      <p:pic>
        <p:nvPicPr>
          <p:cNvPr id="354" name="Google Shape;354;p3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14350" y="2209800"/>
            <a:ext cx="3981600" cy="31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3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941887" y="2471737"/>
            <a:ext cx="3756000" cy="382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3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Examples of Inheritance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000"/>
              <a:buFont typeface="Georgia"/>
              <a:buNone/>
            </a:pPr>
            <a:r>
              <a:rPr lang="en-US" sz="30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Blood type inheritance: </a:t>
            </a:r>
            <a:br>
              <a:rPr lang="en-US" sz="30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0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Slightly different inheritance</a:t>
            </a:r>
            <a:endParaRPr/>
          </a:p>
        </p:txBody>
      </p:sp>
      <p:sp>
        <p:nvSpPr>
          <p:cNvPr id="362" name="Google Shape;362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someone has blood type A, they must have at least one copy of the A allele, but they could have two copies. Their genotype is either AA or AO. </a:t>
            </a:r>
            <a:endParaRPr/>
          </a:p>
          <a:p>
            <a:pPr marL="273050" marR="0" lvl="0" indent="-192087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endParaRPr sz="15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Similarly, someone who is blood type B could have a genotype of either BB or BO.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Blood type 	Possible genotypes 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		     A 		AA  or AO 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		     B 		BB  or BO 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endParaRPr sz="1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blood test of either type AB or type O is more informative. 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Char char="○"/>
            </a:pPr>
            <a:r>
              <a:rPr lang="en-US"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Someone with blood type AB must have both the A and B alleles. The genotype must be AB. 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Char char="○"/>
            </a:pPr>
            <a:r>
              <a:rPr lang="en-US"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Someone with blood type O has neither the A nor the B allele. The genotype must be OO </a:t>
            </a:r>
            <a:endParaRPr/>
          </a:p>
          <a:p>
            <a:pPr marL="547687" marR="0" lvl="1" indent="-219709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endParaRPr sz="1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Blood type 	Possible genotypes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AB 		AB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O 		OO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A		AA or AO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B		BB or BO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endParaRPr sz="15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</a:pPr>
            <a:r>
              <a:rPr lang="en-US" sz="1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Question: Could a mother with “type A” blood and a father with “type B” blood produce a child with “Type O”? How?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 Well, maybe……..!</a:t>
            </a:r>
            <a:endParaRPr/>
          </a:p>
        </p:txBody>
      </p:sp>
      <p:sp>
        <p:nvSpPr>
          <p:cNvPr id="368" name="Google Shape;368;p3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Animal breeding studies: can breed for several kinds of traits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Physical traits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Behavioral traits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But genetics not explain the WHOLE picture!</a:t>
            </a:r>
            <a:endParaRPr/>
          </a:p>
          <a:p>
            <a:pPr marL="273050" marR="0" lvl="0" indent="-12731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 sure to what degree “behaviors” such as intelligence, mental illness, addiction are inherited or are environmentally elicited.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 Well, maybe……..!</a:t>
            </a:r>
            <a:endParaRPr/>
          </a:p>
        </p:txBody>
      </p:sp>
      <p:sp>
        <p:nvSpPr>
          <p:cNvPr id="374" name="Google Shape;374;p4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800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Look at disorders in dogs: The Merle Coloring Gene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Merle = patterned coloring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Tricolored or bicolored: Dog is black/white or red/white or black/white/red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Merle pattern: diffuses these colors so is more spotted</a:t>
            </a:r>
            <a:endParaRPr/>
          </a:p>
          <a:p>
            <a:pPr marL="547687" marR="0" lvl="1" indent="-1841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get a Merle pattern dog: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Breed a Merle to a Tri or Bicolored: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                M	     m	                                 M             MM	    Mm   two bi colored 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              MM    Mm   two merles</a:t>
            </a:r>
            <a:endParaRPr/>
          </a:p>
          <a:p>
            <a:pPr marL="273050" marR="0" lvl="0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endParaRPr sz="2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5" name="Google Shape;375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1524000"/>
            <a:ext cx="2505075" cy="25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6400" y="3810000"/>
            <a:ext cx="2428875" cy="216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</a:t>
            </a:r>
            <a:endParaRPr/>
          </a:p>
        </p:txBody>
      </p:sp>
      <p:sp>
        <p:nvSpPr>
          <p:cNvPr id="382" name="Google Shape;382;p41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55659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Now: What if breed two merle with a tri with a merle gene? Or two merles?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        M	m                     m       m</a:t>
            </a:r>
            <a:endParaRPr sz="23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93725" marR="0" lvl="2" indent="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8CADAE"/>
              </a:buClr>
              <a:buSzPts val="1275"/>
              <a:buFont typeface="Noto Sans Symbols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	   Mm	mm	        m    mm       mm</a:t>
            </a:r>
            <a:endParaRPr/>
          </a:p>
          <a:p>
            <a:pPr marL="593725" marR="0" lvl="2" indent="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8CADAE"/>
              </a:buClr>
              <a:buSzPts val="1275"/>
              <a:buFont typeface="Noto Sans Symbols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	   Mm	mm                   m   mm       mm</a:t>
            </a:r>
            <a:endParaRPr sz="1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93725" marR="0" lvl="2" indent="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8CADAE"/>
              </a:buClr>
              <a:buSzPts val="1275"/>
              <a:buFont typeface="Noto Sans Symbols"/>
              <a:buNone/>
            </a:pPr>
            <a:endParaRPr sz="1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Great, right? They are all merles (and I make lots of money)</a:t>
            </a:r>
            <a:endParaRPr/>
          </a:p>
          <a:p>
            <a:pPr marL="273050" marR="0" lvl="0" indent="-148907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endParaRPr sz="23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But wait: mm produces:</a:t>
            </a:r>
            <a:endParaRPr/>
          </a:p>
          <a:p>
            <a:pPr marL="661987" marR="0" lvl="1" indent="-3429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Deafness</a:t>
            </a:r>
            <a:endParaRPr/>
          </a:p>
          <a:p>
            <a:pPr marL="661987" marR="0" lvl="1" indent="-3429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Underdeveloped eyes</a:t>
            </a:r>
            <a:endParaRPr/>
          </a:p>
          <a:p>
            <a:pPr marL="661987" marR="0" lvl="1" indent="-3429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Dogs are blind, deaf or both!</a:t>
            </a:r>
            <a:endParaRPr/>
          </a:p>
          <a:p>
            <a:pPr marL="661987" marR="0" lvl="1" indent="-3429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So, playing with color produces side effects!</a:t>
            </a:r>
            <a:endParaRPr/>
          </a:p>
          <a:p>
            <a:pPr marL="273050" marR="0" lvl="0" indent="-170497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None/>
            </a:pPr>
            <a:endParaRPr sz="19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83" name="Google Shape;383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1828800"/>
            <a:ext cx="2811462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0" y="3733800"/>
            <a:ext cx="2514600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 Well, maybe……..!</a:t>
            </a:r>
            <a:endParaRPr/>
          </a:p>
        </p:txBody>
      </p:sp>
      <p:sp>
        <p:nvSpPr>
          <p:cNvPr id="390" name="Google Shape;390;p4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14890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endParaRPr sz="23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Human Genome Project also may help understand relation between behavior and genes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Goal: map the location of all genes on the human chromosomes and determine genetic codes: order of the bases on each gene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Only have approximately </a:t>
            </a:r>
            <a:r>
              <a:rPr lang="en-US" sz="19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20,000 functioning genes- </a:t>
            </a: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about as many as a roundworm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97% of DNA does not encode proteins- appear to be ‘junk’</a:t>
            </a:r>
            <a:endParaRPr/>
          </a:p>
          <a:p>
            <a:pPr marL="273050" marR="0" lvl="0" indent="-14890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endParaRPr sz="23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Genetic research investigates role of genes in behavior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Fragile X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Huntington’s disease</a:t>
            </a:r>
            <a:endParaRPr/>
          </a:p>
          <a:p>
            <a:pPr marL="273050" marR="0" lvl="0" indent="-14890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endParaRPr sz="23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Bigger question: Is heredity a destiny or a predisposition?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What is neuroscience?</a:t>
            </a:r>
            <a:endParaRPr/>
          </a:p>
        </p:txBody>
      </p:sp>
      <p:sp>
        <p:nvSpPr>
          <p:cNvPr id="275" name="Google Shape;275;p25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lang="en-US" sz="2300" b="0" i="1" u="none" strike="noStrike" cap="none" dirty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multidisciplinary</a:t>
            </a:r>
            <a:r>
              <a:rPr lang="en-US" sz="23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study of nervous system and </a:t>
            </a:r>
            <a:endParaRPr dirty="0"/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the role it plays in behavior!</a:t>
            </a:r>
            <a:endParaRPr dirty="0"/>
          </a:p>
          <a:p>
            <a:pPr marL="273050" marR="0" lvl="0" indent="-148907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endParaRPr sz="23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Merging of several disciplines:</a:t>
            </a:r>
            <a:endParaRPr dirty="0"/>
          </a:p>
          <a:p>
            <a:pPr marL="547687" marR="0" lvl="1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anatomy and physiology</a:t>
            </a:r>
            <a:endParaRPr dirty="0"/>
          </a:p>
          <a:p>
            <a:pPr marL="547687" marR="0" lvl="1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Biology and chemistry</a:t>
            </a:r>
            <a:endParaRPr dirty="0"/>
          </a:p>
          <a:p>
            <a:pPr marL="547687" marR="0" lvl="1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Philosophy</a:t>
            </a:r>
            <a:endParaRPr dirty="0"/>
          </a:p>
          <a:p>
            <a:pPr marL="547687" marR="0" lvl="1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Psychology: Behavioral, social and cognitive areas, in particular</a:t>
            </a:r>
            <a:endParaRPr dirty="0"/>
          </a:p>
          <a:p>
            <a:pPr marL="273050" marR="0" lvl="0" indent="-148907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None/>
            </a:pPr>
            <a:endParaRPr sz="23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Biopsychology: Branch of psychology that studies relation between brain and behavior</a:t>
            </a:r>
            <a:endParaRPr dirty="0"/>
          </a:p>
          <a:p>
            <a:pPr marL="547687" marR="0" lvl="1" indent="-188595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None/>
            </a:pPr>
            <a:endParaRPr sz="1900" b="0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188595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None/>
            </a:pPr>
            <a:endParaRPr sz="1900" b="0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170497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Noto Sans Symbols"/>
              <a:buNone/>
            </a:pPr>
            <a:endParaRPr sz="1900" b="0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3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en-US" sz="1600" b="1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BRIEF INTRO TO EVOLUTION</a:t>
            </a:r>
            <a:endParaRPr/>
          </a:p>
        </p:txBody>
      </p:sp>
      <p:sp>
        <p:nvSpPr>
          <p:cNvPr id="396" name="Google Shape;396;p4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lang="en-US" sz="4200" b="0" i="0" u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Side trip to understand importance of inheritance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4"/>
          <p:cNvSpPr txBox="1">
            <a:spLocks noGrp="1"/>
          </p:cNvSpPr>
          <p:nvPr>
            <p:ph type="title"/>
          </p:nvPr>
        </p:nvSpPr>
        <p:spPr>
          <a:xfrm>
            <a:off x="301625" y="0"/>
            <a:ext cx="8534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2800"/>
              <a:buFont typeface="Georgia"/>
              <a:buNone/>
            </a:pPr>
            <a: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Our bodies change over time:</a:t>
            </a:r>
            <a:b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Evidence for evolution</a:t>
            </a:r>
            <a:endParaRPr/>
          </a:p>
        </p:txBody>
      </p:sp>
      <p:sp>
        <p:nvSpPr>
          <p:cNvPr id="402" name="Google Shape;402;p44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1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  Charles Darwin (1809-1882):  1859 book: Origin of Species</a:t>
            </a:r>
            <a:endParaRPr/>
          </a:p>
          <a:p>
            <a:pPr marL="822325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argued species originated from other species and eventually become distinct from their ancestors</a:t>
            </a:r>
            <a:endParaRPr/>
          </a:p>
          <a:p>
            <a:pPr marL="822325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 thus: many animals have common, but very distant, ancestors</a:t>
            </a:r>
            <a:endParaRPr/>
          </a:p>
          <a:p>
            <a:pPr marL="547687" marR="0" lvl="1" indent="-17525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Evidence from domesticated plants and animals</a:t>
            </a:r>
            <a:endParaRPr/>
          </a:p>
          <a:p>
            <a:pPr marL="822325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 breeding programs;  hybrid plants, purebred dogs, cats, etc.</a:t>
            </a:r>
            <a:endParaRPr/>
          </a:p>
          <a:p>
            <a:pPr marL="822325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 Great similarity in body parts across animals:  paws, arms, etc.</a:t>
            </a:r>
            <a:endParaRPr/>
          </a:p>
          <a:p>
            <a:pPr marL="822325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embryology: most embryos look HIGHLY similar</a:t>
            </a:r>
            <a:endParaRPr/>
          </a:p>
          <a:p>
            <a:pPr marL="822325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 Fossil records: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4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000"/>
              <a:buFont typeface="Georgia"/>
              <a:buNone/>
            </a:pPr>
            <a:r>
              <a:rPr lang="en-US" sz="30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Natural Selection: Darwin’s 5 major premises:</a:t>
            </a:r>
            <a:endParaRPr/>
          </a:p>
        </p:txBody>
      </p:sp>
      <p:sp>
        <p:nvSpPr>
          <p:cNvPr id="408" name="Google Shape;408;p45"/>
          <p:cNvSpPr txBox="1">
            <a:spLocks noGrp="1"/>
          </p:cNvSpPr>
          <p:nvPr>
            <p:ph type="body" idx="1"/>
          </p:nvPr>
        </p:nvSpPr>
        <p:spPr>
          <a:xfrm>
            <a:off x="301625" y="1752600"/>
            <a:ext cx="8504100" cy="43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0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Members of particular species have </a:t>
            </a:r>
            <a:r>
              <a:rPr lang="en-US" sz="2100" b="1" i="1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characteristics that vary</a:t>
            </a:r>
            <a:endParaRPr dirty="0"/>
          </a:p>
          <a:p>
            <a:pPr marL="273050" marR="0" lvl="0" indent="-159702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None/>
            </a:pPr>
            <a:endParaRPr sz="2100" b="1" i="1" u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0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Some of these variable characteristics are </a:t>
            </a:r>
            <a:r>
              <a:rPr lang="en-US" sz="2100" b="1" i="1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passed on from parents to siblings</a:t>
            </a:r>
            <a:endParaRPr dirty="0"/>
          </a:p>
          <a:p>
            <a:pPr marL="273050" marR="0" lvl="0" indent="-159702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None/>
            </a:pPr>
            <a:endParaRPr sz="2100" b="1" i="1" u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0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</a:t>
            </a:r>
            <a:r>
              <a:rPr lang="en-US" sz="2100" b="1" i="1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Some</a:t>
            </a:r>
            <a:r>
              <a:rPr lang="en-US" sz="2100" b="0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these variable characteristics </a:t>
            </a:r>
            <a:r>
              <a:rPr lang="en-US" sz="2100" b="1" i="1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aid survival</a:t>
            </a:r>
            <a:endParaRPr dirty="0"/>
          </a:p>
          <a:p>
            <a:pPr marL="273050" marR="0" lvl="0" indent="-159702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None/>
            </a:pPr>
            <a:endParaRPr sz="2100" b="1" i="1" u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0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Species produce </a:t>
            </a:r>
            <a:r>
              <a:rPr lang="en-US" sz="2100" b="1" i="1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more offspring </a:t>
            </a:r>
            <a:r>
              <a:rPr lang="en-US" sz="2100" b="1" i="1" u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that </a:t>
            </a:r>
            <a:r>
              <a:rPr lang="en-US" sz="2100" b="1" i="1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survive </a:t>
            </a:r>
            <a:r>
              <a:rPr lang="en-US" sz="2100" b="0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become adults</a:t>
            </a:r>
            <a:endParaRPr dirty="0"/>
          </a:p>
          <a:p>
            <a:pPr marL="273050" marR="0" lvl="0" indent="-159702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None/>
            </a:pPr>
            <a:endParaRPr sz="2100" b="0" i="0" u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1" i="1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Characteristics that aid survival will become more common across generations</a:t>
            </a:r>
            <a:r>
              <a:rPr lang="en-US" sz="2100" b="0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those that impede survival will die out.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Heritability</a:t>
            </a:r>
            <a:endParaRPr/>
          </a:p>
        </p:txBody>
      </p:sp>
      <p:sp>
        <p:nvSpPr>
          <p:cNvPr id="414" name="Google Shape;414;p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Heritability = percentage of variation in a characteristic that can be attributed to genetic factors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Identical twins versus fraternal twins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Intelligence about 50%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60-90% heritability for schizophrenia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40-50% for personality characteristics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90% for height         </a:t>
            </a:r>
            <a:endParaRPr/>
          </a:p>
          <a:p>
            <a:pPr marL="822325" marR="0" lvl="2" indent="-180975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8CADAE"/>
              </a:buClr>
              <a:buSzPts val="750"/>
              <a:buFont typeface="Noto Sans Symbols"/>
              <a:buNone/>
            </a:pPr>
            <a:endParaRPr sz="1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Appears about ½ of differences in behavioral characteristics are due to heritability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Rest must be due to environment 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 interaction of genes and environment  </a:t>
            </a:r>
            <a:endParaRPr/>
          </a:p>
          <a:p>
            <a:pPr marL="547687" marR="0" lvl="1" indent="-228600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Noto Sans Symbols"/>
              <a:buNone/>
            </a:pPr>
            <a:endParaRPr sz="1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Vulnerability: genes contribute to </a:t>
            </a:r>
            <a:r>
              <a:rPr lang="en-US" sz="2100" b="0" i="1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predispositon</a:t>
            </a:r>
            <a:r>
              <a:rPr lang="en-US" sz="21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for disorder</a:t>
            </a:r>
            <a:endParaRPr/>
          </a:p>
          <a:p>
            <a:pPr marL="273050" marR="0" lvl="0" indent="-219075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850"/>
              <a:buFont typeface="Noto Sans Symbols"/>
              <a:buNone/>
            </a:pPr>
            <a:endParaRPr sz="1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Must exceed required threshold to elicit disorder 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Diathesis stress model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Takes both genetic predisposition AND stress to elicit certain mental disorders such as schizophrenia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Most important take home lesson:</a:t>
            </a:r>
            <a:endParaRPr/>
          </a:p>
        </p:txBody>
      </p:sp>
      <p:sp>
        <p:nvSpPr>
          <p:cNvPr id="420" name="Google Shape;420;p47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Our brain controls behavior AND </a:t>
            </a:r>
            <a:endParaRPr/>
          </a:p>
          <a:p>
            <a:pPr marL="273050" marR="0" lvl="0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Behavior changes our brain	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Two way street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Interactions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These interactions are explainable and able to be scientifically studied.</a:t>
            </a:r>
            <a:endParaRPr/>
          </a:p>
          <a:p>
            <a:pPr marL="822325" marR="0" lvl="2" indent="-138112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None/>
            </a:pPr>
            <a:endParaRPr sz="19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Genetic traits are important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 inherit dispositions, not inevitabilities.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Genes must interact with environment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Not what WILL happen, but what COULD happen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Takes an eliciting stimulus to turn on/off  the gene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26" name="Google Shape;426;p48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Who showed that nerves operate cannot operate like an electric wire because that would be too slow? </a:t>
            </a:r>
            <a:endParaRPr sz="4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Hermann von Hemmholtz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Rene DesCartes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Wilhelm Wundt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Paul Broca 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571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None/>
            </a:pPr>
            <a:endParaRPr sz="4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571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None/>
            </a:pPr>
            <a:endParaRPr sz="4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32" name="Google Shape;432;p49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None/>
            </a:pPr>
            <a:endParaRPr sz="4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1511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idea that specific areas of the brain carry only one specific function is called__________.</a:t>
            </a:r>
            <a:endParaRPr sz="4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localization and has shown to be incorrect.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localization and has shown to be correct.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specialization and has shown to be incorrect.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specialization and has shown to be correct.</a:t>
            </a:r>
            <a:endParaRPr/>
          </a:p>
          <a:p>
            <a:pPr marL="273050" marR="0" lvl="0" indent="-14351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38" name="Google Shape;438;p50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proposed mechanism for how things work is called a _______________.</a:t>
            </a:r>
            <a:endParaRPr sz="4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Theory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Mechanism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Model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marR="0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Predisposition</a:t>
            </a:r>
            <a:endParaRPr sz="36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r>
              <a:rPr lang="en-US" sz="2800" b="1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40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r>
              <a:rPr lang="en-US" sz="2800" b="1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44" name="Google Shape;444;p51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None/>
            </a:pPr>
            <a:endParaRPr sz="4000" b="0" i="0" u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 sz="2800" b="1" i="0" u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Extra Credit Question: </a:t>
            </a:r>
            <a:endParaRPr lang="en-US" sz="2800" b="1" i="0" u="none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 sz="23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lang="en-US" sz="23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person has a gene that is linked with a disease, but he or she does not have the disease. The book mentions several reasons why this could occur. Describe two of them.</a:t>
            </a:r>
            <a:endParaRPr sz="3500" b="0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84137" algn="l" rtl="0"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975"/>
              <a:buFont typeface="Noto Sans Symbols"/>
              <a:buNone/>
            </a:pPr>
            <a:endParaRPr sz="3500" b="0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2800"/>
              <a:buFont typeface="Georgia"/>
              <a:buNone/>
            </a:pPr>
            <a: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Origins of BioPsychology: </a:t>
            </a:r>
            <a:b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Several problems and Controversies</a:t>
            </a:r>
            <a:endParaRPr/>
          </a:p>
        </p:txBody>
      </p:sp>
      <p:sp>
        <p:nvSpPr>
          <p:cNvPr id="281" name="Google Shape;281;p26"/>
          <p:cNvSpPr txBox="1">
            <a:spLocks noGrp="1"/>
          </p:cNvSpPr>
          <p:nvPr>
            <p:ph type="body" idx="1"/>
          </p:nvPr>
        </p:nvSpPr>
        <p:spPr>
          <a:xfrm>
            <a:off x="301625" y="1600200"/>
            <a:ext cx="8504100" cy="44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Mind-Brain problem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Also called the mind-body problem, but here we want to emphasize the role of “mind” vs “brain”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What is the mind versus what is the brain?</a:t>
            </a:r>
            <a:endParaRPr/>
          </a:p>
          <a:p>
            <a:pPr marL="547687" marR="0" lvl="1" indent="-1841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Monism vs. Dualism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Monism:</a:t>
            </a:r>
            <a:endParaRPr/>
          </a:p>
          <a:p>
            <a:pPr marL="822325" marR="0" lvl="2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British Associationists, later Greek philosophers</a:t>
            </a:r>
            <a:endParaRPr/>
          </a:p>
          <a:p>
            <a:pPr marL="822325" marR="0" lvl="2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Idea that mind and brain are ONE</a:t>
            </a:r>
            <a:endParaRPr/>
          </a:p>
          <a:p>
            <a:pPr marL="822325" marR="0" lvl="2" indent="-182562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None/>
            </a:pPr>
            <a:endParaRPr sz="19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Dualism</a:t>
            </a:r>
            <a:endParaRPr/>
          </a:p>
          <a:p>
            <a:pPr marL="822325" marR="0" lvl="2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DesCartes, Continentalists</a:t>
            </a:r>
            <a:endParaRPr/>
          </a:p>
          <a:p>
            <a:pPr marL="822325" marR="0" lvl="2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Idea that mind is separate from the brain</a:t>
            </a:r>
            <a:endParaRPr/>
          </a:p>
          <a:p>
            <a:pPr marL="822325" marR="0" lvl="2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ts val="1425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Mind obeys rules of mind; brain obeys physical rules for body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2800"/>
              <a:buFont typeface="Georgia"/>
              <a:buNone/>
            </a:pPr>
            <a: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Discovering Neural Mechanisms </a:t>
            </a:r>
            <a:b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8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Des Cartes and the Reflex Arc</a:t>
            </a:r>
            <a:endParaRPr/>
          </a:p>
        </p:txBody>
      </p:sp>
      <p:sp>
        <p:nvSpPr>
          <p:cNvPr id="287" name="Google Shape;287;p27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Model = proposed mechanism for how something works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Can be a theory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Can be an example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Can be a figure, chart or prototype</a:t>
            </a:r>
            <a:endParaRPr/>
          </a:p>
          <a:p>
            <a:pPr marL="547687" marR="0" lvl="1" indent="-188595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None/>
            </a:pPr>
            <a:endParaRPr sz="19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Rene Des Cartes proposed hydraulic model of brain function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Nerves = hollow tubes that carried fluid from brain to muscles and back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This fluid = “animal spirits”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Pumped by the pineal gland (due to it’s location, not observed function!)</a:t>
            </a:r>
            <a:endParaRPr/>
          </a:p>
          <a:p>
            <a:pPr marL="547687" marR="0" lvl="1" indent="-188595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None/>
            </a:pPr>
            <a:endParaRPr sz="19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Pineal gland = seat of the “soul”: place where mind interacted with the body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8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4040100" cy="733500"/>
          </a:xfrm>
          <a:prstGeom prst="rect">
            <a:avLst/>
          </a:prstGeom>
          <a:noFill/>
          <a:ln>
            <a:noFill/>
          </a:ln>
          <a:effectLst>
            <a:outerShdw blurRad="63500" dist="25400" dir="540000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5"/>
              <a:buNone/>
            </a:pPr>
            <a:r>
              <a:rPr lang="en-US" sz="1700" b="1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Reflex arc is communication between spinal cord and target muscle.</a:t>
            </a:r>
            <a:endParaRPr/>
          </a:p>
        </p:txBody>
      </p:sp>
      <p:sp>
        <p:nvSpPr>
          <p:cNvPr id="293" name="Google Shape;293;p28"/>
          <p:cNvSpPr txBox="1">
            <a:spLocks noGrp="1"/>
          </p:cNvSpPr>
          <p:nvPr>
            <p:ph type="body" idx="1"/>
          </p:nvPr>
        </p:nvSpPr>
        <p:spPr>
          <a:xfrm>
            <a:off x="4791075" y="1524000"/>
            <a:ext cx="4041900" cy="731700"/>
          </a:xfrm>
          <a:prstGeom prst="rect">
            <a:avLst/>
          </a:prstGeom>
          <a:noFill/>
          <a:ln>
            <a:noFill/>
          </a:ln>
          <a:effectLst>
            <a:outerShdw blurRad="63500" dist="25400" dir="540000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2000" b="1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Forms a reflex “arc”: sensory input-action output</a:t>
            </a:r>
            <a:endParaRPr/>
          </a:p>
        </p:txBody>
      </p:sp>
      <p:pic>
        <p:nvPicPr>
          <p:cNvPr id="294" name="Google Shape;294;p28" descr="341770_la_02_06b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1625" y="2746375"/>
            <a:ext cx="4041900" cy="32688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pic>
      <p:pic>
        <p:nvPicPr>
          <p:cNvPr id="295" name="Google Shape;295;p2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013325" y="2471737"/>
            <a:ext cx="3613200" cy="382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2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DesCartes’ Reflex Arc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200"/>
              <a:buFont typeface="Georgia"/>
              <a:buNone/>
            </a:pPr>
            <a:r>
              <a:rPr lang="en-US" sz="32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Determining how the nerve functions</a:t>
            </a:r>
            <a:endParaRPr/>
          </a:p>
        </p:txBody>
      </p:sp>
      <p:sp>
        <p:nvSpPr>
          <p:cNvPr id="303" name="Google Shape;303;p29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Discovering the action of nerves: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Could make frog’s muscle twitch by stimulating nerve with electricity, even after removing nerve from frog’s body!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Fritsch and Hitzig (1870): motor movements in dogs using electrical stimulation to brain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Important: Nerves work via </a:t>
            </a:r>
            <a:r>
              <a:rPr lang="en-US" sz="22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ELECTRICITY</a:t>
            </a:r>
            <a:endParaRPr/>
          </a:p>
          <a:p>
            <a:pPr marL="547687" marR="0" lvl="1" indent="-175259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endParaRPr sz="2200" b="0" i="1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Von Hemmholtz: nerves not like electrical wires!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Important work in audition, vision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Showed that nerves had own electrical properties</a:t>
            </a:r>
            <a:endParaRPr/>
          </a:p>
          <a:p>
            <a:pPr marL="547687" marR="0" lvl="1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Demonstrated how we could study the action of nerves and neurons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Localization Issue:</a:t>
            </a:r>
            <a:endParaRPr/>
          </a:p>
        </p:txBody>
      </p:sp>
      <p:sp>
        <p:nvSpPr>
          <p:cNvPr id="309" name="Google Shape;309;p30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4038600" cy="46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Localization: Idea that specific areas of brain carry out specific functions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Is both right and wrong!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Early evidence supported: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CADAE"/>
              </a:buClr>
              <a:buSzPts val="1050"/>
              <a:buFont typeface="Noto Sans Symbol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Fritsch and Hitzig’s dog work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CADAE"/>
              </a:buClr>
              <a:buSzPts val="1050"/>
              <a:buFont typeface="Noto Sans Symbol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Phineas Gage</a:t>
            </a:r>
            <a:endParaRPr/>
          </a:p>
          <a:p>
            <a:pPr marL="822325" marR="0" lvl="2" indent="-2286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CADAE"/>
              </a:buClr>
              <a:buSzPts val="1050"/>
              <a:buFont typeface="Noto Sans Symbol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Broca’s and Wernicke’s work</a:t>
            </a:r>
            <a:endParaRPr/>
          </a:p>
          <a:p>
            <a:pPr marL="822325" marR="0" lvl="2" indent="-161925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CADAE"/>
              </a:buClr>
              <a:buSzPts val="105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Side bar: From this developed the “field of” Phrenology: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Franz Gall in mid 1880s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Theory that were specific locations for specific behaviors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35 different faculties of emotion and intellect</a:t>
            </a:r>
            <a:endParaRPr/>
          </a:p>
          <a:p>
            <a:pPr marL="547687" marR="0" lvl="1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Could look at shape and bumps on head and tell how emotionally stable and intelligent a person was!</a:t>
            </a:r>
            <a:endParaRPr/>
          </a:p>
        </p:txBody>
      </p:sp>
      <p:pic>
        <p:nvPicPr>
          <p:cNvPr id="310" name="Google Shape;310;p3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10087" y="1676400"/>
            <a:ext cx="3871800" cy="39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3300"/>
              <a:buFont typeface="Georgia"/>
              <a:buNone/>
            </a:pPr>
            <a:r>
              <a:rPr lang="en-US" sz="33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Localization today:</a:t>
            </a:r>
            <a:endParaRPr/>
          </a:p>
        </p:txBody>
      </p:sp>
      <p:sp>
        <p:nvSpPr>
          <p:cNvPr id="316" name="Google Shape;316;p31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Localization is both right and wrong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Are particular areas that are primarily responsible for different behaviors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BUT: these areas are diffuse throughout the brain and work in conjunction with many other areas</a:t>
            </a:r>
            <a:endParaRPr/>
          </a:p>
          <a:p>
            <a:pPr marL="547687" marR="0" lvl="1" indent="-17525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Brain is distributed and localized!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brain has specific areas for different functions</a:t>
            </a:r>
            <a:endParaRPr/>
          </a:p>
          <a:p>
            <a:pPr marL="547687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At same time, many locations for each function!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en-US" sz="1600" b="1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lang="en-US" sz="1600" b="1" i="1" u="sng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BRIEF</a:t>
            </a:r>
            <a:r>
              <a:rPr lang="en-US" sz="1600" b="1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INTRO TO GENETICS</a:t>
            </a:r>
            <a:endParaRPr/>
          </a:p>
        </p:txBody>
      </p:sp>
      <p:sp>
        <p:nvSpPr>
          <p:cNvPr id="322" name="Google Shape;322;p3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lang="en-US" sz="4200" b="0" i="0" u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Importance of Heredity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1424</Words>
  <Application>Microsoft Office PowerPoint</Application>
  <PresentationFormat>On-screen Show (4:3)</PresentationFormat>
  <Paragraphs>278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28</vt:i4>
      </vt:variant>
    </vt:vector>
  </HeadingPairs>
  <TitlesOfParts>
    <vt:vector size="44" baseType="lpstr">
      <vt:lpstr>Arial</vt:lpstr>
      <vt:lpstr>Calibri</vt:lpstr>
      <vt:lpstr>Georgia</vt:lpstr>
      <vt:lpstr>Noto Sans Symbols</vt:lpstr>
      <vt:lpstr>1_Civic</vt:lpstr>
      <vt:lpstr>2_Civic</vt:lpstr>
      <vt:lpstr>5_Civic</vt:lpstr>
      <vt:lpstr>4_Civic</vt:lpstr>
      <vt:lpstr>Civic</vt:lpstr>
      <vt:lpstr>3_Civic</vt:lpstr>
      <vt:lpstr>6_Civic</vt:lpstr>
      <vt:lpstr>7_Civic</vt:lpstr>
      <vt:lpstr>8_Civic</vt:lpstr>
      <vt:lpstr>9_Civic</vt:lpstr>
      <vt:lpstr>10_Civic</vt:lpstr>
      <vt:lpstr>11_Civic</vt:lpstr>
      <vt:lpstr>Main issues</vt:lpstr>
      <vt:lpstr>What is neuroscience?</vt:lpstr>
      <vt:lpstr>Origins of BioPsychology:  Several problems and Controversies</vt:lpstr>
      <vt:lpstr>Discovering Neural Mechanisms  Des Cartes and the Reflex Arc</vt:lpstr>
      <vt:lpstr>DesCartes’ Reflex Arc</vt:lpstr>
      <vt:lpstr>Determining how the nerve functions</vt:lpstr>
      <vt:lpstr>Localization Issue:</vt:lpstr>
      <vt:lpstr>Localization today:</vt:lpstr>
      <vt:lpstr>Importance of Heredity</vt:lpstr>
      <vt:lpstr>Nature Nurture issues come back AGAIN!</vt:lpstr>
      <vt:lpstr>Quick review: What is your “Genetic Code”</vt:lpstr>
      <vt:lpstr>DNA: Watson and Crick (1953)</vt:lpstr>
      <vt:lpstr>Inheritance</vt:lpstr>
      <vt:lpstr>Examples of Inheritance</vt:lpstr>
      <vt:lpstr>Blood type inheritance:  Slightly different inheritance</vt:lpstr>
      <vt:lpstr>Genes cause behavior? Well, maybe……..!</vt:lpstr>
      <vt:lpstr>Genes cause behavior? Well, maybe……..!</vt:lpstr>
      <vt:lpstr>Genes cause behavior?</vt:lpstr>
      <vt:lpstr>Genes cause behavior? Well, maybe……..!</vt:lpstr>
      <vt:lpstr>Side trip to understand importance of inheritance</vt:lpstr>
      <vt:lpstr>Our bodies change over time: Evidence for evolution</vt:lpstr>
      <vt:lpstr>Natural Selection: Darwin’s 5 major premises:</vt:lpstr>
      <vt:lpstr>Heritability</vt:lpstr>
      <vt:lpstr>Most important take home lesson:</vt:lpstr>
      <vt:lpstr>Practice Quiz Questions:</vt:lpstr>
      <vt:lpstr>Practice Quiz Questions:</vt:lpstr>
      <vt:lpstr>Practice Quiz Questions:</vt:lpstr>
      <vt:lpstr>Practice Quiz Questions: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BioPsychology</dc:title>
  <cp:lastModifiedBy>clara clara</cp:lastModifiedBy>
  <cp:revision>5</cp:revision>
  <dcterms:modified xsi:type="dcterms:W3CDTF">2020-01-28T03:02:18Z</dcterms:modified>
</cp:coreProperties>
</file>