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C16A-7DC3-4062-971E-2A2C2D85F3A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2CAC-C08D-4C28-893A-F688C3DF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5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9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1290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8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4778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9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525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0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1595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0376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0330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46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4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5476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5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0664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6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416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7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866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0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6657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8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409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7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845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6741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4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668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5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0686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6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319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7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980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7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0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9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8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8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5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C7B1-9A31-40D7-8098-BAADA7E60CB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C534-6605-4284-A719-60A79225A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0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0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 Well, maybe……..!</a:t>
            </a:r>
            <a:endParaRPr/>
          </a:p>
        </p:txBody>
      </p:sp>
      <p:sp>
        <p:nvSpPr>
          <p:cNvPr id="374" name="Google Shape;374;p40"/>
          <p:cNvSpPr txBox="1">
            <a:spLocks noGrp="1"/>
          </p:cNvSpPr>
          <p:nvPr>
            <p:ph type="body" idx="1"/>
          </p:nvPr>
        </p:nvSpPr>
        <p:spPr>
          <a:xfrm>
            <a:off x="1981200" y="1524000"/>
            <a:ext cx="4800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spcBef>
                <a:spcPts val="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Look at disorders in dogs: The Merle Coloring Gene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Merle = patterned coloring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Tricolored or bicolored: Dog is black/white or red/white or black/white/red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Merle pattern: diffuses these colors so is more spotted</a:t>
            </a:r>
            <a:endParaRPr/>
          </a:p>
          <a:p>
            <a:pPr marL="547687" lvl="1" indent="-184150"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spcBef>
                <a:spcPts val="50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get a Merle pattern dog: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Breed a Merle to a Tri or Bicolored: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                M	     m	                                 M             MM	    Mm   two bi colored 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              MM    Mm   two merles</a:t>
            </a:r>
            <a:endParaRPr/>
          </a:p>
          <a:p>
            <a:pPr marL="273050" indent="-165100">
              <a:spcBef>
                <a:spcPts val="400"/>
              </a:spcBef>
              <a:buClr>
                <a:schemeClr val="accent1"/>
              </a:buClr>
              <a:buSzPts val="1700"/>
              <a:buNone/>
            </a:pP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5" name="Google Shape;375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5201" y="1524001"/>
            <a:ext cx="2505075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10401" y="3810001"/>
            <a:ext cx="2428875" cy="216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58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1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</a:t>
            </a:r>
            <a:endParaRPr/>
          </a:p>
        </p:txBody>
      </p:sp>
      <p:sp>
        <p:nvSpPr>
          <p:cNvPr id="382" name="Google Shape;382;p41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55659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Now: What if breed two merle with a tri with a merle gene? Or two merles?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460"/>
              </a:spcBef>
              <a:buClr>
                <a:schemeClr val="accent1"/>
              </a:buClr>
              <a:buSzPts val="1955"/>
              <a:buNone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        M	m                     m       m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93725" lvl="2" indent="0">
              <a:lnSpc>
                <a:spcPct val="80000"/>
              </a:lnSpc>
              <a:spcBef>
                <a:spcPts val="340"/>
              </a:spcBef>
              <a:buClr>
                <a:srgbClr val="8CADAE"/>
              </a:buClr>
              <a:buSzPts val="1275"/>
              <a:buNone/>
            </a:pPr>
            <a:r>
              <a:rPr lang="en-US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	   Mm	mm	        m    mm       mm</a:t>
            </a:r>
            <a:endParaRPr/>
          </a:p>
          <a:p>
            <a:pPr marL="593725" lvl="2" indent="0">
              <a:lnSpc>
                <a:spcPct val="80000"/>
              </a:lnSpc>
              <a:spcBef>
                <a:spcPts val="340"/>
              </a:spcBef>
              <a:buClr>
                <a:srgbClr val="8CADAE"/>
              </a:buClr>
              <a:buSzPts val="1275"/>
              <a:buNone/>
            </a:pPr>
            <a:r>
              <a:rPr lang="en-US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	   Mm	mm                   m   mm       mm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93725" lvl="2" indent="0">
              <a:lnSpc>
                <a:spcPct val="80000"/>
              </a:lnSpc>
              <a:spcBef>
                <a:spcPts val="340"/>
              </a:spcBef>
              <a:buClr>
                <a:srgbClr val="8CADAE"/>
              </a:buClr>
              <a:buSzPts val="1275"/>
              <a:buNone/>
            </a:pP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60"/>
              </a:spcBef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Great, right? They are all merles (and I make lots of money)</a:t>
            </a:r>
            <a:endParaRPr/>
          </a:p>
          <a:p>
            <a:pPr marL="273050" indent="-148907">
              <a:lnSpc>
                <a:spcPct val="80000"/>
              </a:lnSpc>
              <a:spcBef>
                <a:spcPts val="460"/>
              </a:spcBef>
              <a:buClr>
                <a:schemeClr val="accent1"/>
              </a:buClr>
              <a:buSzPts val="1955"/>
              <a:buNone/>
            </a:pP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60"/>
              </a:spcBef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But wait: mm produces:</a:t>
            </a:r>
            <a:endParaRPr/>
          </a:p>
          <a:p>
            <a:pPr marL="661987" lvl="1" indent="-342900">
              <a:lnSpc>
                <a:spcPct val="80000"/>
              </a:lnSpc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Deafness</a:t>
            </a:r>
            <a:endParaRPr/>
          </a:p>
          <a:p>
            <a:pPr marL="661987" lvl="1" indent="-342900">
              <a:lnSpc>
                <a:spcPct val="80000"/>
              </a:lnSpc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Underdeveloped eyes</a:t>
            </a:r>
            <a:endParaRPr/>
          </a:p>
          <a:p>
            <a:pPr marL="661987" lvl="1" indent="-342900">
              <a:lnSpc>
                <a:spcPct val="80000"/>
              </a:lnSpc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Dogs are blind, deaf or both!</a:t>
            </a:r>
            <a:endParaRPr/>
          </a:p>
          <a:p>
            <a:pPr marL="661987" lvl="1" indent="-342900">
              <a:lnSpc>
                <a:spcPct val="80000"/>
              </a:lnSpc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So, playing with color produces side effects!</a:t>
            </a:r>
            <a:endParaRPr/>
          </a:p>
          <a:p>
            <a:pPr marL="273050" indent="-170497">
              <a:spcBef>
                <a:spcPts val="380"/>
              </a:spcBef>
              <a:buClr>
                <a:schemeClr val="accent1"/>
              </a:buClr>
              <a:buSzPts val="1615"/>
              <a:buNone/>
            </a:pPr>
            <a:endParaRPr sz="19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83" name="Google Shape;383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1400" y="1828800"/>
            <a:ext cx="2811462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0" y="3733800"/>
            <a:ext cx="2514600" cy="188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57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2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 Well, maybe……..!</a:t>
            </a:r>
            <a:endParaRPr/>
          </a:p>
        </p:txBody>
      </p:sp>
      <p:sp>
        <p:nvSpPr>
          <p:cNvPr id="390" name="Google Shape;390;p42"/>
          <p:cNvSpPr txBox="1">
            <a:spLocks noGrp="1"/>
          </p:cNvSpPr>
          <p:nvPr>
            <p:ph type="body" idx="1"/>
          </p:nvPr>
        </p:nvSpPr>
        <p:spPr>
          <a:xfrm>
            <a:off x="1981200" y="1524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148907">
              <a:spcBef>
                <a:spcPts val="0"/>
              </a:spcBef>
              <a:buClr>
                <a:schemeClr val="accent1"/>
              </a:buClr>
              <a:buSzPts val="1955"/>
              <a:buNone/>
            </a:pP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spcBef>
                <a:spcPts val="460"/>
              </a:spcBef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Human Genome Project also may help understand relation between behavior and genes</a:t>
            </a:r>
            <a:endParaRPr/>
          </a:p>
          <a:p>
            <a:pPr marL="547687" lvl="1" indent="-273050"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Goal: map the location of all genes on the human chromosomes and determine genetic codes: order of the bases on each gene</a:t>
            </a:r>
            <a:endParaRPr/>
          </a:p>
          <a:p>
            <a:pPr marL="547687" lvl="1" indent="-273050"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Only have approximately </a:t>
            </a:r>
            <a:r>
              <a:rPr lang="en-US" sz="1900" b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20,000 functioning genes- </a:t>
            </a: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about as many as a roundworm</a:t>
            </a:r>
            <a:endParaRPr/>
          </a:p>
          <a:p>
            <a:pPr marL="547687" lvl="1" indent="-273050"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97% of DNA does not encode proteins- appear to be ‘junk’</a:t>
            </a:r>
            <a:endParaRPr/>
          </a:p>
          <a:p>
            <a:pPr marL="273050" indent="-148907">
              <a:spcBef>
                <a:spcPts val="460"/>
              </a:spcBef>
              <a:buClr>
                <a:schemeClr val="accent1"/>
              </a:buClr>
              <a:buSzPts val="1955"/>
              <a:buNone/>
            </a:pP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spcBef>
                <a:spcPts val="460"/>
              </a:spcBef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Genetic research investigates role of genes in behavior</a:t>
            </a:r>
            <a:endParaRPr/>
          </a:p>
          <a:p>
            <a:pPr marL="547687" lvl="1" indent="-273050"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Fragile X</a:t>
            </a:r>
            <a:endParaRPr/>
          </a:p>
          <a:p>
            <a:pPr marL="547687" lvl="1" indent="-273050">
              <a:spcBef>
                <a:spcPts val="380"/>
              </a:spcBef>
              <a:buClr>
                <a:schemeClr val="accent2"/>
              </a:buClr>
              <a:buSzPts val="1330"/>
              <a:buFont typeface="Noto Sans Symbols"/>
              <a:buChar char="○"/>
            </a:pPr>
            <a:r>
              <a:rPr lang="en-US" sz="19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Huntington’s disease</a:t>
            </a:r>
            <a:endParaRPr/>
          </a:p>
          <a:p>
            <a:pPr marL="273050" indent="-148907">
              <a:spcBef>
                <a:spcPts val="460"/>
              </a:spcBef>
              <a:buClr>
                <a:schemeClr val="accent1"/>
              </a:buClr>
              <a:buSzPts val="1955"/>
              <a:buNone/>
            </a:pP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spcBef>
                <a:spcPts val="460"/>
              </a:spcBef>
              <a:buClr>
                <a:schemeClr val="accent1"/>
              </a:buClr>
              <a:buSzPts val="1955"/>
              <a:buFont typeface="Noto Sans Symbols"/>
              <a:buChar char="●"/>
            </a:pPr>
            <a:r>
              <a:rPr lang="en-US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Bigger question: Is heredity a destiny or a predisposition?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91222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3"/>
          <p:cNvSpPr txBox="1">
            <a:spLocks noGrp="1"/>
          </p:cNvSpPr>
          <p:nvPr>
            <p:ph type="subTitle" idx="1"/>
          </p:nvPr>
        </p:nvSpPr>
        <p:spPr>
          <a:xfrm>
            <a:off x="2895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360"/>
            </a:pPr>
            <a:r>
              <a:rPr lang="en-US" sz="1600" b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BRIEF INTRO TO EVOLUTION</a:t>
            </a:r>
            <a:endParaRPr/>
          </a:p>
        </p:txBody>
      </p:sp>
      <p:sp>
        <p:nvSpPr>
          <p:cNvPr id="396" name="Google Shape;396;p43"/>
          <p:cNvSpPr txBox="1">
            <a:spLocks noGrp="1"/>
          </p:cNvSpPr>
          <p:nvPr>
            <p:ph type="ctrTitle"/>
          </p:nvPr>
        </p:nvSpPr>
        <p:spPr>
          <a:xfrm>
            <a:off x="2209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4200"/>
            </a:pPr>
            <a:r>
              <a:rPr lang="en-US" sz="4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Side trip to understand importance of inheritance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8520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4"/>
          <p:cNvSpPr txBox="1">
            <a:spLocks noGrp="1"/>
          </p:cNvSpPr>
          <p:nvPr>
            <p:ph type="title"/>
          </p:nvPr>
        </p:nvSpPr>
        <p:spPr>
          <a:xfrm>
            <a:off x="1825625" y="0"/>
            <a:ext cx="8534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2800"/>
            </a:pPr>
            <a:r>
              <a:rPr lang="en-US" sz="28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Our bodies change over time:</a:t>
            </a:r>
            <a:br>
              <a:rPr lang="en-US" sz="28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8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Evidence for evolution</a:t>
            </a:r>
            <a:endParaRPr/>
          </a:p>
        </p:txBody>
      </p:sp>
      <p:sp>
        <p:nvSpPr>
          <p:cNvPr id="402" name="Google Shape;402;p44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547687" lvl="1" indent="-2730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  Charles Darwin (1809-1882):  1859 book: Origin of Species</a:t>
            </a:r>
            <a:endParaRPr/>
          </a:p>
          <a:p>
            <a:pPr marL="822325" lvl="2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argued species originated from other species and eventually become distinct from their ancestors</a:t>
            </a:r>
            <a:endParaRPr/>
          </a:p>
          <a:p>
            <a:pPr marL="822325" lvl="2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 thus: many animals have common, but very distant, ancestors</a:t>
            </a:r>
            <a:endParaRPr/>
          </a:p>
          <a:p>
            <a:pPr marL="547687" lvl="1" indent="-175259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None/>
            </a:pPr>
            <a:endParaRPr sz="22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Evidence from domesticated plants and animals</a:t>
            </a:r>
            <a:endParaRPr/>
          </a:p>
          <a:p>
            <a:pPr marL="822325" lvl="2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 breeding programs;  hybrid plants, purebred dogs, cats, etc.</a:t>
            </a:r>
            <a:endParaRPr/>
          </a:p>
          <a:p>
            <a:pPr marL="822325" lvl="2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 Great similarity in body parts across animals:  paws, arms, etc.</a:t>
            </a:r>
            <a:endParaRPr/>
          </a:p>
          <a:p>
            <a:pPr marL="822325" lvl="2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embryology: most embryos look HIGHLY similar</a:t>
            </a:r>
            <a:endParaRPr/>
          </a:p>
          <a:p>
            <a:pPr marL="822325" lvl="2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ts val="1500"/>
              <a:buFont typeface="Noto Sans Symbols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 Fossil records:</a:t>
            </a:r>
            <a:endParaRPr/>
          </a:p>
          <a:p>
            <a:pPr marL="27305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127317"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43892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5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000"/>
            </a:pPr>
            <a:r>
              <a:rPr lang="en-US" sz="30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Natural Selection: Darwin’s 5 major premises:</a:t>
            </a:r>
            <a:endParaRPr/>
          </a:p>
        </p:txBody>
      </p:sp>
      <p:sp>
        <p:nvSpPr>
          <p:cNvPr id="408" name="Google Shape;408;p45"/>
          <p:cNvSpPr txBox="1">
            <a:spLocks noGrp="1"/>
          </p:cNvSpPr>
          <p:nvPr>
            <p:ph type="body" idx="1"/>
          </p:nvPr>
        </p:nvSpPr>
        <p:spPr>
          <a:xfrm>
            <a:off x="1825625" y="1752600"/>
            <a:ext cx="8504100" cy="434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Members of particular species have 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characteristics that vary</a:t>
            </a:r>
            <a:endParaRPr dirty="0"/>
          </a:p>
          <a:p>
            <a:pPr marL="273050" indent="-159702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None/>
            </a:pPr>
            <a:endParaRPr sz="21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Some of these variable characteristics are 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passed on from parents to siblings</a:t>
            </a:r>
            <a:endParaRPr dirty="0"/>
          </a:p>
          <a:p>
            <a:pPr marL="273050" indent="-159702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None/>
            </a:pPr>
            <a:endParaRPr sz="21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Some</a:t>
            </a: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these variable characteristics 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aid survival</a:t>
            </a:r>
            <a:endParaRPr dirty="0"/>
          </a:p>
          <a:p>
            <a:pPr marL="273050" indent="-159702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None/>
            </a:pPr>
            <a:endParaRPr sz="21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Species produce 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more offspring 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that </a:t>
            </a: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survive </a:t>
            </a: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become adults</a:t>
            </a:r>
            <a:endParaRPr dirty="0"/>
          </a:p>
          <a:p>
            <a:pPr marL="273050" indent="-159702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None/>
            </a:pPr>
            <a:endParaRPr sz="21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 b="1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Characteristics that aid survival will become more common across generations</a:t>
            </a:r>
            <a:r>
              <a:rPr lang="en-US" sz="21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those that impede survival will die out.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930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6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Heritability</a:t>
            </a:r>
            <a:endParaRPr/>
          </a:p>
        </p:txBody>
      </p:sp>
      <p:sp>
        <p:nvSpPr>
          <p:cNvPr id="414" name="Google Shape;414;p46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Heritability = percentage of variation in a characteristic that can be attributed to genetic factors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40"/>
              </a:spcBef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Identical twins versus fraternal twins</a:t>
            </a:r>
            <a:endParaRPr/>
          </a:p>
          <a:p>
            <a:pPr marL="822325" lvl="2">
              <a:lnSpc>
                <a:spcPct val="80000"/>
              </a:lnSpc>
              <a:spcBef>
                <a:spcPts val="320"/>
              </a:spcBef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Intelligence about 50%</a:t>
            </a:r>
            <a:endParaRPr/>
          </a:p>
          <a:p>
            <a:pPr marL="822325" lvl="2">
              <a:lnSpc>
                <a:spcPct val="80000"/>
              </a:lnSpc>
              <a:spcBef>
                <a:spcPts val="320"/>
              </a:spcBef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60-90% heritability for schizophrenia</a:t>
            </a:r>
            <a:endParaRPr/>
          </a:p>
          <a:p>
            <a:pPr marL="822325" lvl="2">
              <a:lnSpc>
                <a:spcPct val="80000"/>
              </a:lnSpc>
              <a:spcBef>
                <a:spcPts val="320"/>
              </a:spcBef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40-50% for personality characteristics</a:t>
            </a:r>
            <a:endParaRPr/>
          </a:p>
          <a:p>
            <a:pPr marL="822325" lvl="2">
              <a:lnSpc>
                <a:spcPct val="80000"/>
              </a:lnSpc>
              <a:spcBef>
                <a:spcPts val="320"/>
              </a:spcBef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90% for height         </a:t>
            </a:r>
            <a:endParaRPr/>
          </a:p>
          <a:p>
            <a:pPr marL="822325" lvl="2" indent="-180975">
              <a:lnSpc>
                <a:spcPct val="80000"/>
              </a:lnSpc>
              <a:spcBef>
                <a:spcPts val="200"/>
              </a:spcBef>
              <a:buClr>
                <a:srgbClr val="8CADAE"/>
              </a:buClr>
              <a:buSzPts val="750"/>
              <a:buNone/>
            </a:pP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lvl="1" indent="-273050">
              <a:lnSpc>
                <a:spcPct val="80000"/>
              </a:lnSpc>
              <a:spcBef>
                <a:spcPts val="340"/>
              </a:spcBef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Appears about ½ of differences in behavioral characteristics are due to heritability</a:t>
            </a:r>
            <a:endParaRPr/>
          </a:p>
          <a:p>
            <a:pPr marL="822325" lvl="2">
              <a:lnSpc>
                <a:spcPct val="80000"/>
              </a:lnSpc>
              <a:spcBef>
                <a:spcPts val="320"/>
              </a:spcBef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Rest must be due to environment </a:t>
            </a:r>
            <a:endParaRPr/>
          </a:p>
          <a:p>
            <a:pPr marL="822325" lvl="2">
              <a:lnSpc>
                <a:spcPct val="80000"/>
              </a:lnSpc>
              <a:spcBef>
                <a:spcPts val="320"/>
              </a:spcBef>
              <a:buClr>
                <a:srgbClr val="8CADAE"/>
              </a:buClr>
              <a:buSzPts val="1200"/>
              <a:buFont typeface="Noto Sans Symbols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 interaction of genes and environment  </a:t>
            </a:r>
            <a:endParaRPr/>
          </a:p>
          <a:p>
            <a:pPr marL="547687" lvl="1">
              <a:lnSpc>
                <a:spcPct val="80000"/>
              </a:lnSpc>
              <a:spcBef>
                <a:spcPts val="200"/>
              </a:spcBef>
              <a:buClr>
                <a:schemeClr val="accent2"/>
              </a:buClr>
              <a:buSzPts val="700"/>
              <a:buNone/>
            </a:pPr>
            <a:endParaRPr sz="1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Vulnerability: genes contribute to </a:t>
            </a:r>
            <a:r>
              <a:rPr lang="en-US" sz="2100" i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predispositon</a:t>
            </a:r>
            <a:r>
              <a:rPr lang="en-US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for disorder</a:t>
            </a:r>
            <a:endParaRPr/>
          </a:p>
          <a:p>
            <a:pPr marL="273050" indent="-219075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SzPts val="850"/>
              <a:buNone/>
            </a:pP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420"/>
              </a:spcBef>
              <a:buClr>
                <a:schemeClr val="accent1"/>
              </a:buClr>
              <a:buSzPts val="1785"/>
              <a:buFont typeface="Noto Sans Symbols"/>
              <a:buChar char="●"/>
            </a:pPr>
            <a:r>
              <a:rPr lang="en-US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Must exceed required threshold to elicit disorder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40"/>
              </a:spcBef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Diathesis stress model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40"/>
              </a:spcBef>
              <a:buClr>
                <a:schemeClr val="accent2"/>
              </a:buClr>
              <a:buSzPts val="1190"/>
              <a:buFont typeface="Noto Sans Symbols"/>
              <a:buChar char="○"/>
            </a:pPr>
            <a:r>
              <a:rPr lang="en-US" sz="17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Takes both genetic predisposition AND stress to elicit certain mental disorders such as schizophrenia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7371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7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Most important take home lesson:</a:t>
            </a:r>
            <a:endParaRPr/>
          </a:p>
        </p:txBody>
      </p:sp>
      <p:sp>
        <p:nvSpPr>
          <p:cNvPr id="420" name="Google Shape;420;p47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spcBef>
                <a:spcPts val="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Our brain controls behavior AND </a:t>
            </a:r>
            <a:endParaRPr/>
          </a:p>
          <a:p>
            <a:pPr marL="273050" indent="-273050">
              <a:spcBef>
                <a:spcPts val="50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Behavior changes our brain	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Two way street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Interactions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These interactions are explainable and able to be scientifically studied.</a:t>
            </a:r>
            <a:endParaRPr/>
          </a:p>
          <a:p>
            <a:pPr marL="822325" lvl="2" indent="-138112">
              <a:spcBef>
                <a:spcPts val="380"/>
              </a:spcBef>
              <a:buClr>
                <a:srgbClr val="8CADAE"/>
              </a:buClr>
              <a:buSzPts val="1425"/>
              <a:buNone/>
            </a:pPr>
            <a:endParaRPr sz="19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spcBef>
                <a:spcPts val="50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Genetic traits are important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 inherit dispositions, not inevitabilities.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Genes must interact with environment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Not what WILL happen, but what COULD happen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Takes an eliciting stimulus to turn on/off  the gene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9135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8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26" name="Google Shape;426;p48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Who showed that nerves operate cannot operate like an electric wire because that would be too slow? </a:t>
            </a: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Hermann von Hemmholtz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Rene DesCartes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Wilhelm Wundt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Paul Broca 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57150">
              <a:lnSpc>
                <a:spcPct val="100000"/>
              </a:lnSpc>
              <a:spcBef>
                <a:spcPts val="800"/>
              </a:spcBef>
              <a:buClr>
                <a:schemeClr val="accent1"/>
              </a:buClr>
              <a:buSzPts val="3400"/>
              <a:buNone/>
            </a:pP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57150">
              <a:spcBef>
                <a:spcPts val="800"/>
              </a:spcBef>
              <a:buClr>
                <a:schemeClr val="accent1"/>
              </a:buClr>
              <a:buSzPts val="3400"/>
              <a:buNone/>
            </a:pP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3069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9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32" name="Google Shape;432;p49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400"/>
              <a:buNone/>
            </a:pP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-151130">
              <a:lnSpc>
                <a:spcPct val="100000"/>
              </a:lnSpc>
              <a:spcBef>
                <a:spcPts val="560"/>
              </a:spcBef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idea that specific areas of the brain carry only one specific function is called__________.</a:t>
            </a: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localization and has shown to be incorrect.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localization and has shown to be correct.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specialization and has shown to be incorrect.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specialization and has shown to be correct.</a:t>
            </a:r>
            <a:endParaRPr/>
          </a:p>
          <a:p>
            <a:pPr marL="273050" indent="-143510">
              <a:spcBef>
                <a:spcPts val="480"/>
              </a:spcBef>
              <a:buClr>
                <a:schemeClr val="accent1"/>
              </a:buClr>
              <a:buSzPts val="2040"/>
              <a:buNone/>
            </a:pPr>
            <a:endParaRPr sz="24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2708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2"/>
          <p:cNvSpPr txBox="1">
            <a:spLocks noGrp="1"/>
          </p:cNvSpPr>
          <p:nvPr>
            <p:ph type="subTitle" idx="1"/>
          </p:nvPr>
        </p:nvSpPr>
        <p:spPr>
          <a:xfrm>
            <a:off x="2895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360"/>
            </a:pPr>
            <a:r>
              <a:rPr lang="en-US" sz="1600" b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 sz="1600" b="1" i="1" u="sng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BRIEF</a:t>
            </a:r>
            <a:r>
              <a:rPr lang="en-US" sz="1600" b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INTRO TO GENETICS</a:t>
            </a:r>
            <a:endParaRPr/>
          </a:p>
        </p:txBody>
      </p:sp>
      <p:sp>
        <p:nvSpPr>
          <p:cNvPr id="322" name="Google Shape;322;p32"/>
          <p:cNvSpPr txBox="1">
            <a:spLocks noGrp="1"/>
          </p:cNvSpPr>
          <p:nvPr>
            <p:ph type="ctrTitle"/>
          </p:nvPr>
        </p:nvSpPr>
        <p:spPr>
          <a:xfrm>
            <a:off x="2209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4200"/>
            </a:pPr>
            <a:r>
              <a:rPr lang="en-US" sz="4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Importance of Heredity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79028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0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38" name="Google Shape;438;p50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proposed mechanism for how things work is called a _______________.</a:t>
            </a: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Theory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Mechanism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Model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31837" lvl="1" indent="-45720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ts val="1680"/>
              <a:buFont typeface="Georgia"/>
              <a:buAutoNum type="alphaLcParenR"/>
            </a:pPr>
            <a:r>
              <a:rPr lang="en-US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Predisposition</a:t>
            </a:r>
            <a:endParaRPr sz="3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60"/>
              </a:spcBef>
              <a:buClr>
                <a:schemeClr val="accent1"/>
              </a:buClr>
              <a:buSzPts val="2380"/>
              <a:buNone/>
            </a:pPr>
            <a:r>
              <a:rPr lang="en-US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4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60"/>
              </a:spcBef>
              <a:buClr>
                <a:schemeClr val="accent1"/>
              </a:buClr>
              <a:buSzPts val="2380"/>
              <a:buNone/>
            </a:pPr>
            <a:r>
              <a:rPr lang="en-US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 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7086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1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Practice Quiz Questions:</a:t>
            </a:r>
            <a:endParaRPr/>
          </a:p>
        </p:txBody>
      </p:sp>
      <p:sp>
        <p:nvSpPr>
          <p:cNvPr id="444" name="Google Shape;444;p51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400"/>
              <a:buNone/>
            </a:pPr>
            <a:endParaRPr sz="4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60"/>
              </a:spcBef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Extra Credit Question: </a:t>
            </a:r>
            <a:endParaRPr lang="en-US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60"/>
              </a:spcBef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en-US" sz="230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 sz="230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person has a gene that is linked with a disease, but he or she does not have the disease. The book mentions several reasons why this could occur. Describe two of them.</a:t>
            </a:r>
            <a:endParaRPr sz="350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84137">
              <a:spcBef>
                <a:spcPts val="700"/>
              </a:spcBef>
              <a:buClr>
                <a:schemeClr val="accent1"/>
              </a:buClr>
              <a:buSzPts val="2975"/>
              <a:buNone/>
            </a:pPr>
            <a:endParaRPr sz="350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7925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Nature Nurture issues come back AGAIN!</a:t>
            </a:r>
            <a:endParaRPr/>
          </a:p>
        </p:txBody>
      </p:sp>
      <p:sp>
        <p:nvSpPr>
          <p:cNvPr id="328" name="Google Shape;328;p33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Which is more important: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Nature: innate, biological, what you are “born with”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Nurture: environmental experiences that shape your brain (including in utero experiences)</a:t>
            </a:r>
            <a:endParaRPr/>
          </a:p>
          <a:p>
            <a:pPr marL="547687" lvl="1" indent="-175259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None/>
            </a:pPr>
            <a:endParaRPr sz="22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Genetics vs experience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 your genes guide your experience?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Can experience actually change your genes?</a:t>
            </a:r>
            <a:endParaRPr/>
          </a:p>
          <a:p>
            <a:pPr marL="27305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Which contributes more to who you are?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843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Quick review: What is your “Genetic Code”</a:t>
            </a:r>
            <a:endParaRPr/>
          </a:p>
        </p:txBody>
      </p:sp>
      <p:sp>
        <p:nvSpPr>
          <p:cNvPr id="334" name="Google Shape;334;p34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spcBef>
                <a:spcPts val="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Gene: 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biological unit that directs cellular processes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Transmits inherited characteristics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Typically found in chromosomes</a:t>
            </a:r>
            <a:endParaRPr/>
          </a:p>
          <a:p>
            <a:pPr marL="547687" lvl="1" indent="-184150"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spcBef>
                <a:spcPts val="50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Chromosomes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 humans: each cell has 46 chromosomes arranged in 23 pairs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23</a:t>
            </a:r>
            <a:r>
              <a:rPr lang="en-US" sz="2000" baseline="30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rd</a:t>
            </a: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pair = sex chromosomes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Each set of 46 chromosomes distinct from all others- even in identical twins!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Sperm, eggs carry only 23 chromosomes: if put together- get the 46!</a:t>
            </a:r>
            <a:endParaRPr/>
          </a:p>
          <a:p>
            <a:pPr marL="547687" lvl="1" indent="-273050"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Each chromosome carries unique set of information that makes you who you are</a:t>
            </a:r>
            <a:endParaRPr/>
          </a:p>
          <a:p>
            <a:pPr marL="273050" indent="-165100">
              <a:spcBef>
                <a:spcPts val="400"/>
              </a:spcBef>
              <a:buClr>
                <a:schemeClr val="accent1"/>
              </a:buClr>
              <a:buSzPts val="1700"/>
              <a:buNone/>
            </a:pP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6322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5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DNA: Watson and Crick (1953)</a:t>
            </a:r>
            <a:endParaRPr/>
          </a:p>
        </p:txBody>
      </p:sp>
      <p:sp>
        <p:nvSpPr>
          <p:cNvPr id="340" name="Google Shape;340;p35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5025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Deoxyribonucleic acid or DNA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Double stranded chain of chemical molecules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Forms a double helix</a:t>
            </a:r>
            <a:endParaRPr/>
          </a:p>
          <a:p>
            <a:pPr marL="547687" lvl="1" indent="-206375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None/>
            </a:pPr>
            <a:endParaRPr sz="15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80"/>
              </a:spcBef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Forms rungs, like on a ladder (that’s the double helix!)</a:t>
            </a:r>
            <a:endParaRPr/>
          </a:p>
          <a:p>
            <a:pPr marL="273050" indent="-170497">
              <a:lnSpc>
                <a:spcPct val="80000"/>
              </a:lnSpc>
              <a:spcBef>
                <a:spcPts val="380"/>
              </a:spcBef>
              <a:buClr>
                <a:schemeClr val="accent1"/>
              </a:buClr>
              <a:buSzPts val="1615"/>
              <a:buNone/>
            </a:pPr>
            <a:endParaRPr sz="19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80"/>
              </a:spcBef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Each rung is composed of 2 of 4 bases: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Adenine: A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Thymine: T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Guanine: G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Cytosine: C</a:t>
            </a:r>
            <a:endParaRPr/>
          </a:p>
          <a:p>
            <a:pPr marL="273050" indent="-170497">
              <a:lnSpc>
                <a:spcPct val="80000"/>
              </a:lnSpc>
              <a:spcBef>
                <a:spcPts val="380"/>
              </a:spcBef>
              <a:buClr>
                <a:schemeClr val="accent1"/>
              </a:buClr>
              <a:buSzPts val="1615"/>
              <a:buNone/>
            </a:pPr>
            <a:endParaRPr sz="19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80"/>
              </a:spcBef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Order that they are put together is unique for every person</a:t>
            </a:r>
            <a:endParaRPr/>
          </a:p>
          <a:p>
            <a:pPr marL="547687" lvl="1" indent="-206375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None/>
            </a:pPr>
            <a:endParaRPr sz="15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80"/>
              </a:spcBef>
              <a:buClr>
                <a:schemeClr val="accent1"/>
              </a:buClr>
              <a:buSzPts val="1615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Genes influence most of our behavior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Not</a:t>
            </a: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cause, </a:t>
            </a:r>
            <a:r>
              <a:rPr lang="en-US" sz="1500" b="1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but influence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Provide directions for making proteins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Proteins = catalyst for making body parts and enzymes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ts val="1050"/>
              <a:buFont typeface="Noto Sans Symbols"/>
              <a:buChar char="○"/>
            </a:pPr>
            <a:r>
              <a:rPr lang="en-US"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Enzymes = catalyst for modifying chemical reactions in body and particularly the brain!</a:t>
            </a:r>
            <a:endParaRPr/>
          </a:p>
          <a:p>
            <a:pPr marL="273050" indent="-192087"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endParaRPr sz="15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1" name="Google Shape;34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3400" y="1828800"/>
            <a:ext cx="22098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143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6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Inheritance</a:t>
            </a:r>
            <a:endParaRPr/>
          </a:p>
        </p:txBody>
      </p:sp>
      <p:sp>
        <p:nvSpPr>
          <p:cNvPr id="347" name="Google Shape;347;p36"/>
          <p:cNvSpPr txBox="1">
            <a:spLocks noGrp="1"/>
          </p:cNvSpPr>
          <p:nvPr>
            <p:ph type="body" idx="1"/>
          </p:nvPr>
        </p:nvSpPr>
        <p:spPr>
          <a:xfrm>
            <a:off x="1825625" y="1527175"/>
            <a:ext cx="85041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Chromosomes are paired, so genes are also paired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Allow inherited traits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Genotype: actual inherited trait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Phenotype: expression of that trait</a:t>
            </a:r>
            <a:endParaRPr/>
          </a:p>
          <a:p>
            <a:pPr marL="547687" lvl="1" indent="-1841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Dominant gene effects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One gene dominates the other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If you have that gene, it will be expressed</a:t>
            </a:r>
            <a:endParaRPr/>
          </a:p>
          <a:p>
            <a:pPr marL="547687" lvl="1" indent="-1841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None/>
            </a:pP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ts val="2125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Recessive gene effects: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Takes two of the genes for effect to be expressed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buSzPts val="1400"/>
              <a:buFont typeface="Noto Sans Symbols"/>
              <a:buChar char="○"/>
            </a:pPr>
            <a:r>
              <a:rPr lang="en-US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OR is x-linked or sex linked</a:t>
            </a:r>
            <a:endParaRPr/>
          </a:p>
          <a:p>
            <a:pPr marL="822325" lvl="2">
              <a:lnSpc>
                <a:spcPct val="80000"/>
              </a:lnSpc>
              <a:spcBef>
                <a:spcPts val="380"/>
              </a:spcBef>
              <a:buClr>
                <a:srgbClr val="8CADAE"/>
              </a:buClr>
              <a:buSzPts val="1425"/>
              <a:buFont typeface="Noto Sans Symbols"/>
              <a:buChar char="•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only get that one, then it is expressed</a:t>
            </a:r>
            <a:endParaRPr/>
          </a:p>
          <a:p>
            <a:pPr marL="822325" lvl="2">
              <a:lnSpc>
                <a:spcPct val="80000"/>
              </a:lnSpc>
              <a:spcBef>
                <a:spcPts val="380"/>
              </a:spcBef>
              <a:buClr>
                <a:srgbClr val="8CADAE"/>
              </a:buClr>
              <a:buSzPts val="1425"/>
              <a:buFont typeface="Noto Sans Symbols"/>
              <a:buChar char="•"/>
            </a:pPr>
            <a:r>
              <a:rPr lang="en-US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Carried and passed on by the mother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036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7"/>
          <p:cNvSpPr txBox="1">
            <a:spLocks noGrp="1"/>
          </p:cNvSpPr>
          <p:nvPr>
            <p:ph type="body" idx="1"/>
          </p:nvPr>
        </p:nvSpPr>
        <p:spPr>
          <a:xfrm>
            <a:off x="1825625" y="1524000"/>
            <a:ext cx="4040100" cy="733500"/>
          </a:xfrm>
          <a:prstGeom prst="rect">
            <a:avLst/>
          </a:prstGeom>
          <a:noFill/>
          <a:ln>
            <a:noFill/>
          </a:ln>
          <a:effectLst>
            <a:outerShdw blurRad="63500" dist="25400" dir="5400000">
              <a:srgbClr val="000000">
                <a:alpha val="349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870"/>
            </a:pPr>
            <a:r>
              <a:rPr lang="en-US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Recessive Gene Trait:</a:t>
            </a:r>
            <a:endParaRPr/>
          </a:p>
        </p:txBody>
      </p:sp>
      <p:sp>
        <p:nvSpPr>
          <p:cNvPr id="353" name="Google Shape;353;p37"/>
          <p:cNvSpPr txBox="1">
            <a:spLocks noGrp="1"/>
          </p:cNvSpPr>
          <p:nvPr>
            <p:ph type="body" idx="1"/>
          </p:nvPr>
        </p:nvSpPr>
        <p:spPr>
          <a:xfrm>
            <a:off x="6315075" y="1524000"/>
            <a:ext cx="4041900" cy="731700"/>
          </a:xfrm>
          <a:prstGeom prst="rect">
            <a:avLst/>
          </a:prstGeom>
          <a:noFill/>
          <a:ln>
            <a:noFill/>
          </a:ln>
          <a:effectLst>
            <a:outerShdw blurRad="63500" dist="25400" dir="5400000">
              <a:srgbClr val="000000">
                <a:alpha val="349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870"/>
            </a:pPr>
            <a:r>
              <a:rPr lang="en-US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Autosomal dominant Gene</a:t>
            </a:r>
            <a:endParaRPr/>
          </a:p>
        </p:txBody>
      </p:sp>
      <p:pic>
        <p:nvPicPr>
          <p:cNvPr id="354" name="Google Shape;354;p3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038350" y="2209800"/>
            <a:ext cx="3981600" cy="31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3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465887" y="2471737"/>
            <a:ext cx="3756000" cy="382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37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Examples of Inheritance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4237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8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000"/>
            </a:pPr>
            <a:r>
              <a:rPr lang="en-US" sz="30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Blood type inheritance: </a:t>
            </a:r>
            <a:br>
              <a:rPr lang="en-US" sz="30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0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Slightly different inheritance</a:t>
            </a:r>
            <a:endParaRPr/>
          </a:p>
        </p:txBody>
      </p:sp>
      <p:sp>
        <p:nvSpPr>
          <p:cNvPr id="362" name="Google Shape;362;p38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someone has blood type A, they must have at least one copy of the A allele, but they could have two copies. Their genotype is either AA or AO. </a:t>
            </a:r>
            <a:endParaRPr/>
          </a:p>
          <a:p>
            <a:pPr marL="273050" indent="-192087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Similarly, someone who is blood type B could have a genotype of either BB or BO. 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Blood type 	Possible genotypes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240"/>
              </a:spcBef>
              <a:buClr>
                <a:schemeClr val="accent2"/>
              </a:buClr>
              <a:buSzPts val="840"/>
              <a:buNone/>
            </a:pPr>
            <a:r>
              <a:rPr lang="en-US"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		     A 		AA  or AO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240"/>
              </a:spcBef>
              <a:buClr>
                <a:schemeClr val="accent2"/>
              </a:buClr>
              <a:buSzPts val="840"/>
              <a:buNone/>
            </a:pPr>
            <a:r>
              <a:rPr lang="en-US"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		     B 		BB  or BO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240"/>
              </a:spcBef>
              <a:buClr>
                <a:schemeClr val="accent2"/>
              </a:buClr>
              <a:buSzPts val="840"/>
              <a:buNone/>
            </a:pPr>
            <a:endParaRPr sz="12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blood test of either type AB or type O is more informative.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240"/>
              </a:spcBef>
              <a:buClr>
                <a:schemeClr val="accent2"/>
              </a:buClr>
              <a:buSzPts val="840"/>
              <a:buFont typeface="Noto Sans Symbols"/>
              <a:buChar char="○"/>
            </a:pPr>
            <a:r>
              <a:rPr lang="en-US"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Someone with blood type AB must have both the A and B alleles. The genotype must be AB. </a:t>
            </a:r>
            <a:endParaRPr/>
          </a:p>
          <a:p>
            <a:pPr marL="547687" lvl="1" indent="-273050">
              <a:lnSpc>
                <a:spcPct val="80000"/>
              </a:lnSpc>
              <a:spcBef>
                <a:spcPts val="240"/>
              </a:spcBef>
              <a:buClr>
                <a:schemeClr val="accent2"/>
              </a:buClr>
              <a:buSzPts val="840"/>
              <a:buFont typeface="Noto Sans Symbols"/>
              <a:buChar char="○"/>
            </a:pPr>
            <a:r>
              <a:rPr lang="en-US"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Someone with blood type O has neither the A nor the B allele. The genotype must be OO </a:t>
            </a:r>
            <a:endParaRPr/>
          </a:p>
          <a:p>
            <a:pPr marL="547687" lvl="1" indent="-219709">
              <a:lnSpc>
                <a:spcPct val="80000"/>
              </a:lnSpc>
              <a:spcBef>
                <a:spcPts val="240"/>
              </a:spcBef>
              <a:buClr>
                <a:schemeClr val="accent2"/>
              </a:buClr>
              <a:buSzPts val="840"/>
              <a:buNone/>
            </a:pPr>
            <a:endParaRPr sz="12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Blood type 	Possible genotypes 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AB 		AB 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O 		OO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A		AA or AO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B		BB or BO</a:t>
            </a:r>
            <a:endParaRPr/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ts val="1275"/>
              <a:buNone/>
            </a:pP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Question: Could a mother with “type A” blood and a father with “type B” blood produce a child with “Type O”? How?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10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9"/>
          <p:cNvSpPr txBox="1">
            <a:spLocks noGrp="1"/>
          </p:cNvSpPr>
          <p:nvPr>
            <p:ph type="title"/>
          </p:nvPr>
        </p:nvSpPr>
        <p:spPr>
          <a:xfrm>
            <a:off x="1825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7B9899"/>
              </a:buClr>
              <a:buSzPts val="3300"/>
            </a:pPr>
            <a:r>
              <a:rPr lang="en-US"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Genes cause behavior? Well, maybe……..!</a:t>
            </a:r>
            <a:endParaRPr/>
          </a:p>
        </p:txBody>
      </p:sp>
      <p:sp>
        <p:nvSpPr>
          <p:cNvPr id="368" name="Google Shape;368;p39"/>
          <p:cNvSpPr txBox="1">
            <a:spLocks noGrp="1"/>
          </p:cNvSpPr>
          <p:nvPr>
            <p:ph type="body" idx="1"/>
          </p:nvPr>
        </p:nvSpPr>
        <p:spPr>
          <a:xfrm>
            <a:off x="1981200" y="15240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Animal breeding studies: can breed for several kinds of traits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Physical traits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Behavioral traits</a:t>
            </a:r>
            <a:endParaRPr/>
          </a:p>
          <a:p>
            <a:pPr marL="547687" lvl="1" indent="-273050">
              <a:lnSpc>
                <a:spcPct val="100000"/>
              </a:lnSpc>
              <a:spcBef>
                <a:spcPts val="440"/>
              </a:spcBef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But genetics not explain the WHOLE picture!</a:t>
            </a:r>
            <a:endParaRPr/>
          </a:p>
          <a:p>
            <a:pPr marL="27305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sure to what degree “behaviors” such as intelligence, mental illness, addiction are inherited or are environmentally elicited.</a:t>
            </a:r>
            <a:endParaRPr/>
          </a:p>
          <a:p>
            <a:pPr marL="27305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indent="-127317">
              <a:spcBef>
                <a:spcPts val="540"/>
              </a:spcBef>
              <a:buClr>
                <a:schemeClr val="accent1"/>
              </a:buClr>
              <a:buSzPts val="2295"/>
              <a:buNone/>
            </a:pP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3172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Widescreen</PresentationFormat>
  <Paragraphs>201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Noto Sans Symbols</vt:lpstr>
      <vt:lpstr>Office Theme</vt:lpstr>
      <vt:lpstr>PowerPoint Presentation</vt:lpstr>
      <vt:lpstr>Importance of Heredity</vt:lpstr>
      <vt:lpstr>Nature Nurture issues come back AGAIN!</vt:lpstr>
      <vt:lpstr>Quick review: What is your “Genetic Code”</vt:lpstr>
      <vt:lpstr>DNA: Watson and Crick (1953)</vt:lpstr>
      <vt:lpstr>Inheritance</vt:lpstr>
      <vt:lpstr>Examples of Inheritance</vt:lpstr>
      <vt:lpstr>Blood type inheritance:  Slightly different inheritance</vt:lpstr>
      <vt:lpstr>Genes cause behavior? Well, maybe……..!</vt:lpstr>
      <vt:lpstr>Genes cause behavior? Well, maybe……..!</vt:lpstr>
      <vt:lpstr>Genes cause behavior?</vt:lpstr>
      <vt:lpstr>Genes cause behavior? Well, maybe……..!</vt:lpstr>
      <vt:lpstr>Side trip to understand importance of inheritance</vt:lpstr>
      <vt:lpstr>Our bodies change over time: Evidence for evolution</vt:lpstr>
      <vt:lpstr>Natural Selection: Darwin’s 5 major premises:</vt:lpstr>
      <vt:lpstr>Heritability</vt:lpstr>
      <vt:lpstr>Most important take home lesson:</vt:lpstr>
      <vt:lpstr>Practice Quiz Questions:</vt:lpstr>
      <vt:lpstr>Practice Quiz Questions:</vt:lpstr>
      <vt:lpstr>Practice Quiz Questions:</vt:lpstr>
      <vt:lpstr>Practice Quiz Questions:</vt:lpstr>
    </vt:vector>
  </TitlesOfParts>
  <Company>Psychology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clara</dc:creator>
  <cp:lastModifiedBy>clara clara</cp:lastModifiedBy>
  <cp:revision>1</cp:revision>
  <dcterms:created xsi:type="dcterms:W3CDTF">2020-02-05T03:56:27Z</dcterms:created>
  <dcterms:modified xsi:type="dcterms:W3CDTF">2020-02-05T03:57:14Z</dcterms:modified>
</cp:coreProperties>
</file>