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88" r:id="rId4"/>
    <p:sldId id="258" r:id="rId5"/>
    <p:sldId id="259" r:id="rId6"/>
    <p:sldId id="286" r:id="rId7"/>
    <p:sldId id="260" r:id="rId8"/>
    <p:sldId id="262" r:id="rId9"/>
    <p:sldId id="28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9" r:id="rId22"/>
    <p:sldId id="275" r:id="rId23"/>
    <p:sldId id="276" r:id="rId24"/>
    <p:sldId id="277" r:id="rId25"/>
    <p:sldId id="278" r:id="rId26"/>
    <p:sldId id="280" r:id="rId27"/>
    <p:sldId id="283" r:id="rId28"/>
    <p:sldId id="284" r:id="rId29"/>
    <p:sldId id="285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D995D-0F92-4143-B07B-0010F49E07F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EBECE62-3DBC-4DA8-BDD9-304F5E8B12B5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400" b="1" dirty="0" smtClean="0">
              <a:solidFill>
                <a:schemeClr val="bg1"/>
              </a:solidFill>
            </a:rPr>
            <a:t>PENGKODEAN WARNA</a:t>
          </a:r>
          <a:endParaRPr lang="id-ID" sz="2400" b="1" dirty="0">
            <a:solidFill>
              <a:schemeClr val="bg1"/>
            </a:solidFill>
          </a:endParaRPr>
        </a:p>
      </dgm:t>
    </dgm:pt>
    <dgm:pt modelId="{55547FE9-5183-4430-AD0B-BCC7C2B2DCC7}" type="parTrans" cxnId="{FDF40C71-539F-426A-AAC6-24399DACC1EB}">
      <dgm:prSet/>
      <dgm:spPr/>
      <dgm:t>
        <a:bodyPr/>
        <a:lstStyle/>
        <a:p>
          <a:endParaRPr lang="id-ID"/>
        </a:p>
      </dgm:t>
    </dgm:pt>
    <dgm:pt modelId="{5796E71D-A4F7-4BA7-A33B-F80689F84ACF}" type="sibTrans" cxnId="{FDF40C71-539F-426A-AAC6-24399DACC1EB}">
      <dgm:prSet/>
      <dgm:spPr/>
      <dgm:t>
        <a:bodyPr/>
        <a:lstStyle/>
        <a:p>
          <a:endParaRPr lang="id-ID"/>
        </a:p>
      </dgm:t>
    </dgm:pt>
    <dgm:pt modelId="{71D9C97C-940D-4098-952A-468E85C7CADF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</a:rPr>
            <a:t>PERCAMPURAN WARNA</a:t>
          </a:r>
          <a:endParaRPr lang="id-ID" sz="2000" dirty="0">
            <a:solidFill>
              <a:schemeClr val="tx1"/>
            </a:solidFill>
          </a:endParaRPr>
        </a:p>
      </dgm:t>
    </dgm:pt>
    <dgm:pt modelId="{37B7776D-B1C2-4419-9416-5D08139AF455}" type="parTrans" cxnId="{73540C83-AFC4-457D-BB8F-42D9D9A7F9B1}">
      <dgm:prSet/>
      <dgm:spPr/>
      <dgm:t>
        <a:bodyPr/>
        <a:lstStyle/>
        <a:p>
          <a:endParaRPr lang="id-ID"/>
        </a:p>
      </dgm:t>
    </dgm:pt>
    <dgm:pt modelId="{44486C11-480C-453C-A999-C6D6BC80115C}" type="sibTrans" cxnId="{73540C83-AFC4-457D-BB8F-42D9D9A7F9B1}">
      <dgm:prSet/>
      <dgm:spPr/>
      <dgm:t>
        <a:bodyPr/>
        <a:lstStyle/>
        <a:p>
          <a:endParaRPr lang="id-ID"/>
        </a:p>
      </dgm:t>
    </dgm:pt>
    <dgm:pt modelId="{99B99EF0-CAF3-429B-8EE9-83FC01997E0C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</a:rPr>
            <a:t>FOTORESEPTOR: PENGKODEAN TRIKROMATIK</a:t>
          </a:r>
          <a:endParaRPr lang="id-ID" sz="2000" dirty="0">
            <a:solidFill>
              <a:schemeClr val="tx1"/>
            </a:solidFill>
          </a:endParaRPr>
        </a:p>
      </dgm:t>
    </dgm:pt>
    <dgm:pt modelId="{ADB09D88-2C5A-4815-A0C5-764A8DD9C7AE}" type="parTrans" cxnId="{831498B3-4933-4C02-899F-8835055218FF}">
      <dgm:prSet/>
      <dgm:spPr/>
      <dgm:t>
        <a:bodyPr/>
        <a:lstStyle/>
        <a:p>
          <a:endParaRPr lang="id-ID"/>
        </a:p>
      </dgm:t>
    </dgm:pt>
    <dgm:pt modelId="{B473D602-91B5-4F0E-8A12-B4D06287FF57}" type="sibTrans" cxnId="{831498B3-4933-4C02-899F-8835055218FF}">
      <dgm:prSet/>
      <dgm:spPr/>
      <dgm:t>
        <a:bodyPr/>
        <a:lstStyle/>
        <a:p>
          <a:endParaRPr lang="id-ID"/>
        </a:p>
      </dgm:t>
    </dgm:pt>
    <dgm:pt modelId="{6B0A56F7-54C1-4AEB-90A4-D3650DFF9A16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SEL-SEL GANGLION RETINA: PENGKODEAN PROSES BERTENTANGAN</a:t>
          </a:r>
          <a:endParaRPr lang="id-ID" sz="1800" dirty="0">
            <a:solidFill>
              <a:schemeClr val="tx1"/>
            </a:solidFill>
          </a:endParaRPr>
        </a:p>
      </dgm:t>
    </dgm:pt>
    <dgm:pt modelId="{E16871B2-A46B-47A6-838B-B85A9C65D662}" type="parTrans" cxnId="{D2F2E0D3-8BB4-4938-927F-D685E13752DC}">
      <dgm:prSet/>
      <dgm:spPr/>
      <dgm:t>
        <a:bodyPr/>
        <a:lstStyle/>
        <a:p>
          <a:endParaRPr lang="id-ID"/>
        </a:p>
      </dgm:t>
    </dgm:pt>
    <dgm:pt modelId="{2D212646-3F61-4621-BB61-4704AC410398}" type="sibTrans" cxnId="{D2F2E0D3-8BB4-4938-927F-D685E13752DC}">
      <dgm:prSet/>
      <dgm:spPr/>
      <dgm:t>
        <a:bodyPr/>
        <a:lstStyle/>
        <a:p>
          <a:endParaRPr lang="id-ID"/>
        </a:p>
      </dgm:t>
    </dgm:pt>
    <dgm:pt modelId="{BA83767E-581F-4B41-92E8-19668BFF79FF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</a:rPr>
            <a:t>ADAPTASI: CITRA LANJUTAN NEGATIF</a:t>
          </a:r>
          <a:endParaRPr lang="id-ID" sz="2000" dirty="0">
            <a:solidFill>
              <a:schemeClr val="tx1"/>
            </a:solidFill>
          </a:endParaRPr>
        </a:p>
      </dgm:t>
    </dgm:pt>
    <dgm:pt modelId="{F088DDA5-406A-4289-B33B-D91F582C052B}" type="parTrans" cxnId="{B507A693-EFE0-47D4-8F5C-694347A16022}">
      <dgm:prSet/>
      <dgm:spPr/>
      <dgm:t>
        <a:bodyPr/>
        <a:lstStyle/>
        <a:p>
          <a:endParaRPr lang="id-ID"/>
        </a:p>
      </dgm:t>
    </dgm:pt>
    <dgm:pt modelId="{4D133DC0-FD4D-4119-9497-D107B3A32971}" type="sibTrans" cxnId="{B507A693-EFE0-47D4-8F5C-694347A16022}">
      <dgm:prSet/>
      <dgm:spPr/>
      <dgm:t>
        <a:bodyPr/>
        <a:lstStyle/>
        <a:p>
          <a:endParaRPr lang="id-ID"/>
        </a:p>
      </dgm:t>
    </dgm:pt>
    <dgm:pt modelId="{F57473EC-8235-48FE-85C5-4BC8A0A7C443}" type="pres">
      <dgm:prSet presAssocID="{0DAD995D-0F92-4143-B07B-0010F49E07F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EB6426-7428-4CB0-B96A-A14508414A1B}" type="pres">
      <dgm:prSet presAssocID="{0DAD995D-0F92-4143-B07B-0010F49E07F2}" presName="matrix" presStyleCnt="0"/>
      <dgm:spPr/>
    </dgm:pt>
    <dgm:pt modelId="{9C689EFC-837D-4834-8F3C-2235BAC7148E}" type="pres">
      <dgm:prSet presAssocID="{0DAD995D-0F92-4143-B07B-0010F49E07F2}" presName="tile1" presStyleLbl="node1" presStyleIdx="0" presStyleCnt="4"/>
      <dgm:spPr/>
      <dgm:t>
        <a:bodyPr/>
        <a:lstStyle/>
        <a:p>
          <a:endParaRPr lang="id-ID"/>
        </a:p>
      </dgm:t>
    </dgm:pt>
    <dgm:pt modelId="{CC3A56F6-0F78-408C-9EC5-E89F44858EC5}" type="pres">
      <dgm:prSet presAssocID="{0DAD995D-0F92-4143-B07B-0010F49E07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9FA35D-DC5E-43D5-B02A-D09351AD442E}" type="pres">
      <dgm:prSet presAssocID="{0DAD995D-0F92-4143-B07B-0010F49E07F2}" presName="tile2" presStyleLbl="node1" presStyleIdx="1" presStyleCnt="4"/>
      <dgm:spPr/>
      <dgm:t>
        <a:bodyPr/>
        <a:lstStyle/>
        <a:p>
          <a:endParaRPr lang="id-ID"/>
        </a:p>
      </dgm:t>
    </dgm:pt>
    <dgm:pt modelId="{86D7153C-76CC-4659-8E8E-52BDB7368F36}" type="pres">
      <dgm:prSet presAssocID="{0DAD995D-0F92-4143-B07B-0010F49E07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BF20E7-D07D-45AE-923D-7163938CC52A}" type="pres">
      <dgm:prSet presAssocID="{0DAD995D-0F92-4143-B07B-0010F49E07F2}" presName="tile3" presStyleLbl="node1" presStyleIdx="2" presStyleCnt="4"/>
      <dgm:spPr/>
      <dgm:t>
        <a:bodyPr/>
        <a:lstStyle/>
        <a:p>
          <a:endParaRPr lang="id-ID"/>
        </a:p>
      </dgm:t>
    </dgm:pt>
    <dgm:pt modelId="{5B7BC333-C131-4240-ABFA-1C6D013A1963}" type="pres">
      <dgm:prSet presAssocID="{0DAD995D-0F92-4143-B07B-0010F49E07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FD5557-9EEC-4917-AE49-7C76C07B142C}" type="pres">
      <dgm:prSet presAssocID="{0DAD995D-0F92-4143-B07B-0010F49E07F2}" presName="tile4" presStyleLbl="node1" presStyleIdx="3" presStyleCnt="4"/>
      <dgm:spPr/>
      <dgm:t>
        <a:bodyPr/>
        <a:lstStyle/>
        <a:p>
          <a:endParaRPr lang="id-ID"/>
        </a:p>
      </dgm:t>
    </dgm:pt>
    <dgm:pt modelId="{7151826A-ADCC-4A49-86D7-B765D8C38DA5}" type="pres">
      <dgm:prSet presAssocID="{0DAD995D-0F92-4143-B07B-0010F49E07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AFE79B-B9E3-4A82-9555-CC2A8607B140}" type="pres">
      <dgm:prSet presAssocID="{0DAD995D-0F92-4143-B07B-0010F49E07F2}" presName="centerTile" presStyleLbl="fgShp" presStyleIdx="0" presStyleCnt="1" custScaleX="162359" custScaleY="99962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</dgm:ptLst>
  <dgm:cxnLst>
    <dgm:cxn modelId="{26EEBFFA-A292-462F-93DE-3D87DBE3A524}" type="presOf" srcId="{71D9C97C-940D-4098-952A-468E85C7CADF}" destId="{9C689EFC-837D-4834-8F3C-2235BAC7148E}" srcOrd="0" destOrd="0" presId="urn:microsoft.com/office/officeart/2005/8/layout/matrix1"/>
    <dgm:cxn modelId="{2C9E50BB-53D4-4739-A753-DD7CA5A02671}" type="presOf" srcId="{BA83767E-581F-4B41-92E8-19668BFF79FF}" destId="{87FD5557-9EEC-4917-AE49-7C76C07B142C}" srcOrd="0" destOrd="0" presId="urn:microsoft.com/office/officeart/2005/8/layout/matrix1"/>
    <dgm:cxn modelId="{487EC253-6F6B-4B9F-A26D-3250AA3EEABD}" type="presOf" srcId="{99B99EF0-CAF3-429B-8EE9-83FC01997E0C}" destId="{86D7153C-76CC-4659-8E8E-52BDB7368F36}" srcOrd="1" destOrd="0" presId="urn:microsoft.com/office/officeart/2005/8/layout/matrix1"/>
    <dgm:cxn modelId="{B8B67C63-5E94-4112-8CBC-53166F139AB2}" type="presOf" srcId="{6B0A56F7-54C1-4AEB-90A4-D3650DFF9A16}" destId="{99BF20E7-D07D-45AE-923D-7163938CC52A}" srcOrd="0" destOrd="0" presId="urn:microsoft.com/office/officeart/2005/8/layout/matrix1"/>
    <dgm:cxn modelId="{B88BB4B0-C150-46A2-A764-109B021452BB}" type="presOf" srcId="{8EBECE62-3DBC-4DA8-BDD9-304F5E8B12B5}" destId="{11AFE79B-B9E3-4A82-9555-CC2A8607B140}" srcOrd="0" destOrd="0" presId="urn:microsoft.com/office/officeart/2005/8/layout/matrix1"/>
    <dgm:cxn modelId="{DFF7817F-837B-4D5A-8A77-FE26853C5617}" type="presOf" srcId="{6B0A56F7-54C1-4AEB-90A4-D3650DFF9A16}" destId="{5B7BC333-C131-4240-ABFA-1C6D013A1963}" srcOrd="1" destOrd="0" presId="urn:microsoft.com/office/officeart/2005/8/layout/matrix1"/>
    <dgm:cxn modelId="{96813F8E-B708-40CB-AE2C-CD740C64118D}" type="presOf" srcId="{99B99EF0-CAF3-429B-8EE9-83FC01997E0C}" destId="{009FA35D-DC5E-43D5-B02A-D09351AD442E}" srcOrd="0" destOrd="0" presId="urn:microsoft.com/office/officeart/2005/8/layout/matrix1"/>
    <dgm:cxn modelId="{0282B5DE-ECBB-4C54-AF31-AB32337BC480}" type="presOf" srcId="{BA83767E-581F-4B41-92E8-19668BFF79FF}" destId="{7151826A-ADCC-4A49-86D7-B765D8C38DA5}" srcOrd="1" destOrd="0" presId="urn:microsoft.com/office/officeart/2005/8/layout/matrix1"/>
    <dgm:cxn modelId="{24E82E4C-7868-403E-8DBB-2C458F2A9946}" type="presOf" srcId="{71D9C97C-940D-4098-952A-468E85C7CADF}" destId="{CC3A56F6-0F78-408C-9EC5-E89F44858EC5}" srcOrd="1" destOrd="0" presId="urn:microsoft.com/office/officeart/2005/8/layout/matrix1"/>
    <dgm:cxn modelId="{831498B3-4933-4C02-899F-8835055218FF}" srcId="{8EBECE62-3DBC-4DA8-BDD9-304F5E8B12B5}" destId="{99B99EF0-CAF3-429B-8EE9-83FC01997E0C}" srcOrd="1" destOrd="0" parTransId="{ADB09D88-2C5A-4815-A0C5-764A8DD9C7AE}" sibTransId="{B473D602-91B5-4F0E-8A12-B4D06287FF57}"/>
    <dgm:cxn modelId="{2487037B-0387-431E-9285-2144AE8356AE}" type="presOf" srcId="{0DAD995D-0F92-4143-B07B-0010F49E07F2}" destId="{F57473EC-8235-48FE-85C5-4BC8A0A7C443}" srcOrd="0" destOrd="0" presId="urn:microsoft.com/office/officeart/2005/8/layout/matrix1"/>
    <dgm:cxn modelId="{B507A693-EFE0-47D4-8F5C-694347A16022}" srcId="{8EBECE62-3DBC-4DA8-BDD9-304F5E8B12B5}" destId="{BA83767E-581F-4B41-92E8-19668BFF79FF}" srcOrd="3" destOrd="0" parTransId="{F088DDA5-406A-4289-B33B-D91F582C052B}" sibTransId="{4D133DC0-FD4D-4119-9497-D107B3A32971}"/>
    <dgm:cxn modelId="{FDF40C71-539F-426A-AAC6-24399DACC1EB}" srcId="{0DAD995D-0F92-4143-B07B-0010F49E07F2}" destId="{8EBECE62-3DBC-4DA8-BDD9-304F5E8B12B5}" srcOrd="0" destOrd="0" parTransId="{55547FE9-5183-4430-AD0B-BCC7C2B2DCC7}" sibTransId="{5796E71D-A4F7-4BA7-A33B-F80689F84ACF}"/>
    <dgm:cxn modelId="{73540C83-AFC4-457D-BB8F-42D9D9A7F9B1}" srcId="{8EBECE62-3DBC-4DA8-BDD9-304F5E8B12B5}" destId="{71D9C97C-940D-4098-952A-468E85C7CADF}" srcOrd="0" destOrd="0" parTransId="{37B7776D-B1C2-4419-9416-5D08139AF455}" sibTransId="{44486C11-480C-453C-A999-C6D6BC80115C}"/>
    <dgm:cxn modelId="{D2F2E0D3-8BB4-4938-927F-D685E13752DC}" srcId="{8EBECE62-3DBC-4DA8-BDD9-304F5E8B12B5}" destId="{6B0A56F7-54C1-4AEB-90A4-D3650DFF9A16}" srcOrd="2" destOrd="0" parTransId="{E16871B2-A46B-47A6-838B-B85A9C65D662}" sibTransId="{2D212646-3F61-4621-BB61-4704AC410398}"/>
    <dgm:cxn modelId="{2665B698-629A-4D2E-AC32-8D7004E0FB38}" type="presParOf" srcId="{F57473EC-8235-48FE-85C5-4BC8A0A7C443}" destId="{6FEB6426-7428-4CB0-B96A-A14508414A1B}" srcOrd="0" destOrd="0" presId="urn:microsoft.com/office/officeart/2005/8/layout/matrix1"/>
    <dgm:cxn modelId="{5CA2E621-4233-4791-ACC5-F5CAC87D9B3F}" type="presParOf" srcId="{6FEB6426-7428-4CB0-B96A-A14508414A1B}" destId="{9C689EFC-837D-4834-8F3C-2235BAC7148E}" srcOrd="0" destOrd="0" presId="urn:microsoft.com/office/officeart/2005/8/layout/matrix1"/>
    <dgm:cxn modelId="{311E8EB7-72DE-49D2-BDAE-3DA4D5CF35DE}" type="presParOf" srcId="{6FEB6426-7428-4CB0-B96A-A14508414A1B}" destId="{CC3A56F6-0F78-408C-9EC5-E89F44858EC5}" srcOrd="1" destOrd="0" presId="urn:microsoft.com/office/officeart/2005/8/layout/matrix1"/>
    <dgm:cxn modelId="{AD4A684F-2AAC-4FA9-ACBC-007DBEF01389}" type="presParOf" srcId="{6FEB6426-7428-4CB0-B96A-A14508414A1B}" destId="{009FA35D-DC5E-43D5-B02A-D09351AD442E}" srcOrd="2" destOrd="0" presId="urn:microsoft.com/office/officeart/2005/8/layout/matrix1"/>
    <dgm:cxn modelId="{69C73821-D961-4F2A-B951-3CEA16F99A7C}" type="presParOf" srcId="{6FEB6426-7428-4CB0-B96A-A14508414A1B}" destId="{86D7153C-76CC-4659-8E8E-52BDB7368F36}" srcOrd="3" destOrd="0" presId="urn:microsoft.com/office/officeart/2005/8/layout/matrix1"/>
    <dgm:cxn modelId="{413FB2DD-D35C-4B8F-B309-39E4EFAE8B8B}" type="presParOf" srcId="{6FEB6426-7428-4CB0-B96A-A14508414A1B}" destId="{99BF20E7-D07D-45AE-923D-7163938CC52A}" srcOrd="4" destOrd="0" presId="urn:microsoft.com/office/officeart/2005/8/layout/matrix1"/>
    <dgm:cxn modelId="{E49DEE02-E167-49E8-A6BE-097C557014C8}" type="presParOf" srcId="{6FEB6426-7428-4CB0-B96A-A14508414A1B}" destId="{5B7BC333-C131-4240-ABFA-1C6D013A1963}" srcOrd="5" destOrd="0" presId="urn:microsoft.com/office/officeart/2005/8/layout/matrix1"/>
    <dgm:cxn modelId="{CDF67776-C054-473C-8277-F0A42BA32F72}" type="presParOf" srcId="{6FEB6426-7428-4CB0-B96A-A14508414A1B}" destId="{87FD5557-9EEC-4917-AE49-7C76C07B142C}" srcOrd="6" destOrd="0" presId="urn:microsoft.com/office/officeart/2005/8/layout/matrix1"/>
    <dgm:cxn modelId="{54A38232-75C5-4F7E-AC6D-BD87D5FD3FF3}" type="presParOf" srcId="{6FEB6426-7428-4CB0-B96A-A14508414A1B}" destId="{7151826A-ADCC-4A49-86D7-B765D8C38DA5}" srcOrd="7" destOrd="0" presId="urn:microsoft.com/office/officeart/2005/8/layout/matrix1"/>
    <dgm:cxn modelId="{0C6F513E-000B-45B0-BEF9-9E29E3EE6F60}" type="presParOf" srcId="{F57473EC-8235-48FE-85C5-4BC8A0A7C443}" destId="{11AFE79B-B9E3-4A82-9555-CC2A8607B14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305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76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121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075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257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052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666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019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281ef4a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281ef4a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4281ef4aad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056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26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789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17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228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731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741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3522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2232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307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17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90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20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109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479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35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4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75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7000" r="-5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8000" b="0" i="0" u="none" strike="noStrike" cap="none" dirty="0">
                <a:solidFill>
                  <a:schemeClr val="dk1"/>
                </a:solidFill>
                <a:latin typeface="Impact" pitchFamily="34" charset="0"/>
                <a:sym typeface="Calibri"/>
              </a:rPr>
              <a:t>VISUAL</a:t>
            </a:r>
            <a:endParaRPr sz="8000" b="0" i="0" u="none" strike="noStrike" cap="none">
              <a:solidFill>
                <a:schemeClr val="dk1"/>
              </a:solidFill>
              <a:latin typeface="Impact" pitchFamily="34" charset="0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20"/>
              <a:buFont typeface="Arial"/>
              <a:buNone/>
            </a:pP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3600" b="0" i="0" u="none" strike="noStrike" cap="none" dirty="0">
                <a:solidFill>
                  <a:schemeClr val="dk1"/>
                </a:solidFill>
                <a:latin typeface="Britannic Bold" pitchFamily="34" charset="0"/>
                <a:sym typeface="Calibri"/>
              </a:rPr>
              <a:t>Pengkodean Terang dan Gelap</a:t>
            </a:r>
            <a:endParaRPr sz="3600" b="0" i="0" u="none" strike="noStrike" cap="none">
              <a:solidFill>
                <a:schemeClr val="dk1"/>
              </a:solidFill>
              <a:latin typeface="Britannic Bold" pitchFamily="34" charset="0"/>
              <a:sym typeface="Calibri"/>
            </a:endParaRPr>
          </a:p>
        </p:txBody>
      </p:sp>
      <p:pic>
        <p:nvPicPr>
          <p:cNvPr id="149" name="Google Shape;149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00165" y="1285859"/>
            <a:ext cx="6069867" cy="523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sz="2400" b="1" i="0" u="none" strike="noStrike" cap="none" smtClean="0">
                <a:solidFill>
                  <a:schemeClr val="dk1"/>
                </a:solidFill>
                <a:latin typeface="Eras Demi ITC" pitchFamily="34" charset="0"/>
                <a:sym typeface="Calibri"/>
              </a:rPr>
              <a:t>2 Jenis Sel Ganglion</a:t>
            </a:r>
            <a:endParaRPr sz="2400" b="1" i="0" u="none" strike="noStrike" cap="none">
              <a:solidFill>
                <a:schemeClr val="dk1"/>
              </a:solidFill>
              <a:latin typeface="Eras Demi ITC" pitchFamily="34" charset="0"/>
              <a:sym typeface="Calibri"/>
            </a:endParaRPr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lphaUcPeriod"/>
            </a:pPr>
            <a:r>
              <a:rPr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</a:p>
          <a:p>
            <a:pPr marL="514350" marR="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lphaUcPeriod"/>
            </a:pPr>
            <a:r>
              <a:rPr lang="x-none" sz="2800" smtClean="0"/>
              <a:t>OFF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462728" y="2428868"/>
            <a:ext cx="5324114" cy="413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sz="4000" smtClean="0">
                <a:latin typeface="Tw Cen MT Condensed Extra Bold" pitchFamily="34" charset="0"/>
              </a:rPr>
              <a:t>Pengkodean Warna</a:t>
            </a:r>
            <a:endParaRPr sz="4000" b="0" i="0" u="none" strike="noStrike" cap="none">
              <a:solidFill>
                <a:schemeClr val="dk1"/>
              </a:solidFill>
              <a:latin typeface="Tw Cen MT Condensed Extra Bold" pitchFamily="34" charset="0"/>
              <a:sym typeface="Calibri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d-ID" sz="3200" b="1" i="0" u="none" strike="noStrike" cap="none" dirty="0">
                <a:solidFill>
                  <a:schemeClr val="dk1"/>
                </a:solidFill>
                <a:latin typeface="Bradley Hand ITC" pitchFamily="66" charset="0"/>
                <a:sym typeface="Calibri"/>
              </a:rPr>
              <a:t>Percampuran Warna</a:t>
            </a:r>
            <a:endParaRPr sz="3200" b="1" i="0" u="none" strike="noStrike" cap="none">
              <a:solidFill>
                <a:schemeClr val="dk1"/>
              </a:solidFill>
              <a:latin typeface="Bradley Hand ITC" pitchFamily="66" charset="0"/>
              <a:sym typeface="Calibri"/>
            </a:endParaRPr>
          </a:p>
        </p:txBody>
      </p:sp>
      <p:pic>
        <p:nvPicPr>
          <p:cNvPr id="165" name="Google Shape;165;p23" descr="20180916_15290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662" y="2285992"/>
            <a:ext cx="7065246" cy="415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457200" y="209862"/>
            <a:ext cx="8229600" cy="59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d-ID" sz="3200" b="1" i="0" u="none" strike="noStrike" cap="none" dirty="0">
                <a:solidFill>
                  <a:schemeClr val="dk1"/>
                </a:solidFill>
                <a:latin typeface="Bradley Hand ITC" pitchFamily="66" charset="0"/>
                <a:sym typeface="Calibri"/>
              </a:rPr>
              <a:t>Fotoreseptor: Pengkodean Trikromatik</a:t>
            </a:r>
            <a:endParaRPr b="1">
              <a:latin typeface="Bradley Hand ITC" pitchFamily="66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IMG_20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036" y="1349114"/>
            <a:ext cx="6181971" cy="4856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457200" y="749508"/>
            <a:ext cx="8229600" cy="537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d-ID" sz="3200" b="1" i="0" u="none" strike="noStrike" cap="none" dirty="0">
                <a:solidFill>
                  <a:schemeClr val="dk1"/>
                </a:solidFill>
                <a:latin typeface="Bradley Hand ITC" pitchFamily="66" charset="0"/>
                <a:sym typeface="Calibri"/>
              </a:rPr>
              <a:t>Sel-sel ganglion </a:t>
            </a:r>
            <a:r>
              <a:rPr lang="id-ID" sz="3200" b="1" i="0" u="none" strike="noStrike" cap="none" dirty="0" smtClean="0">
                <a:solidFill>
                  <a:schemeClr val="dk1"/>
                </a:solidFill>
                <a:latin typeface="Bradley Hand ITC" pitchFamily="66" charset="0"/>
                <a:sym typeface="Calibri"/>
              </a:rPr>
              <a:t>retina: </a:t>
            </a:r>
            <a:r>
              <a:rPr lang="id-ID" sz="3200" b="1" i="0" u="none" strike="noStrike" cap="none" dirty="0">
                <a:solidFill>
                  <a:schemeClr val="dk1"/>
                </a:solidFill>
                <a:latin typeface="Bradley Hand ITC" pitchFamily="66" charset="0"/>
                <a:sym typeface="Calibri"/>
              </a:rPr>
              <a:t>pengkodean proses-bertentangan</a:t>
            </a:r>
            <a:endParaRPr b="1">
              <a:latin typeface="Bradley Hand ITC" pitchFamily="66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1843790"/>
            <a:ext cx="7345180" cy="4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457200" y="599608"/>
            <a:ext cx="8229600" cy="552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d-ID" sz="3200" b="1" i="0" u="none" strike="noStrike" cap="none" dirty="0">
                <a:solidFill>
                  <a:schemeClr val="dk1"/>
                </a:solidFill>
                <a:latin typeface="Bradley Hand ITC" pitchFamily="66" charset="0"/>
                <a:sym typeface="Calibri"/>
              </a:rPr>
              <a:t>Adaptasi: Citra Lanjutan Negatif</a:t>
            </a:r>
            <a:endParaRPr b="1">
              <a:latin typeface="Bradley Hand ITC" pitchFamily="66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4">
            <a:alphaModFix/>
          </a:blip>
          <a:srcRect l="11651" t="3943" r="5760" b="1858"/>
          <a:stretch/>
        </p:blipFill>
        <p:spPr>
          <a:xfrm>
            <a:off x="494675" y="1738860"/>
            <a:ext cx="8223203" cy="4494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id-ID" sz="3959" b="0" i="0" u="none" strike="noStrike" cap="none" dirty="0">
                <a:solidFill>
                  <a:schemeClr val="dk1"/>
                </a:solidFill>
                <a:latin typeface="Bernard MT Condensed" pitchFamily="18" charset="0"/>
                <a:sym typeface="Calibri"/>
              </a:rPr>
              <a:t>Analisis Informasi Visual: Peran Korteks Striata</a:t>
            </a:r>
            <a:endParaRPr sz="3959" b="0" i="0" u="none" strike="noStrike" cap="none">
              <a:solidFill>
                <a:schemeClr val="dk1"/>
              </a:solidFill>
              <a:latin typeface="Bernard MT Condensed" pitchFamily="18" charset="0"/>
              <a:sym typeface="Calibri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500034" y="1857364"/>
            <a:ext cx="2571768" cy="1857388"/>
          </a:xfrm>
          <a:prstGeom prst="ellipse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ANATOMI KORTEKS STRIATA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3357554" y="1857364"/>
            <a:ext cx="2714644" cy="1857388"/>
          </a:xfrm>
          <a:prstGeom prst="ellipse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ORIENTASI DAN PERGERAKAN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6286512" y="1857364"/>
            <a:ext cx="2500330" cy="1857388"/>
          </a:xfrm>
          <a:prstGeom prst="ellipse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FREKUENSI SPASIAL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571472" y="4071942"/>
            <a:ext cx="2714644" cy="1857388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DISPARITAS RETINA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3571868" y="4071942"/>
            <a:ext cx="2500330" cy="1857388"/>
          </a:xfrm>
          <a:prstGeom prst="ellipse">
            <a:avLst/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WARNA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6286512" y="4071942"/>
            <a:ext cx="2428892" cy="1857388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MODULAR KORTEKS STRIATA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4294967295"/>
          </p:nvPr>
        </p:nvSpPr>
        <p:spPr>
          <a:xfrm>
            <a:off x="51054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d-ID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8" descr="Korteks striat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3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4000" b="0" i="0" u="none" strike="noStrike" cap="none" dirty="0">
                <a:solidFill>
                  <a:schemeClr val="dk1"/>
                </a:solidFill>
                <a:latin typeface="Impact" pitchFamily="34" charset="0"/>
                <a:sym typeface="Calibri"/>
              </a:rPr>
              <a:t>Orientasi Dan Pergerakan</a:t>
            </a:r>
            <a:endParaRPr sz="4000" b="0" i="0" u="none" strike="noStrike" cap="none">
              <a:solidFill>
                <a:schemeClr val="dk1"/>
              </a:solidFill>
              <a:latin typeface="Impact" pitchFamily="34" charset="0"/>
              <a:sym typeface="Calibri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225" y="1186625"/>
            <a:ext cx="5688824" cy="549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30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/>
          <p:nvPr/>
        </p:nvSpPr>
        <p:spPr>
          <a:xfrm>
            <a:off x="0" y="3149700"/>
            <a:ext cx="9144000" cy="3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lphaUcPeriod"/>
            </a:pPr>
            <a:r>
              <a:rPr lang="id-ID" sz="2400" b="1" dirty="0"/>
              <a:t>Sel </a:t>
            </a:r>
            <a:r>
              <a:rPr lang="id-ID" sz="2400" b="1" dirty="0" smtClean="0"/>
              <a:t>Sederhana</a:t>
            </a:r>
            <a:r>
              <a:rPr lang="id-ID" sz="2400" dirty="0" smtClean="0"/>
              <a:t>	: </a:t>
            </a:r>
            <a:r>
              <a:rPr lang="id-ID" sz="2400" dirty="0"/>
              <a:t>Neuron peka-orientasi dalam korteks striata yang medan reseptifnya tertata secara berlawanan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lphaUcPeriod"/>
            </a:pPr>
            <a:r>
              <a:rPr lang="id-ID" sz="2400" b="1" dirty="0"/>
              <a:t>Sel </a:t>
            </a:r>
            <a:r>
              <a:rPr lang="id-ID" sz="2400" b="1" dirty="0" smtClean="0"/>
              <a:t>Kompleks</a:t>
            </a:r>
            <a:r>
              <a:rPr lang="id-ID" sz="2400" dirty="0" smtClean="0"/>
              <a:t>	: </a:t>
            </a:r>
            <a:r>
              <a:rPr lang="id-ID" sz="2400" dirty="0"/>
              <a:t>Merespon paling baik terhadap garis dengan orientasi tertentu, tetapi tidak menunjukan penghambat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lphaUcPeriod"/>
            </a:pPr>
            <a:r>
              <a:rPr lang="id-ID" sz="2400" b="1" dirty="0"/>
              <a:t>Sel </a:t>
            </a:r>
            <a:r>
              <a:rPr lang="id-ID" sz="2400" b="1" dirty="0" smtClean="0"/>
              <a:t>Hiperkompleks</a:t>
            </a:r>
            <a:r>
              <a:rPr lang="id-ID" sz="2400" dirty="0" smtClean="0"/>
              <a:t>: </a:t>
            </a:r>
            <a:r>
              <a:rPr lang="id-ID" sz="2400" dirty="0"/>
              <a:t>Neuron di korteks visual yang merespon terhadap keberadaan segmen garis dengan orientasi tertentu yang berujung pada titik tertentu di dalam medan reseptif sel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4400" b="0" i="0" u="none" strike="noStrike" cap="none" dirty="0">
                <a:solidFill>
                  <a:schemeClr val="dk1"/>
                </a:solidFill>
                <a:latin typeface="Bodoni MT Black" pitchFamily="18" charset="0"/>
                <a:sym typeface="Calibri"/>
              </a:rPr>
              <a:t>STIMULUS</a:t>
            </a:r>
            <a:endParaRPr sz="4400" b="0" i="0" u="none" strike="noStrike" cap="none">
              <a:solidFill>
                <a:schemeClr val="dk1"/>
              </a:solidFill>
              <a:latin typeface="Bodoni MT Black" pitchFamily="18" charset="0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57200" y="1214422"/>
            <a:ext cx="8229600" cy="564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 descr="spectrum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297" y="1874476"/>
            <a:ext cx="7634235" cy="37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4000" b="0" i="0" u="none" strike="noStrike" cap="none" dirty="0">
                <a:solidFill>
                  <a:schemeClr val="dk1"/>
                </a:solidFill>
                <a:latin typeface="Impact" pitchFamily="34" charset="0"/>
                <a:sym typeface="Calibri"/>
              </a:rPr>
              <a:t>Frekuensi Spasial</a:t>
            </a:r>
            <a:endParaRPr sz="4000" b="0" i="0" u="none" strike="noStrike" cap="none">
              <a:solidFill>
                <a:schemeClr val="dk1"/>
              </a:solidFill>
              <a:latin typeface="Impact" pitchFamily="34" charset="0"/>
              <a:sym typeface="Calibri"/>
            </a:endParaRPr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00200"/>
            <a:ext cx="5382175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600200"/>
            <a:ext cx="4114800" cy="45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 descr="IMG_20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694" y="850691"/>
            <a:ext cx="5557604" cy="555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4000" b="0" i="0" u="none" strike="noStrike" cap="none" dirty="0">
                <a:solidFill>
                  <a:schemeClr val="dk1"/>
                </a:solidFill>
                <a:latin typeface="Impact" pitchFamily="34" charset="0"/>
                <a:sym typeface="Calibri"/>
              </a:rPr>
              <a:t>Disparitas Retina</a:t>
            </a:r>
            <a:endParaRPr sz="4000" b="0" i="0" u="none" strike="noStrike" cap="none">
              <a:solidFill>
                <a:schemeClr val="dk1"/>
              </a:solidFill>
              <a:latin typeface="Impact" pitchFamily="34" charset="0"/>
              <a:sym typeface="Calibri"/>
            </a:endParaRPr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00200"/>
            <a:ext cx="4572001" cy="45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600200"/>
            <a:ext cx="4572000" cy="452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487180" y="1996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4000" b="0" i="0" u="none" strike="noStrike" cap="none" dirty="0">
                <a:solidFill>
                  <a:schemeClr val="dk1"/>
                </a:solidFill>
                <a:latin typeface="Impact" pitchFamily="34" charset="0"/>
                <a:sym typeface="Calibri"/>
              </a:rPr>
              <a:t>Warna</a:t>
            </a:r>
            <a:endParaRPr sz="4000" b="0" i="0" u="none" strike="noStrike" cap="none">
              <a:solidFill>
                <a:schemeClr val="dk1"/>
              </a:solidFill>
              <a:latin typeface="Impact" pitchFamily="34" charset="0"/>
              <a:sym typeface="Calibri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887" y="1214203"/>
            <a:ext cx="5756223" cy="54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3600" dirty="0">
                <a:latin typeface="Impact" pitchFamily="34" charset="0"/>
              </a:rPr>
              <a:t>Organisasi </a:t>
            </a:r>
            <a:r>
              <a:rPr lang="id-ID" sz="3600" b="0" i="0" u="none" strike="noStrike" cap="none" dirty="0">
                <a:solidFill>
                  <a:schemeClr val="dk1"/>
                </a:solidFill>
                <a:latin typeface="Impact" pitchFamily="34" charset="0"/>
                <a:sym typeface="Calibri"/>
              </a:rPr>
              <a:t>Modular Korteks Striata</a:t>
            </a:r>
            <a:endParaRPr sz="3600" b="0" i="0" u="none" strike="noStrike" cap="none">
              <a:solidFill>
                <a:schemeClr val="dk1"/>
              </a:solidFill>
              <a:latin typeface="Impact" pitchFamily="34" charset="0"/>
              <a:sym typeface="Calibri"/>
            </a:endParaRPr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17650"/>
            <a:ext cx="4571999" cy="544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0052" y="1424066"/>
            <a:ext cx="4543948" cy="5433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id-ID" sz="3959" b="0" i="0" u="none" strike="noStrike" cap="none" dirty="0">
                <a:solidFill>
                  <a:schemeClr val="dk1"/>
                </a:solidFill>
                <a:latin typeface="Bodoni MT Black" pitchFamily="18" charset="0"/>
                <a:sym typeface="Calibri"/>
              </a:rPr>
              <a:t>Analisis Informasi Visual: Peran Korteks Asosiasi Visual</a:t>
            </a:r>
            <a:endParaRPr sz="3959" b="0" i="0" u="none" strike="noStrike" cap="none">
              <a:solidFill>
                <a:schemeClr val="dk1"/>
              </a:solidFill>
              <a:latin typeface="Bodoni MT Black" pitchFamily="18" charset="0"/>
              <a:sym typeface="Calibri"/>
            </a:endParaRPr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id-ID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Korteks triata di butuhkan untuk persepsi visual.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id-ID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Masing-masing dari ribuan modul di korteks </a:t>
            </a:r>
            <a:r>
              <a:rPr lang="id-ID" sz="296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striata </a:t>
            </a:r>
            <a:r>
              <a:rPr lang="id-ID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hanya melihat apa yang terjadi dibagian kecil dari medan visual.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id-ID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 mempersepsikan dan pemandangan visual secara utuh. Informasi dari modul-modul individual harus di gabungkan, penggabungan ini terjadi di korteks asosial visual.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4000" b="0" i="0" u="none" strike="noStrike" cap="none" dirty="0">
                <a:solidFill>
                  <a:schemeClr val="dk1"/>
                </a:solidFill>
                <a:latin typeface="Bodoni MT" pitchFamily="18" charset="0"/>
                <a:sym typeface="Calibri"/>
              </a:rPr>
              <a:t>Dua Aliran Analisis Visual</a:t>
            </a:r>
            <a:endParaRPr sz="4000" b="0" i="0" u="none" strike="noStrike" cap="none">
              <a:solidFill>
                <a:schemeClr val="dk1"/>
              </a:solidFill>
              <a:latin typeface="Bodoni MT" pitchFamily="18" charset="0"/>
              <a:sym typeface="Calibri"/>
            </a:endParaRPr>
          </a:p>
        </p:txBody>
      </p:sp>
      <p:pic>
        <p:nvPicPr>
          <p:cNvPr id="265" name="Google Shape;265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40775" y="1358244"/>
            <a:ext cx="3496707" cy="465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86" y="1338654"/>
            <a:ext cx="4870182" cy="487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4000" b="0" i="0" u="none" strike="noStrike" cap="none" dirty="0">
                <a:solidFill>
                  <a:schemeClr val="dk1"/>
                </a:solidFill>
                <a:latin typeface="Bodoni MT Black" pitchFamily="18" charset="0"/>
                <a:sym typeface="Calibri"/>
              </a:rPr>
              <a:t>Persepsi </a:t>
            </a:r>
            <a:r>
              <a:rPr lang="id-ID" sz="4000" b="0" i="0" u="none" strike="noStrike" cap="none" dirty="0" smtClean="0">
                <a:solidFill>
                  <a:schemeClr val="dk1"/>
                </a:solidFill>
                <a:latin typeface="Bodoni MT Black" pitchFamily="18" charset="0"/>
                <a:sym typeface="Calibri"/>
              </a:rPr>
              <a:t>Bentuk</a:t>
            </a:r>
            <a:endParaRPr sz="4000" b="0" i="0" u="none" strike="noStrike" cap="none">
              <a:solidFill>
                <a:schemeClr val="dk1"/>
              </a:solidFill>
              <a:latin typeface="Bodoni MT Black" pitchFamily="18" charset="0"/>
              <a:sym typeface="Calibri"/>
            </a:endParaRPr>
          </a:p>
        </p:txBody>
      </p:sp>
      <p:pic>
        <p:nvPicPr>
          <p:cNvPr id="282" name="Google Shape;282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61156" y="1781474"/>
            <a:ext cx="3311433" cy="41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75" y="1842542"/>
            <a:ext cx="4871802" cy="415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4000" b="0" i="0" u="none" strike="noStrike" cap="none" dirty="0">
                <a:solidFill>
                  <a:schemeClr val="dk1"/>
                </a:solidFill>
                <a:latin typeface="Bodoni MT Black" pitchFamily="18" charset="0"/>
                <a:sym typeface="Calibri"/>
              </a:rPr>
              <a:t>Persepsi </a:t>
            </a:r>
            <a:r>
              <a:rPr lang="id-ID" sz="4000" b="0" i="0" u="none" strike="noStrike" cap="none" dirty="0" smtClean="0">
                <a:solidFill>
                  <a:schemeClr val="dk1"/>
                </a:solidFill>
                <a:latin typeface="Bodoni MT Black" pitchFamily="18" charset="0"/>
                <a:sym typeface="Calibri"/>
              </a:rPr>
              <a:t>Pergerakan</a:t>
            </a:r>
            <a:endParaRPr sz="4000" b="0" i="0" u="none" strike="noStrike" cap="none">
              <a:solidFill>
                <a:schemeClr val="dk1"/>
              </a:solidFill>
              <a:latin typeface="Bodoni MT Black" pitchFamily="18" charset="0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1388066"/>
            <a:ext cx="3496227" cy="3258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82" y="3201876"/>
            <a:ext cx="5163041" cy="273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4000" b="0" i="0" u="none" strike="noStrike" cap="none" dirty="0">
                <a:solidFill>
                  <a:schemeClr val="dk1"/>
                </a:solidFill>
                <a:latin typeface="Bodoni MT Black" pitchFamily="18" charset="0"/>
                <a:sym typeface="Calibri"/>
              </a:rPr>
              <a:t>Persepsi </a:t>
            </a:r>
            <a:r>
              <a:rPr lang="id-ID" sz="4000" b="0" i="0" u="none" strike="noStrike" cap="none" dirty="0" smtClean="0">
                <a:solidFill>
                  <a:schemeClr val="dk1"/>
                </a:solidFill>
                <a:latin typeface="Bodoni MT Black" pitchFamily="18" charset="0"/>
                <a:sym typeface="Calibri"/>
              </a:rPr>
              <a:t>Lokasi </a:t>
            </a:r>
            <a:r>
              <a:rPr lang="id-ID" sz="4000" dirty="0">
                <a:latin typeface="Bodoni MT Black" pitchFamily="18" charset="0"/>
              </a:rPr>
              <a:t>S</a:t>
            </a:r>
            <a:r>
              <a:rPr lang="id-ID" sz="4000" b="0" i="0" u="none" strike="noStrike" cap="none" dirty="0" smtClean="0">
                <a:solidFill>
                  <a:schemeClr val="dk1"/>
                </a:solidFill>
                <a:latin typeface="Bodoni MT Black" pitchFamily="18" charset="0"/>
                <a:sym typeface="Calibri"/>
              </a:rPr>
              <a:t>pasial</a:t>
            </a:r>
            <a:endParaRPr sz="4000" b="0" i="0" u="none" strike="noStrike" cap="none">
              <a:solidFill>
                <a:schemeClr val="dk1"/>
              </a:solidFill>
              <a:latin typeface="Bodoni MT Black" pitchFamily="18" charset="0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44" y="1719111"/>
            <a:ext cx="6815040" cy="486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 smtClean="0">
                <a:latin typeface="Impact" pitchFamily="34" charset="0"/>
              </a:rPr>
              <a:t>Otot Ekstraokular pada Mata</a:t>
            </a:r>
            <a:endParaRPr lang="id-ID" sz="4000" dirty="0">
              <a:latin typeface="Impac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IMG_20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145" y="1365366"/>
            <a:ext cx="4664389" cy="5005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d-ID" sz="4400" b="0" i="0" u="none" strike="noStrike" cap="none" dirty="0">
                <a:solidFill>
                  <a:schemeClr val="dk1"/>
                </a:solidFill>
                <a:latin typeface="Bodoni MT Black" pitchFamily="18" charset="0"/>
                <a:sym typeface="Calibri"/>
              </a:rPr>
              <a:t>ANATOMI SISTEM VISUAL</a:t>
            </a:r>
            <a:endParaRPr sz="4400" b="0" i="0" u="none" strike="noStrike" cap="none">
              <a:solidFill>
                <a:schemeClr val="dk1"/>
              </a:solidFill>
              <a:latin typeface="Bodoni MT Black" pitchFamily="18" charset="0"/>
              <a:sym typeface="Calibri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d-ID" sz="3200" b="0" i="0" u="none" strike="noStrike" cap="none" dirty="0">
                <a:solidFill>
                  <a:schemeClr val="dk1"/>
                </a:solidFill>
                <a:latin typeface="Impact" pitchFamily="34" charset="0"/>
                <a:sym typeface="Calibri"/>
              </a:rPr>
              <a:t>MATA</a:t>
            </a:r>
            <a:endParaRPr>
              <a:latin typeface="Impact" pitchFamily="34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id-ID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GERAKAN MATA</a:t>
            </a:r>
            <a:endParaRPr sz="280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285852" y="2786058"/>
            <a:ext cx="2857520" cy="150019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0" i="0" u="none" strike="noStrike" cap="none" dirty="0">
                <a:solidFill>
                  <a:schemeClr val="lt1"/>
                </a:solidFill>
                <a:latin typeface="Impact" pitchFamily="34" charset="0"/>
                <a:ea typeface="Calibri"/>
                <a:cs typeface="Calibri"/>
                <a:sym typeface="Calibri"/>
              </a:rPr>
              <a:t>GERAK VERGENSI</a:t>
            </a:r>
            <a:endParaRPr sz="2800" b="0" i="0" u="none" strike="noStrike" cap="none">
              <a:solidFill>
                <a:schemeClr val="lt1"/>
              </a:solidFill>
              <a:latin typeface="Impact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4714876" y="2786058"/>
            <a:ext cx="2857520" cy="150019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0" i="0" u="none" strike="noStrike" cap="none" dirty="0">
                <a:solidFill>
                  <a:schemeClr val="lt1"/>
                </a:solidFill>
                <a:latin typeface="Impact" pitchFamily="34" charset="0"/>
                <a:ea typeface="Calibri"/>
                <a:cs typeface="Calibri"/>
                <a:sym typeface="Calibri"/>
              </a:rPr>
              <a:t>GERAK SAKADIK</a:t>
            </a:r>
            <a:endParaRPr sz="2800" b="0" i="0" u="none" strike="noStrike" cap="none">
              <a:solidFill>
                <a:schemeClr val="lt1"/>
              </a:solidFill>
              <a:latin typeface="Impact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2928926" y="4572008"/>
            <a:ext cx="2857520" cy="150019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0" i="0" u="none" strike="noStrike" cap="none" dirty="0">
                <a:solidFill>
                  <a:schemeClr val="lt1"/>
                </a:solidFill>
                <a:latin typeface="Impact" pitchFamily="34" charset="0"/>
                <a:ea typeface="Calibri"/>
                <a:cs typeface="Calibri"/>
                <a:sym typeface="Calibri"/>
              </a:rPr>
              <a:t>GERAK MENGEJAR</a:t>
            </a:r>
            <a:endParaRPr sz="2800" b="0" i="0" u="none" strike="noStrike" cap="none">
              <a:solidFill>
                <a:schemeClr val="lt1"/>
              </a:solidFill>
              <a:latin typeface="Impact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 flipH="1">
            <a:off x="500034" y="274638"/>
            <a:ext cx="8232484" cy="93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id-ID" sz="3600" b="0" i="0" u="none" strike="noStrike" cap="none" dirty="0">
                <a:solidFill>
                  <a:schemeClr val="dk1"/>
                </a:solidFill>
                <a:latin typeface="Bernard MT Condensed" pitchFamily="18" charset="0"/>
                <a:sym typeface="Calibri"/>
              </a:rPr>
              <a:t>PROSES CAHAYA MASUK KE MATA</a:t>
            </a:r>
            <a:endParaRPr sz="3600" b="0" i="0" u="none" strike="noStrike" cap="none">
              <a:solidFill>
                <a:schemeClr val="dk1"/>
              </a:solidFill>
              <a:latin typeface="Bernard MT Condensed" pitchFamily="18" charset="0"/>
              <a:sym typeface="Calibri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4" y="1230478"/>
            <a:ext cx="7405029" cy="5143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600" dirty="0" smtClean="0">
                <a:latin typeface="Showcard Gothic" pitchFamily="82" charset="0"/>
              </a:rPr>
              <a:t>Bintik Buta</a:t>
            </a:r>
            <a:endParaRPr lang="id-ID" sz="3600" dirty="0">
              <a:latin typeface="Showcard Gothi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6" y="2398426"/>
            <a:ext cx="7983709" cy="2578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id-ID" sz="4000" dirty="0" smtClean="0">
                <a:latin typeface="Broadway" pitchFamily="82" charset="0"/>
                <a:sym typeface="Calibri"/>
              </a:rPr>
              <a:t>Detail Sirkuit Retina</a:t>
            </a:r>
            <a:endParaRPr lang="id-ID" sz="4000" dirty="0">
              <a:latin typeface="Broadway" pitchFamily="82" charset="0"/>
              <a:sym typeface="Calibri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4" y="1543987"/>
            <a:ext cx="8524257" cy="4497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id-ID" sz="3600" b="0" i="0" u="none" strike="noStrike" cap="none" dirty="0">
                <a:solidFill>
                  <a:schemeClr val="dk1"/>
                </a:solidFill>
                <a:latin typeface="Tw Cen MT Condensed Extra Bold" pitchFamily="34" charset="0"/>
                <a:sym typeface="Calibri"/>
              </a:rPr>
              <a:t>SAMBUNGAN ANTARA MATA DAN OTAK</a:t>
            </a:r>
            <a:endParaRPr sz="3600" b="0" i="0" u="none" strike="noStrike" cap="none">
              <a:solidFill>
                <a:schemeClr val="dk1"/>
              </a:solidFill>
              <a:latin typeface="Tw Cen MT Condensed Extra Bold" pitchFamily="34" charset="0"/>
              <a:sym typeface="Calibri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8682" y="1154242"/>
            <a:ext cx="5006714" cy="54039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Bernard MT Condensed" pitchFamily="18" charset="0"/>
              </a:rPr>
              <a:t>PENGKODEAN INFORMASI VISUAL DI RETINA</a:t>
            </a:r>
            <a:endParaRPr lang="id-ID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419724" y="1319133"/>
            <a:ext cx="3417757" cy="2128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PENGKODEAN TERANG DAN GELAP</a:t>
            </a:r>
            <a:endParaRPr lang="id-ID" sz="2400" b="1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3577653" y="3383196"/>
          <a:ext cx="5026702" cy="319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199</Words>
  <Application>Microsoft Office PowerPoint</Application>
  <PresentationFormat>On-screen Show (4:3)</PresentationFormat>
  <Paragraphs>55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Bernard MT Condensed</vt:lpstr>
      <vt:lpstr>Bodoni MT</vt:lpstr>
      <vt:lpstr>Bodoni MT Black</vt:lpstr>
      <vt:lpstr>Bradley Hand ITC</vt:lpstr>
      <vt:lpstr>Britannic Bold</vt:lpstr>
      <vt:lpstr>Broadway</vt:lpstr>
      <vt:lpstr>Calibri</vt:lpstr>
      <vt:lpstr>Eras Demi ITC</vt:lpstr>
      <vt:lpstr>Impact</vt:lpstr>
      <vt:lpstr>Showcard Gothic</vt:lpstr>
      <vt:lpstr>Tw Cen MT Condensed Extra Bold</vt:lpstr>
      <vt:lpstr>Wingdings</vt:lpstr>
      <vt:lpstr>Office Theme</vt:lpstr>
      <vt:lpstr>VISUAL</vt:lpstr>
      <vt:lpstr>STIMULUS</vt:lpstr>
      <vt:lpstr>Otot Ekstraokular pada Mata</vt:lpstr>
      <vt:lpstr>ANATOMI SISTEM VISUAL</vt:lpstr>
      <vt:lpstr>PROSES CAHAYA MASUK KE MATA</vt:lpstr>
      <vt:lpstr>Bintik Buta</vt:lpstr>
      <vt:lpstr>Detail Sirkuit Retina</vt:lpstr>
      <vt:lpstr>SAMBUNGAN ANTARA MATA DAN OTAK</vt:lpstr>
      <vt:lpstr>PENGKODEAN INFORMASI VISUAL DI RETINA</vt:lpstr>
      <vt:lpstr>Pengkodean Terang dan Gelap</vt:lpstr>
      <vt:lpstr>PowerPoint Presentation</vt:lpstr>
      <vt:lpstr>Pengkodean Warna</vt:lpstr>
      <vt:lpstr>PowerPoint Presentation</vt:lpstr>
      <vt:lpstr>PowerPoint Presentation</vt:lpstr>
      <vt:lpstr>PowerPoint Presentation</vt:lpstr>
      <vt:lpstr>Analisis Informasi Visual: Peran Korteks Striata</vt:lpstr>
      <vt:lpstr>PowerPoint Presentation</vt:lpstr>
      <vt:lpstr>Orientasi Dan Pergerakan</vt:lpstr>
      <vt:lpstr>PowerPoint Presentation</vt:lpstr>
      <vt:lpstr>Frekuensi Spasial</vt:lpstr>
      <vt:lpstr>PowerPoint Presentation</vt:lpstr>
      <vt:lpstr>Disparitas Retina</vt:lpstr>
      <vt:lpstr>Warna</vt:lpstr>
      <vt:lpstr>Organisasi Modular Korteks Striata</vt:lpstr>
      <vt:lpstr>Analisis Informasi Visual: Peran Korteks Asosiasi Visual</vt:lpstr>
      <vt:lpstr>Dua Aliran Analisis Visual</vt:lpstr>
      <vt:lpstr>Persepsi Bentuk</vt:lpstr>
      <vt:lpstr>Persepsi Pergerakan</vt:lpstr>
      <vt:lpstr>Persepsi Lokasi Spasial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</dc:title>
  <dc:creator>FauzieRieza-Sept 11</dc:creator>
  <cp:lastModifiedBy>clara clara</cp:lastModifiedBy>
  <cp:revision>8</cp:revision>
  <dcterms:modified xsi:type="dcterms:W3CDTF">2020-02-05T04:13:58Z</dcterms:modified>
</cp:coreProperties>
</file>