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313" r:id="rId6"/>
    <p:sldId id="314" r:id="rId7"/>
    <p:sldId id="316" r:id="rId8"/>
    <p:sldId id="317" r:id="rId9"/>
    <p:sldId id="319" r:id="rId10"/>
    <p:sldId id="320" r:id="rId11"/>
    <p:sldId id="318" r:id="rId12"/>
    <p:sldId id="315" r:id="rId13"/>
    <p:sldId id="321" r:id="rId14"/>
    <p:sldId id="323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Dr. Clara Moningka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2C91-DFBD-478C-96DE-D2B45DB9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 presentation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B7F5B-3FCF-4673-ABDC-737BF4A2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26765" cy="384962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Self promotion</a:t>
            </a:r>
          </a:p>
          <a:p>
            <a:r>
              <a:rPr lang="en-US" sz="2000" b="1" dirty="0"/>
              <a:t>Ingratiation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membuat</a:t>
            </a:r>
            <a:r>
              <a:rPr lang="en-US" sz="2000" b="1" dirty="0">
                <a:sym typeface="Wingdings" panose="05000000000000000000" pitchFamily="2" charset="2"/>
              </a:rPr>
              <a:t> orang </a:t>
            </a:r>
            <a:r>
              <a:rPr lang="en-US" sz="2000" b="1" dirty="0" err="1">
                <a:sym typeface="Wingdings" panose="05000000000000000000" pitchFamily="2" charset="2"/>
              </a:rPr>
              <a:t>suka</a:t>
            </a:r>
            <a:r>
              <a:rPr lang="en-US" sz="2000" b="1" dirty="0">
                <a:sym typeface="Wingdings" panose="05000000000000000000" pitchFamily="2" charset="2"/>
              </a:rPr>
              <a:t> pada </a:t>
            </a:r>
            <a:r>
              <a:rPr lang="en-US" sz="2000" b="1" dirty="0" err="1">
                <a:sym typeface="Wingdings" panose="05000000000000000000" pitchFamily="2" charset="2"/>
              </a:rPr>
              <a:t>diri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saya</a:t>
            </a:r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Intimidation  </a:t>
            </a:r>
            <a:r>
              <a:rPr lang="en-US" sz="2000" b="1" dirty="0" err="1">
                <a:sym typeface="Wingdings" panose="05000000000000000000" pitchFamily="2" charset="2"/>
              </a:rPr>
              <a:t>membuat</a:t>
            </a:r>
            <a:r>
              <a:rPr lang="en-US" sz="2000" b="1" dirty="0">
                <a:sym typeface="Wingdings" panose="05000000000000000000" pitchFamily="2" charset="2"/>
              </a:rPr>
              <a:t> orang </a:t>
            </a:r>
            <a:r>
              <a:rPr lang="en-US" sz="2000" b="1" dirty="0" err="1">
                <a:sym typeface="Wingdings" panose="05000000000000000000" pitchFamily="2" charset="2"/>
              </a:rPr>
              <a:t>berpikir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kalau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saya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berbahaya</a:t>
            </a:r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Exemplification  </a:t>
            </a:r>
            <a:r>
              <a:rPr lang="en-US" sz="2000" b="1" dirty="0" err="1">
                <a:sym typeface="Wingdings" panose="05000000000000000000" pitchFamily="2" charset="2"/>
              </a:rPr>
              <a:t>membuat</a:t>
            </a:r>
            <a:r>
              <a:rPr lang="en-US" sz="2000" b="1" dirty="0">
                <a:sym typeface="Wingdings" panose="05000000000000000000" pitchFamily="2" charset="2"/>
              </a:rPr>
              <a:t> orang </a:t>
            </a:r>
            <a:r>
              <a:rPr lang="en-US" sz="2000" b="1" dirty="0" err="1">
                <a:sym typeface="Wingdings" panose="05000000000000000000" pitchFamily="2" charset="2"/>
              </a:rPr>
              <a:t>mempertimbangkan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kita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sebagai</a:t>
            </a:r>
            <a:r>
              <a:rPr lang="en-US" sz="2000" b="1" dirty="0">
                <a:sym typeface="Wingdings" panose="05000000000000000000" pitchFamily="2" charset="2"/>
              </a:rPr>
              <a:t> orang yang </a:t>
            </a:r>
            <a:r>
              <a:rPr lang="en-US" sz="2000" b="1" dirty="0" err="1">
                <a:sym typeface="Wingdings" panose="05000000000000000000" pitchFamily="2" charset="2"/>
              </a:rPr>
              <a:t>secara</a:t>
            </a:r>
            <a:r>
              <a:rPr lang="en-US" sz="2000" b="1" dirty="0">
                <a:sym typeface="Wingdings" panose="05000000000000000000" pitchFamily="2" charset="2"/>
              </a:rPr>
              <a:t> moral </a:t>
            </a:r>
            <a:r>
              <a:rPr lang="en-US" sz="2000" b="1" dirty="0" err="1">
                <a:sym typeface="Wingdings" panose="05000000000000000000" pitchFamily="2" charset="2"/>
              </a:rPr>
              <a:t>baik</a:t>
            </a:r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Supplication  </a:t>
            </a:r>
            <a:r>
              <a:rPr lang="en-US" sz="2000" b="1" dirty="0" err="1">
                <a:sym typeface="Wingdings" panose="05000000000000000000" pitchFamily="2" charset="2"/>
              </a:rPr>
              <a:t>membuat</a:t>
            </a:r>
            <a:r>
              <a:rPr lang="en-US" sz="2000" b="1" dirty="0">
                <a:sym typeface="Wingdings" panose="05000000000000000000" pitchFamily="2" charset="2"/>
              </a:rPr>
              <a:t> orang </a:t>
            </a:r>
            <a:r>
              <a:rPr lang="en-US" sz="2000" b="1" dirty="0" err="1">
                <a:sym typeface="Wingdings" panose="05000000000000000000" pitchFamily="2" charset="2"/>
              </a:rPr>
              <a:t>merasa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kasihan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dianggap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tak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berdaya</a:t>
            </a:r>
            <a:endParaRPr lang="en-US" sz="2000" b="1" dirty="0">
              <a:sym typeface="Wingdings" panose="05000000000000000000" pitchFamily="2" charset="2"/>
            </a:endParaRP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E40E4-BCBC-4F74-B679-63834254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393584"/>
            <a:ext cx="4248150" cy="40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3182-5B2A-4ADA-AAC0-0E20F584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(Individual) – </a:t>
            </a:r>
            <a:r>
              <a:rPr lang="en-US" dirty="0" err="1"/>
              <a:t>waktu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0B9BF-AA48-443C-964A-86E258B2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Verdana, Arial, Helvetica, sans-serif"/>
              </a:rPr>
              <a:t>Carilah</a:t>
            </a:r>
            <a:r>
              <a:rPr lang="en-US" dirty="0">
                <a:latin typeface="Verdana, Arial, Helvetica, sans-serif"/>
              </a:rPr>
              <a:t> minimal 8 </a:t>
            </a:r>
            <a:r>
              <a:rPr lang="en-US" dirty="0" err="1">
                <a:latin typeface="Verdana, Arial, Helvetica, sans-serif"/>
              </a:rPr>
              <a:t>foto</a:t>
            </a:r>
            <a:r>
              <a:rPr lang="en-US" dirty="0">
                <a:latin typeface="Verdana, Arial, Helvetica, sans-serif"/>
              </a:rPr>
              <a:t>/</a:t>
            </a:r>
            <a:r>
              <a:rPr lang="en-US" dirty="0" err="1">
                <a:latin typeface="Verdana, Arial, Helvetica, sans-serif"/>
              </a:rPr>
              <a:t>gambar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 kalian yang </a:t>
            </a:r>
            <a:r>
              <a:rPr lang="en-US" dirty="0" err="1">
                <a:latin typeface="Verdana, Arial, Helvetica, sans-serif"/>
              </a:rPr>
              <a:t>menggambarkan</a:t>
            </a:r>
            <a:r>
              <a:rPr lang="en-US" dirty="0">
                <a:latin typeface="Verdana, Arial, Helvetica, sans-serif"/>
              </a:rPr>
              <a:t> “</a:t>
            </a:r>
            <a:r>
              <a:rPr lang="en-US" dirty="0" err="1">
                <a:latin typeface="Verdana, Arial, Helvetica, sans-serif"/>
              </a:rPr>
              <a:t>Potret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anda</a:t>
            </a:r>
            <a:r>
              <a:rPr lang="en-US" dirty="0">
                <a:latin typeface="Verdana, Arial, Helvetica, sans-serif"/>
              </a:rPr>
              <a:t>”. </a:t>
            </a:r>
            <a:r>
              <a:rPr lang="en-US" dirty="0" err="1">
                <a:latin typeface="Verdana, Arial, Helvetica, sans-serif"/>
              </a:rPr>
              <a:t>Buatlah</a:t>
            </a:r>
            <a:r>
              <a:rPr lang="en-US" dirty="0">
                <a:latin typeface="Verdana, Arial, Helvetica, sans-serif"/>
              </a:rPr>
              <a:t> 1000-1500 kata essay </a:t>
            </a:r>
            <a:r>
              <a:rPr lang="en-US" dirty="0" err="1">
                <a:latin typeface="Verdana, Arial, Helvetica, sans-serif"/>
              </a:rPr>
              <a:t>mengenai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anda</a:t>
            </a:r>
            <a:r>
              <a:rPr lang="en-US" dirty="0">
                <a:latin typeface="Verdana, Arial, Helvetica, sans-serif"/>
              </a:rPr>
              <a:t>, </a:t>
            </a:r>
            <a:r>
              <a:rPr lang="en-US" dirty="0" err="1">
                <a:latin typeface="Verdana, Arial, Helvetica, sans-serif"/>
              </a:rPr>
              <a:t>mengga,barkan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bagaimana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konsep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 kalian, </a:t>
            </a:r>
            <a:r>
              <a:rPr lang="en-US" dirty="0" err="1">
                <a:latin typeface="Verdana, Arial, Helvetica, sans-serif"/>
              </a:rPr>
              <a:t>Kontrol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,  </a:t>
            </a:r>
            <a:r>
              <a:rPr lang="en-US" dirty="0" err="1">
                <a:latin typeface="Verdana, Arial, Helvetica, sans-serif"/>
              </a:rPr>
              <a:t>bagaimana</a:t>
            </a:r>
            <a:r>
              <a:rPr lang="en-US" dirty="0">
                <a:latin typeface="Verdana, Arial, Helvetica, sans-serif"/>
              </a:rPr>
              <a:t> kalian </a:t>
            </a:r>
            <a:r>
              <a:rPr lang="en-US" dirty="0" err="1">
                <a:latin typeface="Verdana, Arial, Helvetica, sans-serif"/>
              </a:rPr>
              <a:t>mempresentasikan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diri</a:t>
            </a:r>
            <a:r>
              <a:rPr lang="en-US" dirty="0">
                <a:latin typeface="Verdana, Arial, Helvetica, sans-serif"/>
              </a:rPr>
              <a:t>, </a:t>
            </a:r>
            <a:r>
              <a:rPr lang="en-US" dirty="0" err="1">
                <a:latin typeface="Verdana, Arial, Helvetica, sans-serif"/>
              </a:rPr>
              <a:t>dll</a:t>
            </a:r>
            <a:r>
              <a:rPr lang="en-US" dirty="0">
                <a:latin typeface="Verdana, Arial, Helvetica, sans-serif"/>
              </a:rPr>
              <a:t>, </a:t>
            </a:r>
            <a:r>
              <a:rPr lang="en-US" dirty="0" err="1">
                <a:latin typeface="Verdana, Arial, Helvetica, sans-serif"/>
              </a:rPr>
              <a:t>didukung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teori</a:t>
            </a:r>
            <a:r>
              <a:rPr lang="en-US" dirty="0">
                <a:latin typeface="Verdana, Arial, Helvetica, sans-serif"/>
              </a:rPr>
              <a:t>. </a:t>
            </a:r>
          </a:p>
          <a:p>
            <a:r>
              <a:rPr lang="en-US" dirty="0" err="1">
                <a:latin typeface="Verdana, Arial, Helvetica, sans-serif"/>
              </a:rPr>
              <a:t>Buku</a:t>
            </a:r>
            <a:r>
              <a:rPr lang="en-US" dirty="0">
                <a:latin typeface="Verdana, Arial, Helvetica, sans-serif"/>
              </a:rPr>
              <a:t> </a:t>
            </a:r>
            <a:r>
              <a:rPr lang="en-US" dirty="0" err="1">
                <a:latin typeface="Verdana, Arial, Helvetica, sans-serif"/>
              </a:rPr>
              <a:t>rujukanL</a:t>
            </a:r>
            <a:r>
              <a:rPr lang="en-US" dirty="0">
                <a:latin typeface="Verdana, Arial, Helvetica, sans-serif"/>
              </a:rPr>
              <a:t> Social Psychology </a:t>
            </a:r>
            <a:r>
              <a:rPr lang="en-US" dirty="0" err="1">
                <a:latin typeface="Verdana, Arial, Helvetica, sans-serif"/>
              </a:rPr>
              <a:t>karangan</a:t>
            </a:r>
            <a:r>
              <a:rPr lang="en-US" dirty="0">
                <a:latin typeface="Verdana, Arial, Helvetica, sans-serif"/>
              </a:rPr>
              <a:t> David G Myers dan buku2 lain.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152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128-BB75-4556-A907-48216BE1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 1 (Individual) – </a:t>
            </a:r>
            <a:r>
              <a:rPr lang="en-US" dirty="0" err="1"/>
              <a:t>waktu</a:t>
            </a:r>
            <a:r>
              <a:rPr lang="en-US" dirty="0"/>
              <a:t> 1 </a:t>
            </a:r>
            <a:r>
              <a:rPr lang="en-US" dirty="0" err="1"/>
              <a:t>bulan</a:t>
            </a:r>
            <a:r>
              <a:rPr lang="en-US" dirty="0"/>
              <a:t> project, </a:t>
            </a:r>
            <a:r>
              <a:rPr lang="en-US" dirty="0" err="1"/>
              <a:t>laporan</a:t>
            </a:r>
            <a:r>
              <a:rPr lang="en-US" dirty="0"/>
              <a:t> dan video 2 </a:t>
            </a:r>
            <a:r>
              <a:rPr lang="en-US" dirty="0" err="1"/>
              <a:t>minggu</a:t>
            </a:r>
            <a:r>
              <a:rPr lang="en-US" dirty="0"/>
              <a:t> (1,5 </a:t>
            </a:r>
            <a:r>
              <a:rPr lang="en-US" dirty="0" err="1"/>
              <a:t>bulan</a:t>
            </a:r>
            <a:r>
              <a:rPr lang="en-US" dirty="0"/>
              <a:t>).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5795-0A2D-4725-B2B2-2A014A9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latin typeface="Times New Roman, Times, serif"/>
              </a:rPr>
              <a:t>Selama</a:t>
            </a:r>
            <a:r>
              <a:rPr lang="en-US" sz="1800" b="1" dirty="0">
                <a:latin typeface="Times New Roman, Times, serif"/>
              </a:rPr>
              <a:t> 1 </a:t>
            </a:r>
            <a:r>
              <a:rPr lang="en-US" sz="1800" b="1" dirty="0" err="1">
                <a:latin typeface="Times New Roman, Times, serif"/>
              </a:rPr>
              <a:t>bulan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ke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depan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setiap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mahasiswa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diminta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untuk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melakukan</a:t>
            </a:r>
            <a:r>
              <a:rPr lang="en-US" sz="1800" b="1" dirty="0">
                <a:latin typeface="Times New Roman, Times, serif"/>
              </a:rPr>
              <a:t> self project. </a:t>
            </a:r>
          </a:p>
          <a:p>
            <a:r>
              <a:rPr lang="en-US" sz="1800" b="1" dirty="0" err="1">
                <a:latin typeface="Times New Roman, Times, serif"/>
              </a:rPr>
              <a:t>Projek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Bersifat</a:t>
            </a:r>
            <a:r>
              <a:rPr lang="en-US" sz="1800" b="1" dirty="0">
                <a:latin typeface="Times New Roman, Times, serif"/>
              </a:rPr>
              <a:t> individual</a:t>
            </a:r>
          </a:p>
          <a:p>
            <a:r>
              <a:rPr lang="en-US" sz="1800" b="1" dirty="0" err="1">
                <a:latin typeface="Times New Roman, Times, serif"/>
              </a:rPr>
              <a:t>Setiap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mahasiswa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harus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mengidentifikasi</a:t>
            </a:r>
            <a:r>
              <a:rPr lang="en-US" sz="1800" b="1" dirty="0">
                <a:latin typeface="Times New Roman, Times, serif"/>
              </a:rPr>
              <a:t> 1 </a:t>
            </a:r>
            <a:r>
              <a:rPr lang="en-US" sz="1800" b="1" dirty="0" err="1">
                <a:latin typeface="Times New Roman, Times, serif"/>
              </a:rPr>
              <a:t>topik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bertema</a:t>
            </a:r>
            <a:r>
              <a:rPr lang="en-US" sz="1800" b="1" dirty="0">
                <a:latin typeface="Times New Roman, Times, serif"/>
              </a:rPr>
              <a:t> self-understanding dan self improvement. </a:t>
            </a:r>
          </a:p>
          <a:p>
            <a:r>
              <a:rPr lang="en-US" sz="1800" b="1" dirty="0" err="1">
                <a:latin typeface="Times New Roman, Times, serif"/>
              </a:rPr>
              <a:t>Seperti</a:t>
            </a:r>
            <a:r>
              <a:rPr lang="en-US" sz="1800" b="1" dirty="0">
                <a:latin typeface="Times New Roman, Times, serif"/>
              </a:rPr>
              <a:t>: </a:t>
            </a:r>
            <a:r>
              <a:rPr lang="en-US" sz="1800" b="1" dirty="0" err="1">
                <a:latin typeface="Times New Roman, Times, serif"/>
              </a:rPr>
              <a:t>menurunkan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berat</a:t>
            </a:r>
            <a:r>
              <a:rPr lang="en-US" sz="1800" b="1" dirty="0">
                <a:latin typeface="Times New Roman, Times, serif"/>
              </a:rPr>
              <a:t> badan, </a:t>
            </a:r>
            <a:r>
              <a:rPr lang="en-US" sz="1800" b="1" dirty="0" err="1">
                <a:latin typeface="Times New Roman, Times, serif"/>
              </a:rPr>
              <a:t>berolahraga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berhenti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merokok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dll</a:t>
            </a:r>
            <a:r>
              <a:rPr lang="en-US" sz="1800" b="1" dirty="0">
                <a:latin typeface="Times New Roman, Times, serif"/>
              </a:rPr>
              <a:t>. </a:t>
            </a:r>
          </a:p>
          <a:p>
            <a:r>
              <a:rPr lang="en-US" sz="1800" b="1" dirty="0" err="1">
                <a:latin typeface="Times New Roman, Times, serif"/>
              </a:rPr>
              <a:t>Tugas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tersebut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dimonitor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highlight>
                  <a:srgbClr val="FFFF00"/>
                </a:highlight>
                <a:latin typeface="Times New Roman, Times, serif"/>
              </a:rPr>
              <a:t>setiap</a:t>
            </a:r>
            <a:r>
              <a:rPr lang="en-US" sz="1800" b="1" dirty="0">
                <a:highlight>
                  <a:srgbClr val="FFFF00"/>
                </a:highlight>
                <a:latin typeface="Times New Roman, Times, serif"/>
              </a:rPr>
              <a:t> </a:t>
            </a:r>
            <a:r>
              <a:rPr lang="en-US" sz="1800" b="1" dirty="0" err="1">
                <a:highlight>
                  <a:srgbClr val="FFFF00"/>
                </a:highlight>
                <a:latin typeface="Times New Roman, Times, serif"/>
              </a:rPr>
              <a:t>minggu</a:t>
            </a:r>
            <a:r>
              <a:rPr lang="en-US" sz="1800" b="1" dirty="0">
                <a:highlight>
                  <a:srgbClr val="FFFF00"/>
                </a:highlight>
                <a:latin typeface="Times New Roman, Times, serif"/>
              </a:rPr>
              <a:t> </a:t>
            </a:r>
            <a:r>
              <a:rPr lang="en-US" sz="1800" b="1" dirty="0">
                <a:latin typeface="Times New Roman, Times, serif"/>
              </a:rPr>
              <a:t>dan </a:t>
            </a:r>
            <a:r>
              <a:rPr lang="en-US" sz="1800" b="1" dirty="0" err="1">
                <a:latin typeface="Times New Roman, Times, serif"/>
              </a:rPr>
              <a:t>harus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ada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perhitungan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kuantitatifnya</a:t>
            </a:r>
            <a:r>
              <a:rPr lang="en-US" sz="1800" b="1" dirty="0">
                <a:latin typeface="Times New Roman, Times, serif"/>
              </a:rPr>
              <a:t> (</a:t>
            </a:r>
            <a:r>
              <a:rPr lang="en-US" sz="1800" b="1" dirty="0" err="1">
                <a:latin typeface="Times New Roman, Times, serif"/>
              </a:rPr>
              <a:t>berapa</a:t>
            </a:r>
            <a:r>
              <a:rPr lang="en-US" sz="1800" b="1" dirty="0">
                <a:latin typeface="Times New Roman, Times, serif"/>
              </a:rPr>
              <a:t> jam </a:t>
            </a:r>
            <a:r>
              <a:rPr lang="en-US" sz="1800" b="1" dirty="0" err="1">
                <a:latin typeface="Times New Roman, Times, serif"/>
              </a:rPr>
              <a:t>olahraga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atau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berapa</a:t>
            </a:r>
            <a:r>
              <a:rPr lang="en-US" sz="1800" b="1" dirty="0">
                <a:latin typeface="Times New Roman, Times, serif"/>
              </a:rPr>
              <a:t> KM naik </a:t>
            </a:r>
            <a:r>
              <a:rPr lang="en-US" sz="1800" b="1" dirty="0" err="1">
                <a:latin typeface="Times New Roman, Times, serif"/>
              </a:rPr>
              <a:t>sepeda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atau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berapa</a:t>
            </a:r>
            <a:r>
              <a:rPr lang="en-US" sz="1800" b="1" dirty="0">
                <a:latin typeface="Times New Roman, Times, serif"/>
              </a:rPr>
              <a:t> Kg </a:t>
            </a:r>
            <a:r>
              <a:rPr lang="en-US" sz="1800" b="1" dirty="0" err="1">
                <a:latin typeface="Times New Roman, Times, serif"/>
              </a:rPr>
              <a:t>turun</a:t>
            </a:r>
            <a:r>
              <a:rPr lang="en-US" sz="1800" b="1" dirty="0">
                <a:latin typeface="Times New Roman, Times, serif"/>
              </a:rPr>
              <a:t>, </a:t>
            </a:r>
            <a:r>
              <a:rPr lang="en-US" sz="1800" b="1" dirty="0" err="1">
                <a:latin typeface="Times New Roman, Times, serif"/>
              </a:rPr>
              <a:t>dll</a:t>
            </a:r>
            <a:r>
              <a:rPr lang="en-US" sz="1800" b="1" dirty="0">
                <a:latin typeface="Times New Roman, Times, serif"/>
              </a:rPr>
              <a:t>).</a:t>
            </a:r>
          </a:p>
          <a:p>
            <a:r>
              <a:rPr lang="en-US" sz="1800" b="1" dirty="0" err="1">
                <a:latin typeface="Times New Roman, Times, serif"/>
              </a:rPr>
              <a:t>Tujuan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tugas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ini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adalah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agara</a:t>
            </a:r>
            <a:r>
              <a:rPr lang="en-US" sz="1800" b="1" dirty="0">
                <a:latin typeface="Times New Roman, Times, serif"/>
              </a:rPr>
              <a:t> kalian </a:t>
            </a:r>
            <a:r>
              <a:rPr lang="en-US" sz="1800" b="1" dirty="0" err="1">
                <a:latin typeface="Times New Roman, Times, serif"/>
              </a:rPr>
              <a:t>memahami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apa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diri</a:t>
            </a:r>
            <a:r>
              <a:rPr lang="en-US" sz="1800" b="1" dirty="0">
                <a:latin typeface="Times New Roman, Times, serif"/>
              </a:rPr>
              <a:t> kalian dan </a:t>
            </a:r>
            <a:r>
              <a:rPr lang="en-US" sz="1800" b="1" dirty="0" err="1">
                <a:latin typeface="Times New Roman, Times, serif"/>
              </a:rPr>
              <a:t>mau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mengembangkan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diri</a:t>
            </a:r>
            <a:r>
              <a:rPr lang="en-US" sz="1800" b="1" dirty="0">
                <a:latin typeface="Times New Roman, Times, serif"/>
              </a:rPr>
              <a:t>. </a:t>
            </a:r>
          </a:p>
          <a:p>
            <a:r>
              <a:rPr lang="en-US" sz="1800" b="1" dirty="0" err="1">
                <a:latin typeface="Times New Roman, Times, serif"/>
              </a:rPr>
              <a:t>Tugas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tersebut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akan</a:t>
            </a:r>
            <a:r>
              <a:rPr lang="en-US" sz="1800" b="1" dirty="0">
                <a:latin typeface="Times New Roman, Times, serif"/>
              </a:rPr>
              <a:t> di </a:t>
            </a:r>
            <a:r>
              <a:rPr lang="en-US" sz="1800" b="1" dirty="0" err="1">
                <a:latin typeface="Times New Roman, Times, serif"/>
              </a:rPr>
              <a:t>presentasikan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secara</a:t>
            </a:r>
            <a:r>
              <a:rPr lang="en-US" sz="1800" b="1" dirty="0">
                <a:latin typeface="Times New Roman, Times, serif"/>
              </a:rPr>
              <a:t> </a:t>
            </a:r>
            <a:r>
              <a:rPr lang="en-US" sz="1800" b="1" dirty="0" err="1">
                <a:latin typeface="Times New Roman, Times, serif"/>
              </a:rPr>
              <a:t>singkat</a:t>
            </a:r>
            <a:r>
              <a:rPr lang="en-US" sz="1800" b="1" dirty="0">
                <a:latin typeface="Times New Roman, Times, serif"/>
              </a:rPr>
              <a:t> (individual) </a:t>
            </a:r>
            <a:r>
              <a:rPr lang="en-US" sz="1800" b="1" dirty="0" err="1">
                <a:latin typeface="Times New Roman, Times, serif"/>
              </a:rPr>
              <a:t>dengan</a:t>
            </a:r>
            <a:r>
              <a:rPr lang="en-US" sz="1800" b="1" dirty="0">
                <a:latin typeface="Times New Roman, Times, serif"/>
              </a:rPr>
              <a:t> video </a:t>
            </a:r>
          </a:p>
        </p:txBody>
      </p:sp>
    </p:spTree>
    <p:extLst>
      <p:ext uri="{BB962C8B-B14F-4D97-AF65-F5344CB8AC3E}">
        <p14:creationId xmlns:p14="http://schemas.microsoft.com/office/powerpoint/2010/main" val="246680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D056-E9E8-4CA1-BF1E-607BC5CF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C4D5-7039-4845-8774-192B0896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/>
              <a:t>Tingkah</a:t>
            </a:r>
            <a:r>
              <a:rPr lang="en-US" sz="3200" b="1" dirty="0"/>
              <a:t> </a:t>
            </a:r>
            <a:r>
              <a:rPr lang="en-US" sz="3200" b="1" dirty="0" err="1"/>
              <a:t>laku</a:t>
            </a:r>
            <a:r>
              <a:rPr lang="en-US" sz="3200" b="1" dirty="0"/>
              <a:t> </a:t>
            </a:r>
            <a:r>
              <a:rPr lang="en-US" sz="3200" b="1" dirty="0" err="1"/>
              <a:t>individu</a:t>
            </a:r>
            <a:endParaRPr lang="en-US" sz="3200" b="1" dirty="0"/>
          </a:p>
          <a:p>
            <a:r>
              <a:rPr lang="en-US" sz="3200" b="1" dirty="0" err="1"/>
              <a:t>Kepribadian</a:t>
            </a:r>
            <a:endParaRPr lang="en-US" sz="3200" b="1" dirty="0"/>
          </a:p>
          <a:p>
            <a:r>
              <a:rPr lang="en-US" sz="3200" b="1" dirty="0" err="1"/>
              <a:t>Gangguan</a:t>
            </a:r>
            <a:r>
              <a:rPr lang="en-US" sz="3200" b="1" dirty="0"/>
              <a:t> </a:t>
            </a:r>
            <a:r>
              <a:rPr lang="en-US" sz="3200" b="1" dirty="0" err="1"/>
              <a:t>dll</a:t>
            </a:r>
            <a:endParaRPr lang="en-US" sz="3200" b="1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D6255-E2A3-4E34-A02D-313EDBAE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53" y="1129748"/>
            <a:ext cx="4162425" cy="36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6567-8D1B-4958-B0B7-28F8D603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B1C35-A2A1-4764-8104-C6CED45E1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83026"/>
            <a:ext cx="4663440" cy="4532380"/>
          </a:xfrm>
        </p:spPr>
        <p:txBody>
          <a:bodyPr>
            <a:normAutofit/>
          </a:bodyPr>
          <a:lstStyle/>
          <a:p>
            <a:r>
              <a:rPr lang="en-US" sz="2000" b="1" dirty="0"/>
              <a:t>Who am I?</a:t>
            </a:r>
          </a:p>
          <a:p>
            <a:r>
              <a:rPr lang="en-US" sz="2000" b="1" dirty="0"/>
              <a:t>Saya……………… </a:t>
            </a:r>
            <a:r>
              <a:rPr lang="en-US" sz="2000" b="1" dirty="0" err="1"/>
              <a:t>segala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yang </a:t>
            </a:r>
            <a:r>
              <a:rPr lang="en-US" sz="2000" b="1" dirty="0" err="1"/>
              <a:t>dipaparkan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 </a:t>
            </a:r>
            <a:r>
              <a:rPr lang="en-US" sz="2000" b="1" dirty="0" err="1"/>
              <a:t>menjelaskan</a:t>
            </a:r>
            <a:r>
              <a:rPr lang="en-US" sz="2000" b="1" dirty="0"/>
              <a:t> </a:t>
            </a:r>
            <a:r>
              <a:rPr lang="en-US" sz="2000" b="1" dirty="0" err="1"/>
              <a:t>identitas</a:t>
            </a:r>
            <a:r>
              <a:rPr lang="en-US" sz="2000" b="1" dirty="0"/>
              <a:t> yang </a:t>
            </a:r>
            <a:r>
              <a:rPr lang="en-US" sz="2000" b="1" dirty="0" err="1"/>
              <a:t>disadari</a:t>
            </a:r>
            <a:endParaRPr lang="en-US" sz="2000" b="1" dirty="0"/>
          </a:p>
          <a:p>
            <a:r>
              <a:rPr lang="en-US" sz="2000" b="1" dirty="0" err="1"/>
              <a:t>Identitas</a:t>
            </a:r>
            <a:r>
              <a:rPr lang="en-US" sz="2000" b="1" dirty="0"/>
              <a:t> </a:t>
            </a:r>
            <a:r>
              <a:rPr lang="en-US" sz="2000" b="1" dirty="0" err="1"/>
              <a:t>bisa</a:t>
            </a:r>
            <a:r>
              <a:rPr lang="en-US" sz="2000" b="1" dirty="0"/>
              <a:t> </a:t>
            </a:r>
            <a:r>
              <a:rPr lang="en-US" sz="2000" b="1" dirty="0" err="1"/>
              <a:t>berhubungan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budaya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marga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apa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anak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siapa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dll</a:t>
            </a:r>
            <a:endParaRPr lang="en-US" sz="2000" b="1" dirty="0">
              <a:sym typeface="Wingdings" panose="05000000000000000000" pitchFamily="2" charset="2"/>
            </a:endParaRPr>
          </a:p>
          <a:p>
            <a:r>
              <a:rPr lang="en-US" sz="2000" b="1" dirty="0" err="1">
                <a:sym typeface="Wingdings" panose="05000000000000000000" pitchFamily="2" charset="2"/>
              </a:rPr>
              <a:t>Bagaimana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kita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menampilkan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diri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kita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endParaRPr lang="en-ID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D48C9-38E8-4B55-A4A4-52B9C721B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F5989-A075-45FD-884C-818FBE1F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3" y="1440253"/>
            <a:ext cx="4093265" cy="37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0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E3D0-6D53-4636-8939-450F06EF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Citra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E7E3-F1DF-4B24-BD69-C7E4E75C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Kuhn 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apa</a:t>
            </a:r>
            <a:r>
              <a:rPr lang="en-US" sz="2000" b="1" dirty="0">
                <a:sym typeface="Wingdings" panose="05000000000000000000" pitchFamily="2" charset="2"/>
              </a:rPr>
              <a:t> yang </a:t>
            </a:r>
            <a:r>
              <a:rPr lang="en-US" sz="2000" b="1" dirty="0" err="1">
                <a:sym typeface="Wingdings" panose="05000000000000000000" pitchFamily="2" charset="2"/>
              </a:rPr>
              <a:t>dilihat</a:t>
            </a:r>
            <a:r>
              <a:rPr lang="en-US" sz="2000" b="1" dirty="0">
                <a:sym typeface="Wingdings" panose="05000000000000000000" pitchFamily="2" charset="2"/>
              </a:rPr>
              <a:t> orang </a:t>
            </a:r>
            <a:r>
              <a:rPr lang="en-US" sz="2000" b="1" dirty="0" err="1">
                <a:sym typeface="Wingdings" panose="05000000000000000000" pitchFamily="2" charset="2"/>
              </a:rPr>
              <a:t>dari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dirinya</a:t>
            </a:r>
            <a:endParaRPr lang="en-US" sz="2000" b="1" dirty="0"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ym typeface="Wingdings" panose="05000000000000000000" pitchFamily="2" charset="2"/>
              </a:rPr>
              <a:t>Gambaran </a:t>
            </a:r>
            <a:r>
              <a:rPr lang="en-US" sz="2000" b="1" dirty="0" err="1">
                <a:sym typeface="Wingdings" panose="05000000000000000000" pitchFamily="2" charset="2"/>
              </a:rPr>
              <a:t>mengenai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dirinya</a:t>
            </a:r>
            <a:endParaRPr lang="en-US" sz="2000" b="1" dirty="0"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ym typeface="Wingdings" panose="05000000000000000000" pitchFamily="2" charset="2"/>
              </a:rPr>
              <a:t>Kuhn </a:t>
            </a:r>
            <a:r>
              <a:rPr lang="en-US" sz="2000" b="1" dirty="0" err="1">
                <a:sym typeface="Wingdings" panose="05000000000000000000" pitchFamily="2" charset="2"/>
              </a:rPr>
              <a:t>mengadakan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penelitian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dengan</a:t>
            </a:r>
            <a:r>
              <a:rPr lang="en-US" sz="2000" b="1" dirty="0">
                <a:sym typeface="Wingdings" panose="05000000000000000000" pitchFamily="2" charset="2"/>
              </a:rPr>
              <a:t> twenty statement test</a:t>
            </a:r>
          </a:p>
          <a:p>
            <a:pPr algn="just"/>
            <a:r>
              <a:rPr lang="en-US" sz="2000" b="1" dirty="0">
                <a:sym typeface="Wingdings" panose="05000000000000000000" pitchFamily="2" charset="2"/>
              </a:rPr>
              <a:t>Bisa </a:t>
            </a:r>
            <a:r>
              <a:rPr lang="en-US" sz="2000" b="1" dirty="0" err="1">
                <a:sym typeface="Wingdings" panose="05000000000000000000" pitchFamily="2" charset="2"/>
              </a:rPr>
              <a:t>dengan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deskripsi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fisik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sosial</a:t>
            </a:r>
            <a:r>
              <a:rPr lang="en-US" sz="2000" b="1" dirty="0"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ym typeface="Wingdings" panose="05000000000000000000" pitchFamily="2" charset="2"/>
              </a:rPr>
              <a:t>sifat</a:t>
            </a:r>
            <a:r>
              <a:rPr lang="en-US" sz="2000" b="1" dirty="0">
                <a:sym typeface="Wingdings" panose="05000000000000000000" pitchFamily="2" charset="2"/>
              </a:rPr>
              <a:t> dan </a:t>
            </a:r>
            <a:r>
              <a:rPr lang="en-US" sz="2000" b="1" dirty="0" err="1">
                <a:sym typeface="Wingdings" panose="05000000000000000000" pitchFamily="2" charset="2"/>
              </a:rPr>
              <a:t>abstrak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156021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ECCB-7D0C-488C-8131-CB42EAF6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26" y="655846"/>
            <a:ext cx="10058400" cy="1371600"/>
          </a:xfrm>
        </p:spPr>
        <p:txBody>
          <a:bodyPr/>
          <a:lstStyle/>
          <a:p>
            <a:r>
              <a:rPr lang="en-US" b="1" dirty="0" err="1"/>
              <a:t>Istilah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E6E9-10F2-4640-808A-C9B95DB6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82633"/>
            <a:ext cx="10058400" cy="3849624"/>
          </a:xfrm>
        </p:spPr>
        <p:txBody>
          <a:bodyPr>
            <a:normAutofit/>
          </a:bodyPr>
          <a:lstStyle/>
          <a:p>
            <a:r>
              <a:rPr lang="en-US" sz="2000" b="1" dirty="0"/>
              <a:t>Duval &amp; </a:t>
            </a:r>
            <a:r>
              <a:rPr lang="en-US" sz="2000" b="1" dirty="0" err="1"/>
              <a:t>Wicklund</a:t>
            </a:r>
            <a:r>
              <a:rPr lang="en-US" sz="2000" b="1" dirty="0"/>
              <a:t> (1972)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Self awareness is a state in which you are aware of yourself. </a:t>
            </a:r>
          </a:p>
          <a:p>
            <a:r>
              <a:rPr lang="en-US" sz="2000" b="1" dirty="0"/>
              <a:t>Self Knowledge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pengetahuan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ttg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didi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</a:p>
          <a:p>
            <a:r>
              <a:rPr lang="en-US" sz="2000" b="1" dirty="0" err="1">
                <a:sym typeface="Wingdings" panose="05000000000000000000" pitchFamily="2" charset="2"/>
              </a:rPr>
              <a:t>Berhubungan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dengan</a:t>
            </a:r>
            <a:r>
              <a:rPr lang="en-US" sz="2000" b="1" dirty="0">
                <a:sym typeface="Wingdings" panose="05000000000000000000" pitchFamily="2" charset="2"/>
              </a:rPr>
              <a:t> Schema  cognitive structure that represent knowledge about a concept or type of </a:t>
            </a:r>
            <a:r>
              <a:rPr lang="en-US" sz="2000" b="1" dirty="0" err="1">
                <a:sym typeface="Wingdings" panose="05000000000000000000" pitchFamily="2" charset="2"/>
              </a:rPr>
              <a:t>stimulus,including</a:t>
            </a:r>
            <a:r>
              <a:rPr lang="en-US" sz="2000" b="1" dirty="0">
                <a:sym typeface="Wingdings" panose="05000000000000000000" pitchFamily="2" charset="2"/>
              </a:rPr>
              <a:t> its attributes and the relation among those attribute. </a:t>
            </a:r>
          </a:p>
          <a:p>
            <a:r>
              <a:rPr lang="en-US" sz="2000" b="1" dirty="0">
                <a:sym typeface="Wingdings" panose="05000000000000000000" pitchFamily="2" charset="2"/>
              </a:rPr>
              <a:t>Actual self vs Ideal self vs ought self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597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AC09-C859-4BF8-AAB9-BBFE0FED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self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8AFD-4467-449E-8763-55A9059B4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1" dirty="0"/>
              <a:t>Self-esteem</a:t>
            </a:r>
          </a:p>
          <a:p>
            <a:pPr algn="just"/>
            <a:r>
              <a:rPr lang="en-US" sz="1800" b="1" dirty="0"/>
              <a:t>Self-concept </a:t>
            </a:r>
            <a:r>
              <a:rPr lang="en-US" sz="1800" b="1" dirty="0"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ym typeface="Wingdings" panose="05000000000000000000" pitchFamily="2" charset="2"/>
              </a:rPr>
              <a:t>ancaman</a:t>
            </a:r>
            <a:r>
              <a:rPr lang="en-US" sz="1800" b="1" dirty="0"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ym typeface="Wingdings" panose="05000000000000000000" pitchFamily="2" charset="2"/>
              </a:rPr>
              <a:t>kegagalan</a:t>
            </a:r>
            <a:r>
              <a:rPr lang="en-US" sz="1800" b="1" dirty="0">
                <a:sym typeface="Wingdings" panose="05000000000000000000" pitchFamily="2" charset="2"/>
              </a:rPr>
              <a:t>, </a:t>
            </a:r>
            <a:r>
              <a:rPr lang="en-US" sz="1800" b="1" dirty="0" err="1">
                <a:sym typeface="Wingdings" panose="05000000000000000000" pitchFamily="2" charset="2"/>
              </a:rPr>
              <a:t>inkonsistensi</a:t>
            </a:r>
            <a:r>
              <a:rPr lang="en-US" sz="1800" b="1" dirty="0">
                <a:sym typeface="Wingdings" panose="05000000000000000000" pitchFamily="2" charset="2"/>
              </a:rPr>
              <a:t> (</a:t>
            </a:r>
            <a:r>
              <a:rPr lang="en-US" sz="1800" b="1" dirty="0" err="1">
                <a:sym typeface="Wingdings" panose="05000000000000000000" pitchFamily="2" charset="2"/>
              </a:rPr>
              <a:t>keadaan</a:t>
            </a:r>
            <a:r>
              <a:rPr lang="en-US" sz="1800" b="1" dirty="0">
                <a:sym typeface="Wingdings" panose="05000000000000000000" pitchFamily="2" charset="2"/>
              </a:rPr>
              <a:t>), stressor</a:t>
            </a:r>
            <a:endParaRPr lang="en-US" sz="1800" b="1" dirty="0"/>
          </a:p>
          <a:p>
            <a:pPr algn="just"/>
            <a:r>
              <a:rPr lang="en-US" sz="1800" b="1" dirty="0"/>
              <a:t>Self comparison</a:t>
            </a:r>
          </a:p>
          <a:p>
            <a:pPr algn="just"/>
            <a:r>
              <a:rPr lang="en-US" sz="1800" b="1" dirty="0"/>
              <a:t>Self evaluation</a:t>
            </a:r>
          </a:p>
          <a:p>
            <a:pPr algn="just"/>
            <a:r>
              <a:rPr lang="en-US" sz="1800" b="1" dirty="0"/>
              <a:t>Self categorization</a:t>
            </a:r>
          </a:p>
          <a:p>
            <a:pPr algn="just"/>
            <a:r>
              <a:rPr lang="en-US" sz="1800" b="1" dirty="0" err="1"/>
              <a:t>BIRGing</a:t>
            </a:r>
            <a:r>
              <a:rPr lang="en-US" sz="1800" b="1" dirty="0"/>
              <a:t> </a:t>
            </a:r>
            <a:r>
              <a:rPr lang="en-US" sz="1800" b="1" dirty="0">
                <a:sym typeface="Wingdings" panose="05000000000000000000" pitchFamily="2" charset="2"/>
              </a:rPr>
              <a:t> Basking in reflected glory</a:t>
            </a:r>
          </a:p>
          <a:p>
            <a:pPr algn="just"/>
            <a:r>
              <a:rPr lang="en-US" sz="1800" b="1" dirty="0">
                <a:sym typeface="Wingdings" panose="05000000000000000000" pitchFamily="2" charset="2"/>
              </a:rPr>
              <a:t>Self handicapping</a:t>
            </a:r>
            <a:endParaRPr lang="en-US" sz="1800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49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01DF-BD46-4054-ADFE-C0B64DFE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Self and identities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E0EF-D72D-4AC1-ACA5-5618DC53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and personal</a:t>
            </a:r>
          </a:p>
          <a:p>
            <a:r>
              <a:rPr lang="en-US" dirty="0"/>
              <a:t>Self esteem and social identity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23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29DF-8508-4629-AB8A-D2AD60DE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vs Collective self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0E5F-1AAE-4848-8174-68849ED1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</a:t>
            </a:r>
            <a:r>
              <a:rPr lang="en-US" dirty="0">
                <a:sym typeface="Wingdings" panose="05000000000000000000" pitchFamily="2" charset="2"/>
              </a:rPr>
              <a:t> personal and private</a:t>
            </a:r>
          </a:p>
          <a:p>
            <a:r>
              <a:rPr lang="en-US" dirty="0" err="1">
                <a:sym typeface="Wingdings" panose="05000000000000000000" pitchFamily="2" charset="2"/>
              </a:rPr>
              <a:t>Apakh</a:t>
            </a:r>
            <a:r>
              <a:rPr lang="en-US" dirty="0">
                <a:sym typeface="Wingdings" panose="05000000000000000000" pitchFamily="2" charset="2"/>
              </a:rPr>
              <a:t> juga collective? –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terbentuk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link </a:t>
            </a:r>
            <a:r>
              <a:rPr lang="en-US" dirty="0" err="1">
                <a:sym typeface="Wingdings" panose="05000000000000000000" pitchFamily="2" charset="2"/>
              </a:rPr>
              <a:t>sosial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57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2D17-F7FC-4B6F-8348-D3E74FB8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Konflik</a:t>
            </a:r>
            <a:r>
              <a:rPr lang="en-US" b="1" dirty="0"/>
              <a:t> </a:t>
            </a:r>
            <a:r>
              <a:rPr lang="en-US" b="1" dirty="0" err="1"/>
              <a:t>identitas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E6F-C101-412E-97A5-A52DB461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Ct. Gandhi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konflik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dirinya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Seberapa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sadar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kondisi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anda</a:t>
            </a:r>
            <a:r>
              <a:rPr lang="en-US" dirty="0">
                <a:sym typeface="Wingdings" panose="05000000000000000000" pitchFamily="2" charset="2"/>
              </a:rPr>
              <a:t>?  </a:t>
            </a:r>
            <a:r>
              <a:rPr lang="en-US" dirty="0" err="1">
                <a:sym typeface="Wingdings" panose="05000000000000000000" pitchFamily="2" charset="2"/>
              </a:rPr>
              <a:t>alat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tools </a:t>
            </a:r>
            <a:r>
              <a:rPr lang="en-US" dirty="0" err="1">
                <a:sym typeface="Wingdings" panose="05000000000000000000" pitchFamily="2" charset="2"/>
              </a:rPr>
              <a:t>mengembangkan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diri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 think therefore I am</a:t>
            </a:r>
          </a:p>
          <a:p>
            <a:r>
              <a:rPr lang="en-ID" dirty="0"/>
              <a:t>Higher order thought </a:t>
            </a:r>
          </a:p>
          <a:p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terbentuk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orang lain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350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{8F2B29CC-AD85-425C-9793-0115625CD37C}tf11531919_win32</Template>
  <TotalTime>93</TotalTime>
  <Words>461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 Next LT Pro</vt:lpstr>
      <vt:lpstr>Avenir Next LT Pro Light</vt:lpstr>
      <vt:lpstr>Calibri</vt:lpstr>
      <vt:lpstr>Garamond</vt:lpstr>
      <vt:lpstr>Times New Roman, Times, serif</vt:lpstr>
      <vt:lpstr>Verdana, Arial, Helvetica, sans-serif</vt:lpstr>
      <vt:lpstr>SavonVTI</vt:lpstr>
      <vt:lpstr>SELF</vt:lpstr>
      <vt:lpstr>Fenomena diri</vt:lpstr>
      <vt:lpstr>Identitas</vt:lpstr>
      <vt:lpstr>Citra diri </vt:lpstr>
      <vt:lpstr>Istilah</vt:lpstr>
      <vt:lpstr>Istilah berhubungan dengan self</vt:lpstr>
      <vt:lpstr>Self and identities</vt:lpstr>
      <vt:lpstr>Individual vs Collective self</vt:lpstr>
      <vt:lpstr>Konflik identitas</vt:lpstr>
      <vt:lpstr>Self presentation</vt:lpstr>
      <vt:lpstr>TASK 1 (Individual) – waktu 1 minggu </vt:lpstr>
      <vt:lpstr>TASK 1 (Individual) – waktu 1 bulan project, laporan dan video 2 minggu (1,5 bulan).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</dc:title>
  <dc:creator>Clara Moningka</dc:creator>
  <cp:lastModifiedBy>Clara Moningka</cp:lastModifiedBy>
  <cp:revision>10</cp:revision>
  <dcterms:created xsi:type="dcterms:W3CDTF">2021-03-02T08:11:32Z</dcterms:created>
  <dcterms:modified xsi:type="dcterms:W3CDTF">2021-03-03T02:32:38Z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