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44E97-3E4F-4D4B-A3FD-57F95CABCF21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7-AE84-8E4E-8BC8-B41E1AEC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Motor neuron : </a:t>
            </a:r>
            <a:r>
              <a:rPr lang="en-US" dirty="0" err="1" smtClean="0"/>
              <a:t>menerima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ransangan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neuron lain </a:t>
            </a:r>
            <a:r>
              <a:rPr lang="en-US" baseline="0" dirty="0" err="1" smtClean="0"/>
              <a:t>melalui</a:t>
            </a:r>
            <a:r>
              <a:rPr lang="en-US" baseline="0" dirty="0" smtClean="0"/>
              <a:t> dendrite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melakukan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impuls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melalui</a:t>
            </a:r>
            <a:r>
              <a:rPr lang="en-US" baseline="0" dirty="0" smtClean="0"/>
              <a:t> axon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otot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Sensori</a:t>
            </a:r>
            <a:r>
              <a:rPr lang="en-US" baseline="0" dirty="0" smtClean="0"/>
              <a:t> neuron : </a:t>
            </a:r>
            <a:r>
              <a:rPr lang="en-US" baseline="0" dirty="0" err="1" smtClean="0"/>
              <a:t>ujung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sensitive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menghasilkan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stimulasi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bervariasi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suara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sentuhan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89CE7-AE84-8E4E-8BC8-B41E1AEC9C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8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D0065BE-0657-4A47-90AD-C21C55E16B19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C7EAB0C-2220-4D0E-A0DD-DB7FA0F742F4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3416D63-31BF-4B94-B6C5-E20B2C63F515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47D2193-4505-4A75-99BB-880C6989A757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  <p:sldLayoutId id="2147483792" r:id="rId18"/>
    <p:sldLayoutId id="2147483793" r:id="rId19"/>
    <p:sldLayoutId id="2147483794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 SARAF DAN IMPULS SARAF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1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772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Kenapa</a:t>
            </a:r>
            <a:r>
              <a:rPr lang="en-US" sz="3600" dirty="0" smtClean="0"/>
              <a:t> Kita </a:t>
            </a:r>
            <a:r>
              <a:rPr lang="en-US" sz="3600" dirty="0" err="1" smtClean="0"/>
              <a:t>Membutuhkan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Sawar</a:t>
            </a:r>
            <a:r>
              <a:rPr lang="en-US" sz="3600" dirty="0" smtClean="0"/>
              <a:t> </a:t>
            </a:r>
            <a:r>
              <a:rPr lang="en-US" sz="3600" dirty="0" err="1" smtClean="0"/>
              <a:t>Darah</a:t>
            </a:r>
            <a:r>
              <a:rPr lang="en-US" sz="3600" dirty="0" smtClean="0"/>
              <a:t> </a:t>
            </a:r>
            <a:r>
              <a:rPr lang="en-US" sz="3600" dirty="0" err="1" smtClean="0"/>
              <a:t>Otak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virus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menyerbu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mekanisme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didalam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menolak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partikel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virus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membran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imun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menemukannya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sel-sel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imun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virus,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membunuhnya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mengandungnya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Maksudnya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mengekspos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virus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membrannya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mengatakan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“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Lihat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imun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terinfeksi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virus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Bunuh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selamatkan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yang lain.”</a:t>
            </a:r>
          </a:p>
          <a:p>
            <a:pPr marL="0" indent="0">
              <a:buNone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terinfeksi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virus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kulit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digantikan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pengecualian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vertebrata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mengganti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neuron yang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rusak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meminimalisir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diganti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tubuh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dinding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sepanjang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pembuluh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Dinding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menangkis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virus,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bakteri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zat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kimia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berbahaya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nutrisi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774570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“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virus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syaraf</a:t>
            </a:r>
            <a:r>
              <a:rPr lang="en-US" sz="2400" dirty="0" smtClean="0"/>
              <a:t>?”. Virus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virus rabies, </a:t>
            </a:r>
            <a:r>
              <a:rPr lang="en-US" sz="2400" dirty="0" err="1" smtClean="0"/>
              <a:t>menghindari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penghalang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, </a:t>
            </a:r>
            <a:r>
              <a:rPr lang="en-US" sz="2400" dirty="0" err="1" smtClean="0"/>
              <a:t>menginfeksi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virus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syaraf</a:t>
            </a:r>
            <a:r>
              <a:rPr lang="en-US" sz="2400" dirty="0" smtClean="0"/>
              <a:t>, </a:t>
            </a:r>
            <a:r>
              <a:rPr lang="en-US" sz="2400" dirty="0" err="1" smtClean="0"/>
              <a:t>mikroglia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sv-SE" sz="2400" dirty="0" smtClean="0"/>
              <a:t>mekanisme virus lain yang menyerang atau memperlambat reproduksi mereka tanpa membunuh neuron yang mereka tempati (Binder &amp; Griffin, 2001)</a:t>
            </a:r>
            <a:r>
              <a:rPr lang="en-US" sz="2400" dirty="0" smtClean="0"/>
              <a:t>. </a:t>
            </a:r>
            <a:r>
              <a:rPr lang="en-US" sz="2400" dirty="0" err="1" smtClean="0"/>
              <a:t>Namun</a:t>
            </a:r>
            <a:r>
              <a:rPr lang="en-US" sz="2400" dirty="0" smtClean="0"/>
              <a:t>, virus yang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syaraf</a:t>
            </a:r>
            <a:r>
              <a:rPr lang="en-US" sz="2400" dirty="0" smtClean="0"/>
              <a:t> </a:t>
            </a:r>
            <a:r>
              <a:rPr lang="en-US" sz="2400" dirty="0" err="1"/>
              <a:t>a</a:t>
            </a:r>
            <a:r>
              <a:rPr lang="en-US" sz="2400" dirty="0" err="1" smtClean="0"/>
              <a:t>nda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a</a:t>
            </a:r>
            <a:r>
              <a:rPr lang="en-US" sz="2400" dirty="0" err="1" smtClean="0"/>
              <a:t>nda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Contohnya</a:t>
            </a:r>
            <a:r>
              <a:rPr lang="en-US" sz="2400" dirty="0" smtClean="0"/>
              <a:t>, virus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cacar</a:t>
            </a:r>
            <a:r>
              <a:rPr lang="en-US" sz="2400" dirty="0" smtClean="0"/>
              <a:t> air </a:t>
            </a:r>
            <a:r>
              <a:rPr lang="en-US" sz="2400" dirty="0" err="1" smtClean="0"/>
              <a:t>dan</a:t>
            </a:r>
            <a:r>
              <a:rPr lang="en-US" sz="2400" dirty="0" smtClean="0"/>
              <a:t> herpes zoster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sumsum</a:t>
            </a:r>
            <a:r>
              <a:rPr lang="en-US" sz="2400" dirty="0" smtClean="0"/>
              <a:t> </a:t>
            </a:r>
            <a:r>
              <a:rPr lang="en-US" sz="2400" dirty="0" err="1" smtClean="0"/>
              <a:t>tulang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. </a:t>
            </a:r>
            <a:r>
              <a:rPr lang="en-US" sz="2400" dirty="0" err="1"/>
              <a:t>T</a:t>
            </a:r>
            <a:r>
              <a:rPr lang="en-US" sz="2400" dirty="0" err="1" smtClean="0"/>
              <a:t>idak</a:t>
            </a:r>
            <a:r>
              <a:rPr lang="en-US" sz="2400" dirty="0" smtClean="0"/>
              <a:t> </a:t>
            </a:r>
            <a:r>
              <a:rPr lang="en-US" sz="2400" dirty="0" err="1" smtClean="0"/>
              <a:t>peduli</a:t>
            </a:r>
            <a:r>
              <a:rPr lang="en-US" sz="2400" dirty="0" smtClean="0"/>
              <a:t> </a:t>
            </a:r>
            <a:r>
              <a:rPr lang="en-US" sz="2400" dirty="0" err="1" smtClean="0"/>
              <a:t>seberapa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efektifnya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kekebalan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saraf</a:t>
            </a:r>
            <a:r>
              <a:rPr lang="en-US" sz="2400" dirty="0" smtClean="0"/>
              <a:t>, </a:t>
            </a:r>
            <a:r>
              <a:rPr lang="en-US" sz="2400" dirty="0" err="1" smtClean="0"/>
              <a:t>partikel</a:t>
            </a:r>
            <a:r>
              <a:rPr lang="en-US" sz="2400" dirty="0" smtClean="0"/>
              <a:t> virus </a:t>
            </a:r>
            <a:r>
              <a:rPr lang="en-US" sz="2400" dirty="0" err="1" smtClean="0"/>
              <a:t>tetap</a:t>
            </a:r>
            <a:r>
              <a:rPr lang="en-US" sz="2400" dirty="0" smtClean="0"/>
              <a:t> di </a:t>
            </a:r>
            <a:r>
              <a:rPr lang="en-US" sz="2400" dirty="0" err="1" smtClean="0"/>
              <a:t>sumsum</a:t>
            </a:r>
            <a:r>
              <a:rPr lang="en-US" sz="2400" dirty="0" smtClean="0"/>
              <a:t> </a:t>
            </a:r>
            <a:r>
              <a:rPr lang="en-US" sz="2400" dirty="0" err="1" smtClean="0"/>
              <a:t>tulang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dekade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.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virus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herpes genital.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359613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638800" cy="71537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Cara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Sawar</a:t>
            </a:r>
            <a:r>
              <a:rPr lang="en-US" sz="3600" dirty="0" smtClean="0"/>
              <a:t> </a:t>
            </a:r>
            <a:r>
              <a:rPr lang="en-US" sz="3600" dirty="0" err="1" smtClean="0"/>
              <a:t>Darah</a:t>
            </a:r>
            <a:r>
              <a:rPr lang="en-US" sz="3600" dirty="0" smtClean="0"/>
              <a:t> </a:t>
            </a:r>
            <a:r>
              <a:rPr lang="en-US" sz="3600" dirty="0" err="1" smtClean="0"/>
              <a:t>Otak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melintas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endotel</a:t>
            </a:r>
            <a:r>
              <a:rPr lang="en-US" sz="2400" dirty="0" smtClean="0"/>
              <a:t>.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, </a:t>
            </a:r>
            <a:r>
              <a:rPr lang="en-US" sz="2400" dirty="0" err="1" smtClean="0"/>
              <a:t>molekul</a:t>
            </a:r>
            <a:r>
              <a:rPr lang="en-US" sz="2400" dirty="0" smtClean="0"/>
              <a:t> </a:t>
            </a:r>
            <a:r>
              <a:rPr lang="en-US" sz="2400" dirty="0" err="1" smtClean="0"/>
              <a:t>bermuatan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oksigen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dioksida</a:t>
            </a:r>
            <a:r>
              <a:rPr lang="en-US" sz="2400" dirty="0" smtClean="0"/>
              <a:t>,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melintas</a:t>
            </a:r>
            <a:r>
              <a:rPr lang="en-US" sz="2400" dirty="0" smtClean="0"/>
              <a:t>. Air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protein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disaluran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dinding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endotel</a:t>
            </a:r>
            <a:r>
              <a:rPr lang="en-US" sz="2400" dirty="0" smtClean="0"/>
              <a:t>.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molekul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larut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membran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melintas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pasif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Contohnya</a:t>
            </a:r>
            <a:r>
              <a:rPr lang="en-US" sz="2400" dirty="0" smtClean="0"/>
              <a:t>, vitamin A &amp; D.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U</a:t>
            </a:r>
            <a:r>
              <a:rPr lang="en-US" sz="2400" dirty="0" err="1" smtClean="0"/>
              <a:t>ntuk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,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transpor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, proses </a:t>
            </a:r>
            <a:r>
              <a:rPr lang="en-US" sz="2400" dirty="0" err="1" smtClean="0"/>
              <a:t>dimediasi</a:t>
            </a:r>
            <a:r>
              <a:rPr lang="en-US" sz="2400" dirty="0" smtClean="0"/>
              <a:t> protein yang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memompa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.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diangkut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glukosa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bakar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), </a:t>
            </a:r>
            <a:r>
              <a:rPr lang="en-US" sz="2400" dirty="0" err="1" smtClean="0"/>
              <a:t>asam</a:t>
            </a:r>
            <a:r>
              <a:rPr lang="en-US" sz="2400" dirty="0" smtClean="0"/>
              <a:t> amino (</a:t>
            </a:r>
            <a:r>
              <a:rPr lang="en-US" sz="2400" dirty="0" err="1" smtClean="0"/>
              <a:t>blok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protein), </a:t>
            </a:r>
            <a:r>
              <a:rPr lang="en-US" sz="2400" dirty="0" err="1" smtClean="0"/>
              <a:t>purin</a:t>
            </a:r>
            <a:r>
              <a:rPr lang="en-US" sz="2400" dirty="0" smtClean="0"/>
              <a:t>, </a:t>
            </a:r>
            <a:r>
              <a:rPr lang="en-US" sz="2400" dirty="0" err="1" smtClean="0"/>
              <a:t>kolin</a:t>
            </a:r>
            <a:r>
              <a:rPr lang="en-US" sz="2400" dirty="0" smtClean="0"/>
              <a:t>,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vitamin,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besi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hormon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24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38600" y="1295400"/>
            <a:ext cx="4953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molekul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molekul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bermuatan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listrik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melintas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darah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Molekul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bermuatan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melintas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molekul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larut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transportasi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aktif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memompa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glukosa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asam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amino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3733800" cy="567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6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/>
              <a:t>S</a:t>
            </a:r>
            <a:r>
              <a:rPr lang="en-US" sz="2400" dirty="0" err="1" smtClean="0"/>
              <a:t>awar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orang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Alzheimer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sel-sel</a:t>
            </a:r>
            <a:r>
              <a:rPr lang="en-US" sz="2400" dirty="0" smtClean="0"/>
              <a:t> </a:t>
            </a:r>
            <a:r>
              <a:rPr lang="en-US" sz="2400" dirty="0" err="1" smtClean="0"/>
              <a:t>endotel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melapisi</a:t>
            </a:r>
            <a:r>
              <a:rPr lang="en-US" sz="2400" dirty="0" smtClean="0"/>
              <a:t> </a:t>
            </a:r>
            <a:r>
              <a:rPr lang="en-US" sz="2400" dirty="0" err="1" smtClean="0"/>
              <a:t>pembuluh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</a:t>
            </a:r>
            <a:r>
              <a:rPr lang="en-US" sz="2400" dirty="0" err="1" smtClean="0"/>
              <a:t>berbahaya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. </a:t>
            </a:r>
            <a:r>
              <a:rPr lang="en-US" sz="2400" dirty="0" err="1" smtClean="0"/>
              <a:t>Namun</a:t>
            </a:r>
            <a:r>
              <a:rPr lang="en-US" sz="2400" dirty="0" smtClean="0"/>
              <a:t>,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kesulitan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kedokteran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. </a:t>
            </a:r>
            <a:r>
              <a:rPr lang="en-US" sz="2400" dirty="0" err="1"/>
              <a:t>M</a:t>
            </a:r>
            <a:r>
              <a:rPr lang="en-US" sz="2400" dirty="0" err="1" smtClean="0"/>
              <a:t>isalnya</a:t>
            </a:r>
            <a:r>
              <a:rPr lang="en-US" sz="2400" dirty="0" smtClean="0"/>
              <a:t>, </a:t>
            </a:r>
            <a:r>
              <a:rPr lang="en-US" sz="2400" dirty="0" err="1" smtClean="0"/>
              <a:t>kanker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diobati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kemoterapi</a:t>
            </a:r>
            <a:r>
              <a:rPr lang="en-US" sz="2400" dirty="0" smtClean="0"/>
              <a:t> </a:t>
            </a:r>
            <a:r>
              <a:rPr lang="en-US" sz="2400" dirty="0" err="1" smtClean="0"/>
              <a:t>gagal</a:t>
            </a:r>
            <a:r>
              <a:rPr lang="en-US" sz="2400" dirty="0" smtClean="0"/>
              <a:t>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</a:t>
            </a:r>
            <a:r>
              <a:rPr lang="en-US" sz="2400" dirty="0" err="1" smtClean="0"/>
              <a:t>sawar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214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(The Action Potential)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	Kita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neuron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/>
              <a:t>microelectrode</a:t>
            </a:r>
            <a:r>
              <a:rPr lang="en-US" sz="2400" dirty="0" smtClean="0"/>
              <a:t>.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selaput</a:t>
            </a:r>
            <a:r>
              <a:rPr lang="en-US" sz="2400" dirty="0" smtClean="0"/>
              <a:t> </a:t>
            </a:r>
            <a:r>
              <a:rPr lang="en-US" sz="2400" dirty="0" err="1" smtClean="0"/>
              <a:t>akson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istirahat</a:t>
            </a:r>
            <a:r>
              <a:rPr lang="en-US" sz="2400" dirty="0" smtClean="0"/>
              <a:t>, </a:t>
            </a:r>
            <a:r>
              <a:rPr lang="en-US" sz="2400" dirty="0" err="1" smtClean="0"/>
              <a:t>rekaman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akson</a:t>
            </a:r>
            <a:r>
              <a:rPr lang="en-US" sz="2400" dirty="0" smtClean="0"/>
              <a:t>. </a:t>
            </a:r>
            <a:r>
              <a:rPr lang="fi-FI" sz="2400" dirty="0"/>
              <a:t>J</a:t>
            </a:r>
            <a:r>
              <a:rPr lang="fi-FI" sz="2400" dirty="0" smtClean="0"/>
              <a:t>ika kita sekarang menggunakan elektroda lain untuk menerapkan muatan negatif, </a:t>
            </a:r>
            <a:r>
              <a:rPr lang="sv-SE" sz="2400" dirty="0" smtClean="0"/>
              <a:t>kita dapat meningkatkan muatan negatif di dalam neuron. Perubahan itu disebut </a:t>
            </a:r>
            <a:r>
              <a:rPr lang="en-US" sz="2400" b="1" dirty="0" err="1" smtClean="0"/>
              <a:t>hiperpolarisasi</a:t>
            </a:r>
            <a:r>
              <a:rPr lang="sv-SE" sz="2400" dirty="0" smtClean="0"/>
              <a:t>, yang berarti peningkatan polarisasi. </a:t>
            </a:r>
            <a:r>
              <a:rPr lang="sv-SE" sz="2400" dirty="0"/>
              <a:t>S</a:t>
            </a:r>
            <a:r>
              <a:rPr lang="sv-SE" sz="2400" dirty="0" smtClean="0"/>
              <a:t>etelah stimulasi buatan berhenti, beban kembali ke tingkat asli. Rekaman terlihat seperti ini: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023" y="4525904"/>
            <a:ext cx="4428062" cy="20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3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, </a:t>
            </a:r>
            <a:r>
              <a:rPr lang="en-US" sz="2400" dirty="0" err="1" smtClean="0"/>
              <a:t>mari</a:t>
            </a:r>
            <a:r>
              <a:rPr lang="en-US" sz="2400" dirty="0" smtClean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sv-SE" sz="2400" dirty="0"/>
              <a:t>arus ke </a:t>
            </a:r>
            <a:r>
              <a:rPr lang="sv-SE" sz="2400" dirty="0" smtClean="0"/>
              <a:t>depolaris neuron, polarisasi yang berkurang menuju nol</a:t>
            </a:r>
            <a:r>
              <a:rPr lang="sv-SE" sz="2400" dirty="0"/>
              <a:t>. </a:t>
            </a:r>
            <a:r>
              <a:rPr lang="sv-SE" sz="2400" dirty="0" smtClean="0"/>
              <a:t>Jika </a:t>
            </a:r>
            <a:r>
              <a:rPr lang="sv-SE" sz="2400" dirty="0"/>
              <a:t>kita menerapkan arus </a:t>
            </a:r>
            <a:r>
              <a:rPr lang="sv-SE" sz="2400" dirty="0" smtClean="0"/>
              <a:t>depolaris yang </a:t>
            </a:r>
            <a:r>
              <a:rPr lang="sv-SE" sz="2400" dirty="0"/>
              <a:t>kecil, kita mendapatkan hasil seperti </a:t>
            </a:r>
            <a:r>
              <a:rPr lang="sv-SE" sz="2400" dirty="0" smtClean="0"/>
              <a:t>ini: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	</a:t>
            </a:r>
          </a:p>
          <a:p>
            <a:pPr marL="0" indent="0">
              <a:buNone/>
            </a:pPr>
            <a:r>
              <a:rPr lang="sv-SE" sz="2400" dirty="0"/>
              <a:t>	Dengan sedikit kekuatan arus depolaris, potensi </a:t>
            </a:r>
            <a:r>
              <a:rPr lang="sv-SE" sz="2400" dirty="0" smtClean="0"/>
              <a:t>sedikit naik namun balik lagi seperti semula :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0"/>
            <a:ext cx="3810001" cy="1628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800600"/>
            <a:ext cx="4428462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63317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</a:t>
            </a:r>
            <a:r>
              <a:rPr lang="en-US" sz="2400" dirty="0" err="1" smtClean="0"/>
              <a:t>mari</a:t>
            </a:r>
            <a:r>
              <a:rPr lang="en-US" sz="2400" dirty="0" smtClean="0"/>
              <a:t>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: </a:t>
            </a:r>
            <a:r>
              <a:rPr lang="en-US" sz="2400" dirty="0" err="1" smtClean="0"/>
              <a:t>Stimulasi</a:t>
            </a:r>
            <a:r>
              <a:rPr lang="en-US" sz="2400" dirty="0" smtClean="0"/>
              <a:t>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level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/>
              <a:t> </a:t>
            </a:r>
            <a:r>
              <a:rPr lang="en-US" sz="2400" b="1" dirty="0" err="1"/>
              <a:t>ambang</a:t>
            </a:r>
            <a:r>
              <a:rPr lang="en-US" sz="2400" b="1" dirty="0"/>
              <a:t> </a:t>
            </a:r>
            <a:r>
              <a:rPr lang="en-US" sz="2400" b="1" dirty="0" err="1" smtClean="0"/>
              <a:t>eksitasi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perangsangan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depolarisasi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membran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.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potensinya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ambang</a:t>
            </a:r>
            <a:r>
              <a:rPr lang="en-US" sz="2400" dirty="0" smtClean="0"/>
              <a:t>, </a:t>
            </a:r>
            <a:r>
              <a:rPr lang="en-US" sz="2400" dirty="0" err="1" smtClean="0"/>
              <a:t>membran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tiba-tiba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/>
              <a:t> </a:t>
            </a:r>
            <a:r>
              <a:rPr lang="en-US" sz="2400" dirty="0" err="1" smtClean="0"/>
              <a:t>saluran-saluran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sodiumnya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mempersilahkan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deras</a:t>
            </a:r>
            <a:r>
              <a:rPr lang="en-US" sz="2400" dirty="0"/>
              <a:t> </a:t>
            </a:r>
            <a:r>
              <a:rPr lang="en-US" sz="2400" dirty="0" smtClean="0"/>
              <a:t>ion-ion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membrannya</a:t>
            </a:r>
            <a:r>
              <a:rPr lang="en-US" sz="2400" dirty="0" smtClean="0"/>
              <a:t>. </a:t>
            </a:r>
            <a:r>
              <a:rPr lang="en-US" sz="2400" dirty="0" err="1" smtClean="0"/>
              <a:t>Potensinya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stimulus: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505200"/>
            <a:ext cx="416739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Stimulasi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sepadanvmenghasilkan</a:t>
            </a:r>
            <a:r>
              <a:rPr lang="en-US" sz="2400" dirty="0" smtClean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sebanding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stimulasi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</a:t>
            </a:r>
            <a:r>
              <a:rPr lang="en-US" sz="2400" dirty="0" err="1"/>
              <a:t>ambang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, </a:t>
            </a:r>
            <a:r>
              <a:rPr lang="en-US" sz="2400" dirty="0" err="1"/>
              <a:t>terlepas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 smtClean="0"/>
              <a:t>stimulasi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 smtClean="0"/>
              <a:t>ditampilkan.Respon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/>
              <a:t>depolarisasi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pembalikan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/>
              <a:t>polarisasi</a:t>
            </a:r>
            <a:r>
              <a:rPr lang="en-US" sz="2400" dirty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b="1" dirty="0" err="1"/>
              <a:t>potensial</a:t>
            </a:r>
            <a:r>
              <a:rPr lang="en-US" sz="2400" b="1" dirty="0"/>
              <a:t> </a:t>
            </a:r>
            <a:r>
              <a:rPr lang="en-US" sz="2400" b="1" dirty="0" err="1" smtClean="0"/>
              <a:t>aksi</a:t>
            </a:r>
            <a:r>
              <a:rPr lang="en-US" sz="2400" dirty="0" smtClean="0"/>
              <a:t>.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potensial</a:t>
            </a:r>
            <a:r>
              <a:rPr lang="en-US" sz="2400" dirty="0" smtClean="0"/>
              <a:t> </a:t>
            </a:r>
            <a:r>
              <a:rPr lang="en-US" sz="2400" dirty="0" err="1"/>
              <a:t>aksi</a:t>
            </a:r>
            <a:r>
              <a:rPr lang="en-US" sz="2400" dirty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+30 </a:t>
            </a:r>
            <a:r>
              <a:rPr lang="en-US" sz="2400" dirty="0"/>
              <a:t>mV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ilustrasi</a:t>
            </a:r>
            <a:r>
              <a:rPr lang="en-US" sz="2400" dirty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bervariasi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akson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akson</a:t>
            </a:r>
            <a:r>
              <a:rPr lang="en-US" sz="2400" dirty="0" smtClean="0"/>
              <a:t> yang lain,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akson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48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Neurons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Akson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akson</a:t>
            </a:r>
            <a:r>
              <a:rPr lang="en-US" dirty="0"/>
              <a:t>. Dan </a:t>
            </a:r>
            <a:r>
              <a:rPr lang="en-US" dirty="0" err="1"/>
              <a:t>saraf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akson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Local </a:t>
            </a:r>
            <a:r>
              <a:rPr lang="en-US" dirty="0" err="1"/>
              <a:t>Neuorons</a:t>
            </a:r>
            <a:r>
              <a:rPr lang="en-US" dirty="0"/>
              <a:t> (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/>
              <a:t>lokal)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9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SARAF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2 </a:t>
            </a:r>
            <a:r>
              <a:rPr lang="en-US" dirty="0" err="1" smtClean="0"/>
              <a:t>macam</a:t>
            </a:r>
            <a:r>
              <a:rPr lang="en-US" dirty="0" smtClean="0"/>
              <a:t> :</a:t>
            </a:r>
          </a:p>
          <a:p>
            <a:pPr>
              <a:buFontTx/>
              <a:buChar char="-"/>
            </a:pPr>
            <a:r>
              <a:rPr lang="en-US" dirty="0" smtClean="0"/>
              <a:t>Glia</a:t>
            </a:r>
          </a:p>
          <a:p>
            <a:pPr>
              <a:buFontTx/>
              <a:buChar char="-"/>
            </a:pPr>
            <a:r>
              <a:rPr lang="en-US" dirty="0" smtClean="0"/>
              <a:t>Neuron :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mentransmisi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lain</a:t>
            </a:r>
            <a:endParaRPr lang="en-US" dirty="0"/>
          </a:p>
        </p:txBody>
      </p:sp>
      <p:pic>
        <p:nvPicPr>
          <p:cNvPr id="4" name="Picture 3" descr="neuron-and-glial-cell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230" y="3809762"/>
            <a:ext cx="5578227" cy="290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12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62" y="913954"/>
            <a:ext cx="6347126" cy="5232911"/>
          </a:xfrm>
        </p:spPr>
      </p:pic>
    </p:spTree>
    <p:extLst>
      <p:ext uri="{BB962C8B-B14F-4D97-AF65-F5344CB8AC3E}">
        <p14:creationId xmlns:p14="http://schemas.microsoft.com/office/powerpoint/2010/main" val="788366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16693"/>
            <a:ext cx="7886700" cy="5460271"/>
          </a:xfrm>
        </p:spPr>
        <p:txBody>
          <a:bodyPr/>
          <a:lstStyle/>
          <a:p>
            <a:r>
              <a:rPr lang="en-US" dirty="0"/>
              <a:t>Local neurons (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)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akson</a:t>
            </a:r>
            <a:r>
              <a:rPr lang="en-US" dirty="0"/>
              <a:t>.</a:t>
            </a:r>
          </a:p>
          <a:p>
            <a:r>
              <a:rPr lang="en-US" dirty="0" err="1"/>
              <a:t>Syaraf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akson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syaraf-syaraf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.</a:t>
            </a:r>
          </a:p>
          <a:p>
            <a:r>
              <a:rPr lang="en-US" dirty="0" err="1"/>
              <a:t>Syaraf-syaraf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4425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79623"/>
            <a:ext cx="7886700" cy="5497341"/>
          </a:xfrm>
        </p:spPr>
        <p:txBody>
          <a:bodyPr/>
          <a:lstStyle/>
          <a:p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energy </a:t>
            </a:r>
            <a:r>
              <a:rPr lang="en-US" dirty="0" err="1"/>
              <a:t>bertingkat</a:t>
            </a:r>
            <a:r>
              <a:rPr lang="en-US" dirty="0"/>
              <a:t> (graded potential), energy </a:t>
            </a:r>
            <a:r>
              <a:rPr lang="en-US" dirty="0" err="1"/>
              <a:t>mimbran</a:t>
            </a:r>
            <a:r>
              <a:rPr lang="en-US" dirty="0"/>
              <a:t> yang </a:t>
            </a:r>
            <a:r>
              <a:rPr lang="en-US" dirty="0" err="1"/>
              <a:t>berubah-ubah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terangsang</a:t>
            </a:r>
            <a:r>
              <a:rPr lang="en-US" dirty="0"/>
              <a:t>, </a:t>
            </a:r>
            <a:r>
              <a:rPr lang="en-US" dirty="0" err="1"/>
              <a:t>syaraf</a:t>
            </a:r>
            <a:r>
              <a:rPr lang="en-US" dirty="0"/>
              <a:t> local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terdepolarisasi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terhiperpolarisasi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intensitas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.</a:t>
            </a:r>
          </a:p>
          <a:p>
            <a:r>
              <a:rPr lang="en-US" dirty="0" err="1"/>
              <a:t>Perubahan</a:t>
            </a:r>
            <a:r>
              <a:rPr lang="en-US" dirty="0"/>
              <a:t> energy </a:t>
            </a:r>
            <a:r>
              <a:rPr lang="en-US" dirty="0" err="1"/>
              <a:t>mimbran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area-area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membusuk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3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SEL HEWAN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Membrane :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memisahkan</a:t>
            </a:r>
            <a:r>
              <a:rPr lang="en-US" dirty="0" smtClean="0"/>
              <a:t> interior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Nucleus :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chromosomes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 smtClean="0"/>
          </a:p>
          <a:p>
            <a:r>
              <a:rPr lang="en-US" dirty="0" smtClean="0"/>
              <a:t>Mitochondria : </a:t>
            </a:r>
            <a:r>
              <a:rPr lang="en-US" dirty="0" err="1" smtClean="0"/>
              <a:t>meyediakan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agar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r>
              <a:rPr lang="en-US" dirty="0" smtClean="0"/>
              <a:t>Ribosomes :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protein</a:t>
            </a:r>
          </a:p>
          <a:p>
            <a:r>
              <a:rPr lang="en-US" dirty="0" smtClean="0"/>
              <a:t>Endoplasmic reticulum :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zat-zat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50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Dendrites</a:t>
            </a:r>
          </a:p>
          <a:p>
            <a:r>
              <a:rPr lang="en-US" dirty="0" smtClean="0"/>
              <a:t>Soma</a:t>
            </a:r>
          </a:p>
          <a:p>
            <a:r>
              <a:rPr lang="en-US" dirty="0" smtClean="0"/>
              <a:t>Axon</a:t>
            </a:r>
          </a:p>
          <a:p>
            <a:r>
              <a:rPr lang="en-US" dirty="0" smtClean="0"/>
              <a:t>Presynaptic terminals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84" y="1981199"/>
            <a:ext cx="4783941" cy="335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8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NEURON</a:t>
            </a:r>
            <a:endParaRPr lang="en-US" dirty="0"/>
          </a:p>
        </p:txBody>
      </p:sp>
      <p:pic>
        <p:nvPicPr>
          <p:cNvPr id="4" name="Content Placeholder 3" descr="jaringan-saraf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8" b="4458"/>
          <a:stretch>
            <a:fillRect/>
          </a:stretch>
        </p:blipFill>
        <p:spPr>
          <a:xfrm>
            <a:off x="498474" y="1801915"/>
            <a:ext cx="7556313" cy="4272765"/>
          </a:xfrm>
        </p:spPr>
      </p:pic>
    </p:spTree>
    <p:extLst>
      <p:ext uri="{BB962C8B-B14F-4D97-AF65-F5344CB8AC3E}">
        <p14:creationId xmlns:p14="http://schemas.microsoft.com/office/powerpoint/2010/main" val="423399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Dendrites : </a:t>
            </a:r>
            <a:r>
              <a:rPr lang="en-US" dirty="0" err="1" smtClean="0"/>
              <a:t>cabang-cabang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r>
              <a:rPr lang="en-US" dirty="0" err="1" smtClean="0"/>
              <a:t>Permukaannya</a:t>
            </a:r>
            <a:r>
              <a:rPr lang="en-US" dirty="0" smtClean="0"/>
              <a:t> </a:t>
            </a:r>
            <a:r>
              <a:rPr lang="en-US" dirty="0" err="1" smtClean="0"/>
              <a:t>dilapisin</a:t>
            </a:r>
            <a:r>
              <a:rPr lang="en-US" dirty="0" smtClean="0"/>
              <a:t> dg synaptic receptors </a:t>
            </a:r>
            <a:r>
              <a:rPr lang="en-US" dirty="0" err="1" smtClean="0"/>
              <a:t>dimana</a:t>
            </a:r>
            <a:r>
              <a:rPr lang="en-US" dirty="0" smtClean="0"/>
              <a:t> dendrites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neuron yang lain.</a:t>
            </a:r>
          </a:p>
          <a:p>
            <a:r>
              <a:rPr lang="en-US" dirty="0" smtClean="0"/>
              <a:t>Soma :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nucleus, ribosomes, mitochondria,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Axon :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dendrites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axon.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1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Sel-sel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menyuplai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sel.</a:t>
            </a:r>
          </a:p>
          <a:p>
            <a:r>
              <a:rPr lang="en-US" dirty="0" smtClean="0"/>
              <a:t>Glia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Glia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neuron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94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Astrocytes :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axon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Microglia : </a:t>
            </a:r>
            <a:r>
              <a:rPr lang="en-US" dirty="0" err="1" smtClean="0"/>
              <a:t>meghilangkan</a:t>
            </a:r>
            <a:r>
              <a:rPr lang="en-US" dirty="0" smtClean="0"/>
              <a:t> material </a:t>
            </a:r>
            <a:r>
              <a:rPr lang="en-US" dirty="0" err="1" smtClean="0"/>
              <a:t>seperti</a:t>
            </a:r>
            <a:r>
              <a:rPr lang="en-US" dirty="0" smtClean="0"/>
              <a:t> virus, </a:t>
            </a:r>
            <a:r>
              <a:rPr lang="en-US" dirty="0" err="1" smtClean="0"/>
              <a:t>jamur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microorganisme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Oligodendrocytes</a:t>
            </a:r>
            <a:r>
              <a:rPr lang="en-US" dirty="0" smtClean="0"/>
              <a:t> : </a:t>
            </a:r>
            <a:r>
              <a:rPr lang="en-US" dirty="0" err="1" smtClean="0"/>
              <a:t>membentuk</a:t>
            </a:r>
            <a:r>
              <a:rPr lang="en-US" dirty="0" smtClean="0"/>
              <a:t> myelin sheaths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Sawar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Otak</a:t>
            </a:r>
            <a:r>
              <a:rPr lang="en-US" dirty="0">
                <a:solidFill>
                  <a:schemeClr val="tx1"/>
                </a:solidFill>
              </a:rPr>
              <a:t> (The Blood-Brain Barrier)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Meskipun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otak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</a:rPr>
              <a:t> organ </a:t>
            </a:r>
            <a:r>
              <a:rPr lang="en-US" sz="2800" dirty="0" err="1" smtClean="0">
                <a:solidFill>
                  <a:schemeClr val="tx1"/>
                </a:solidFill>
              </a:rPr>
              <a:t>lainnya</a:t>
            </a:r>
            <a:r>
              <a:rPr lang="en-US" sz="2800" dirty="0" smtClean="0">
                <a:solidFill>
                  <a:schemeClr val="tx1"/>
                </a:solidFill>
              </a:rPr>
              <a:t>, yang </a:t>
            </a:r>
            <a:r>
              <a:rPr lang="en-US" sz="2800" dirty="0" err="1" smtClean="0">
                <a:solidFill>
                  <a:schemeClr val="tx1"/>
                </a:solidFill>
              </a:rPr>
              <a:t>membutuhkan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nutrisi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darah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banyak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kimia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melewati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otak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Mekanisme</a:t>
            </a:r>
            <a:r>
              <a:rPr lang="en-US" sz="2800" dirty="0" smtClean="0">
                <a:solidFill>
                  <a:schemeClr val="tx1"/>
                </a:solidFill>
              </a:rPr>
              <a:t> yang  </a:t>
            </a:r>
            <a:r>
              <a:rPr lang="en-US" sz="2800" dirty="0" err="1" smtClean="0">
                <a:solidFill>
                  <a:schemeClr val="tx1"/>
                </a:solidFill>
              </a:rPr>
              <a:t>tetap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menjaga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kimia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keluar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vertebrata </a:t>
            </a:r>
            <a:r>
              <a:rPr lang="en-US" sz="2800" dirty="0" err="1" smtClean="0">
                <a:solidFill>
                  <a:schemeClr val="tx1"/>
                </a:solidFill>
              </a:rPr>
              <a:t>otak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dikenal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Sawar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Darah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Otak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898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69</TotalTime>
  <Words>581</Words>
  <Application>Microsoft Macintosh PowerPoint</Application>
  <PresentationFormat>On-screen Show (4:3)</PresentationFormat>
  <Paragraphs>74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Advantage</vt:lpstr>
      <vt:lpstr>SEL SARAF DAN IMPULS SARAF</vt:lpstr>
      <vt:lpstr>SISTEM SARAF</vt:lpstr>
      <vt:lpstr>STRUKTUR SEL HEWAN</vt:lpstr>
      <vt:lpstr>STRUKTUR NEURON</vt:lpstr>
      <vt:lpstr>STRUKTUR NEURON</vt:lpstr>
      <vt:lpstr>PowerPoint Presentation</vt:lpstr>
      <vt:lpstr>GLIA</vt:lpstr>
      <vt:lpstr>GLIA</vt:lpstr>
      <vt:lpstr>Sawar Darah Otak (The Blood-Brain Barrier)  </vt:lpstr>
      <vt:lpstr>Kenapa Kita Membutuhkan Sawar Darah Otak?</vt:lpstr>
      <vt:lpstr>PowerPoint Presentation</vt:lpstr>
      <vt:lpstr>Cara Kerja Sawar Darah Otak </vt:lpstr>
      <vt:lpstr>PowerPoint Presentation</vt:lpstr>
      <vt:lpstr>PowerPoint Presentation</vt:lpstr>
      <vt:lpstr>Tindakan Potensi (The Action Potential) </vt:lpstr>
      <vt:lpstr>PowerPoint Presentation</vt:lpstr>
      <vt:lpstr>PowerPoint Presentation</vt:lpstr>
      <vt:lpstr>PowerPoint Presentation</vt:lpstr>
      <vt:lpstr>Local Neurons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 SARAF DAN IMPULS SARAF</dc:title>
  <dc:creator>Echa</dc:creator>
  <cp:lastModifiedBy>Echa</cp:lastModifiedBy>
  <cp:revision>6</cp:revision>
  <dcterms:created xsi:type="dcterms:W3CDTF">2016-09-01T02:11:14Z</dcterms:created>
  <dcterms:modified xsi:type="dcterms:W3CDTF">2016-09-01T03:21:02Z</dcterms:modified>
</cp:coreProperties>
</file>