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F3B7A4-FB9F-4C2D-B0FA-F4BD52EF3B0A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37340B-24EC-499B-9E99-F23794BEA0A5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844824"/>
            <a:ext cx="6172200" cy="1894362"/>
          </a:xfrm>
        </p:spPr>
        <p:txBody>
          <a:bodyPr/>
          <a:lstStyle/>
          <a:p>
            <a:r>
              <a:rPr lang="id-ID" dirty="0" smtClean="0"/>
              <a:t>THE OTHER SENSORY SYSTEMS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		Ni Luh Putu Stephanie</a:t>
            </a:r>
          </a:p>
          <a:p>
            <a:r>
              <a:rPr lang="id-ID" dirty="0"/>
              <a:t>	</a:t>
            </a:r>
            <a:r>
              <a:rPr lang="id-ID" dirty="0" smtClean="0"/>
              <a:t>	Tami Nuryanti</a:t>
            </a:r>
          </a:p>
          <a:p>
            <a:r>
              <a:rPr lang="id-ID" dirty="0"/>
              <a:t>	</a:t>
            </a:r>
            <a:r>
              <a:rPr lang="id-ID" dirty="0" smtClean="0"/>
              <a:t>	Rahma </a:t>
            </a:r>
            <a:r>
              <a:rPr lang="id-ID" smtClean="0"/>
              <a:t>Dina Zuldha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098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SOUND LOCALIZATION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lokalisasi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id-ID" dirty="0" smtClean="0"/>
              <a:t> 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7363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SENSASI MEKANIK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2108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Sensasi mekanik         merespon tekanan, pembengkokan, atau distorsi lain dari reseptor.</a:t>
            </a:r>
          </a:p>
          <a:p>
            <a:pPr lvl="1"/>
            <a:r>
              <a:rPr lang="id-ID" dirty="0" smtClean="0"/>
              <a:t>Sensasi lain dari reseptor:</a:t>
            </a:r>
            <a:endParaRPr lang="id-ID" dirty="0"/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id-ID" dirty="0" smtClean="0"/>
              <a:t>1. Sensasi vestibula</a:t>
            </a:r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id-ID" dirty="0" smtClean="0"/>
              <a:t>2. Sensasi somatis</a:t>
            </a:r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id-ID" dirty="0" smtClean="0"/>
              <a:t>3. Gatal</a:t>
            </a:r>
          </a:p>
          <a:p>
            <a:pPr marL="457200" lvl="1" indent="0">
              <a:buNone/>
            </a:pPr>
            <a:r>
              <a:rPr lang="id-ID" dirty="0" smtClean="0"/>
              <a:t>	4. Nyeri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31840" y="18448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66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SENSASI VESTIBULA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Sensasi vestibula         sensasi yang mendeteksi posisi dan percepatan pada kepala, postur tubuh dan pergerakan mata.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Vestibular organ:</a:t>
            </a:r>
          </a:p>
          <a:p>
            <a:pPr marL="0" indent="0">
              <a:buNone/>
            </a:pPr>
            <a:r>
              <a:rPr lang="id-ID" dirty="0" smtClean="0"/>
              <a:t>	1. Utrikulus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2. Sakulus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3. 3 kanal setengah lingkaran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3848" y="187754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7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id-ID" dirty="0" smtClean="0"/>
              <a:t>STRUKTUR SENSASI VESTIBULA</a:t>
            </a:r>
            <a:endParaRPr lang="id-ID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744416" cy="3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5" y="3429000"/>
            <a:ext cx="516579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848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SENSASI SOMATIS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Sensasi somatis         tergantung pada variasi reseptor yang sensitif terhadap perbedaan jenis stimulasi pada kulit dan jaringan dalam.</a:t>
            </a:r>
          </a:p>
          <a:p>
            <a:endParaRPr lang="id-ID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91880" y="18954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6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id-ID" sz="2800" dirty="0" smtClean="0"/>
              <a:t>Reseptor sensor somatis dan fungsi yang mungkin di miliki</a:t>
            </a:r>
            <a:endParaRPr lang="id-ID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770083"/>
              </p:ext>
            </p:extLst>
          </p:nvPr>
        </p:nvGraphicFramePr>
        <p:xfrm>
          <a:off x="467544" y="1124744"/>
          <a:ext cx="828092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082"/>
                <a:gridCol w="3056892"/>
                <a:gridCol w="2832946"/>
              </a:tblGrid>
              <a:tr h="24950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Reseptor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Letak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Merespon</a:t>
                      </a:r>
                      <a:endParaRPr lang="id-ID" dirty="0"/>
                    </a:p>
                  </a:txBody>
                  <a:tcPr/>
                </a:tc>
              </a:tr>
              <a:tr h="436638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Ujung saraf bebas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Pangkal</a:t>
                      </a:r>
                      <a:r>
                        <a:rPr lang="id-ID" sz="1600" baseline="0" dirty="0" smtClean="0"/>
                        <a:t> rambut dan beberapa lokasi lain di dalam kulit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Nyeri, hangat, dingin</a:t>
                      </a:r>
                      <a:endParaRPr lang="id-ID" sz="1600" dirty="0"/>
                    </a:p>
                  </a:txBody>
                  <a:tcPr/>
                </a:tc>
              </a:tr>
              <a:tr h="249508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Reseptor</a:t>
                      </a:r>
                      <a:r>
                        <a:rPr lang="id-ID" sz="1600" baseline="0" dirty="0" smtClean="0"/>
                        <a:t> folikel rambut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Kulit yang di tumbuhi</a:t>
                      </a:r>
                      <a:r>
                        <a:rPr lang="id-ID" sz="1600" baseline="0" dirty="0" smtClean="0"/>
                        <a:t> rambut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Pergerakan rambut</a:t>
                      </a:r>
                      <a:endParaRPr lang="id-ID" sz="1600" dirty="0"/>
                    </a:p>
                  </a:txBody>
                  <a:tcPr/>
                </a:tc>
              </a:tr>
              <a:tr h="81090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Korpuskula meissner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Kulit tak berambut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perubahan posisi kulit secara mendadak atau getaran berfrekuensi rendah(geletar)</a:t>
                      </a:r>
                      <a:endParaRPr lang="id-ID" sz="1600" dirty="0"/>
                    </a:p>
                  </a:txBody>
                  <a:tcPr/>
                </a:tc>
              </a:tr>
              <a:tr h="62376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Korpuskula</a:t>
                      </a:r>
                      <a:r>
                        <a:rPr lang="id-ID" sz="1600" baseline="0" dirty="0" smtClean="0"/>
                        <a:t> pacini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Kulit yang ditumbuhi rambut dan tidak berambut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Perubahan posisi kulit secara mendadak atau getaran berfrekuensi</a:t>
                      </a:r>
                      <a:r>
                        <a:rPr lang="id-ID" sz="1600" baseline="0" dirty="0" smtClean="0"/>
                        <a:t> tinggi</a:t>
                      </a:r>
                      <a:endParaRPr lang="id-ID" sz="1600" dirty="0"/>
                    </a:p>
                  </a:txBody>
                  <a:tcPr/>
                </a:tc>
              </a:tr>
              <a:tr h="436638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Lempeng merkel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Kulit yang ditumbuhi rambut dan</a:t>
                      </a:r>
                      <a:r>
                        <a:rPr lang="id-ID" sz="1600" baseline="0" dirty="0" smtClean="0"/>
                        <a:t> yang tidak berambut</a:t>
                      </a:r>
                      <a:r>
                        <a:rPr lang="id-ID" sz="1600" dirty="0" smtClean="0"/>
                        <a:t>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Sentuhan berarah</a:t>
                      </a:r>
                      <a:r>
                        <a:rPr lang="id-ID" sz="1600" baseline="0" dirty="0" smtClean="0"/>
                        <a:t> pada kulit</a:t>
                      </a:r>
                      <a:endParaRPr lang="id-ID" sz="1600" dirty="0"/>
                    </a:p>
                  </a:txBody>
                  <a:tcPr/>
                </a:tc>
              </a:tr>
              <a:tr h="436638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Ujung saraf ruffini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Kulit yang ditumbuhi</a:t>
                      </a:r>
                      <a:r>
                        <a:rPr lang="id-ID" sz="1600" baseline="0" dirty="0" smtClean="0"/>
                        <a:t> rambut dan yang tidak berambut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Peregangan kulit</a:t>
                      </a:r>
                      <a:endParaRPr lang="id-ID" sz="1600" dirty="0"/>
                    </a:p>
                  </a:txBody>
                  <a:tcPr/>
                </a:tc>
              </a:tr>
              <a:tr h="81090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Bonggol krause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Sebagiann atau seluruhnya terletak</a:t>
                      </a:r>
                      <a:r>
                        <a:rPr lang="id-ID" sz="1600" baseline="0" dirty="0" smtClean="0"/>
                        <a:t> pada kulit yang tidak berambut, mungkin termasuk kulit kelamin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dirty="0" smtClean="0"/>
                        <a:t>Belum diketahui dengan pasti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74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Reseptor Sensor Somatis</a:t>
            </a:r>
            <a:endParaRPr lang="id-ID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08" y="1700807"/>
            <a:ext cx="7106992" cy="416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336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Aktivitas pada lapisan luar dari sensorsomatis utama menyesuaikan terhadap apa yang manusia alami, walaupun hanya ilusi dan tidak sama dengan stimulasi sebenarnya.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2029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Syaraf Pusat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149"/>
            <a:ext cx="5476875" cy="452291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id-ID" sz="2400" dirty="0" smtClean="0"/>
              <a:t>yang berasal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/>
              <a:t>reseptor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(SSP)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saraf-saraf</a:t>
            </a:r>
            <a:r>
              <a:rPr lang="en-US" sz="2400" dirty="0"/>
              <a:t> </a:t>
            </a:r>
            <a:r>
              <a:rPr lang="en-US" sz="2400" dirty="0" err="1"/>
              <a:t>kranial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285750" indent="-285750">
              <a:buFont typeface="Arial"/>
              <a:buChar char="•"/>
            </a:pPr>
            <a:r>
              <a:rPr lang="id-ID" sz="2400" dirty="0" smtClean="0"/>
              <a:t>Dermatom           a</a:t>
            </a:r>
            <a:r>
              <a:rPr lang="en-US" sz="2400" dirty="0" err="1" smtClean="0"/>
              <a:t>rea</a:t>
            </a:r>
            <a:r>
              <a:rPr lang="en-US" sz="2400" dirty="0" smtClean="0"/>
              <a:t> </a:t>
            </a:r>
            <a:r>
              <a:rPr lang="en-US" sz="2400" dirty="0" err="1"/>
              <a:t>kulit</a:t>
            </a:r>
            <a:r>
              <a:rPr lang="en-US" sz="2400" dirty="0"/>
              <a:t> yang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id-ID" sz="2400" dirty="0" smtClean="0"/>
              <a:t>oleh</a:t>
            </a:r>
            <a:r>
              <a:rPr lang="en-US" sz="2400" dirty="0" smtClean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 </a:t>
            </a:r>
            <a:r>
              <a:rPr lang="en-US" sz="2400" dirty="0" err="1"/>
              <a:t>sensorik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 smtClean="0"/>
              <a:t>belakang</a:t>
            </a:r>
            <a:endParaRPr lang="id-ID" sz="2400" dirty="0" smtClean="0"/>
          </a:p>
          <a:p>
            <a:pPr marL="285750" indent="-285750" algn="just">
              <a:buFont typeface="Arial"/>
              <a:buChar char="•"/>
            </a:pPr>
            <a:r>
              <a:rPr lang="id-ID" sz="2400" dirty="0" smtClean="0"/>
              <a:t>Otak mempertahankan beberapa sensor somatis paralel yang mewakili tubuh.</a:t>
            </a:r>
          </a:p>
          <a:p>
            <a:endParaRPr lang="id-ID" sz="2400" dirty="0" smtClean="0"/>
          </a:p>
          <a:p>
            <a:endParaRPr lang="id-ID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724150" cy="456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55776" y="37170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AUDITION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d-ID" dirty="0" smtClean="0"/>
              <a:t>Gelombang suara terdapat pada air, udara, dan media lainnya.</a:t>
            </a:r>
          </a:p>
          <a:p>
            <a:r>
              <a:rPr lang="id-ID" dirty="0" smtClean="0"/>
              <a:t>Gelombang suara : memiliki amplitudo dan frekuensi.</a:t>
            </a:r>
          </a:p>
          <a:p>
            <a:pPr>
              <a:buFont typeface="Wingdings" pitchFamily="2" charset="2"/>
              <a:buChar char="Ø"/>
            </a:pPr>
            <a:r>
              <a:rPr lang="id-ID" dirty="0" smtClean="0"/>
              <a:t>Amplitudo </a:t>
            </a:r>
            <a:r>
              <a:rPr lang="id-ID" dirty="0" smtClean="0">
                <a:sym typeface="Wingdings" pitchFamily="2" charset="2"/>
              </a:rPr>
              <a:t> tinggi gelombang</a:t>
            </a:r>
          </a:p>
          <a:p>
            <a:pPr>
              <a:buFont typeface="Wingdings" pitchFamily="2" charset="2"/>
              <a:buChar char="Ø"/>
            </a:pPr>
            <a:r>
              <a:rPr lang="id-ID" dirty="0" smtClean="0">
                <a:sym typeface="Wingdings" pitchFamily="2" charset="2"/>
              </a:rPr>
              <a:t>Frekuensi  jumlah getaran per detik.</a:t>
            </a: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Loudness : sensasi yang berhubungan dengan amplitudo, tetapi bukan amplitudo.</a:t>
            </a:r>
          </a:p>
          <a:p>
            <a:r>
              <a:rPr lang="id-ID" dirty="0" smtClean="0">
                <a:sym typeface="Wingdings" pitchFamily="2" charset="2"/>
              </a:rPr>
              <a:t>Pitch : persepsi yang berkaitan dengan frekuensi.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92643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Nyeri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Nyeri         pengalaman yang ditimbulkan akibat dari stimulus yang berbahaya, melalui perhatian kepada hal yang berbahaya dan menyita perhatian kita.</a:t>
            </a:r>
            <a:endParaRPr lang="id-ID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47664" y="19142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asil gambar untuk orang ny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19" y="3654552"/>
            <a:ext cx="3744416" cy="25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93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 err="1" smtClean="0"/>
              <a:t>Reseptor</a:t>
            </a:r>
            <a:r>
              <a:rPr lang="en-US" sz="2500" dirty="0" smtClean="0"/>
              <a:t> </a:t>
            </a:r>
            <a:r>
              <a:rPr lang="en-US" sz="2500" dirty="0" err="1" smtClean="0"/>
              <a:t>nyeri</a:t>
            </a:r>
            <a:r>
              <a:rPr lang="en-US" sz="2500" dirty="0" smtClean="0"/>
              <a:t> </a:t>
            </a:r>
            <a:r>
              <a:rPr lang="en-US" sz="2500" dirty="0" err="1" smtClean="0"/>
              <a:t>juga</a:t>
            </a:r>
            <a:r>
              <a:rPr lang="en-US" sz="2500" dirty="0" smtClean="0"/>
              <a:t> </a:t>
            </a:r>
            <a:r>
              <a:rPr lang="en-US" sz="2500" dirty="0" err="1" smtClean="0"/>
              <a:t>bereaksi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asam</a:t>
            </a:r>
            <a:r>
              <a:rPr lang="en-US" sz="2500" dirty="0" smtClean="0"/>
              <a:t>, </a:t>
            </a:r>
            <a:r>
              <a:rPr lang="en-US" sz="2500" dirty="0" err="1" smtClean="0"/>
              <a:t>panas</a:t>
            </a:r>
            <a:r>
              <a:rPr lang="en-US" sz="2500" dirty="0" smtClean="0"/>
              <a:t>,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kapsaisin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b="1" dirty="0" smtClean="0"/>
              <a:t>-</a:t>
            </a:r>
            <a:r>
              <a:rPr lang="en-US" sz="2500" dirty="0" smtClean="0"/>
              <a:t> </a:t>
            </a:r>
            <a:r>
              <a:rPr lang="en-US" sz="2500" dirty="0" err="1" smtClean="0"/>
              <a:t>Kapsaisin</a:t>
            </a:r>
            <a:r>
              <a:rPr lang="en-US" sz="2500" dirty="0" smtClean="0"/>
              <a:t>: </a:t>
            </a:r>
            <a:r>
              <a:rPr lang="en-US" sz="2500" dirty="0" err="1" smtClean="0"/>
              <a:t>kimiawi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ditemukan</a:t>
            </a:r>
            <a:r>
              <a:rPr lang="en-US" sz="2500" dirty="0" smtClean="0"/>
              <a:t> di </a:t>
            </a:r>
            <a:r>
              <a:rPr lang="en-US" sz="2500" dirty="0" err="1" smtClean="0"/>
              <a:t>cabai</a:t>
            </a:r>
            <a:r>
              <a:rPr lang="en-US" sz="2500" dirty="0" smtClean="0"/>
              <a:t> yang   		        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juga</a:t>
            </a:r>
            <a:r>
              <a:rPr lang="en-US" sz="2500" dirty="0" smtClean="0"/>
              <a:t> </a:t>
            </a:r>
            <a:r>
              <a:rPr lang="en-US" sz="2500" dirty="0" err="1" smtClean="0"/>
              <a:t>merangsang</a:t>
            </a:r>
            <a:r>
              <a:rPr lang="en-US" sz="2500" dirty="0" smtClean="0"/>
              <a:t> </a:t>
            </a:r>
            <a:r>
              <a:rPr lang="en-US" sz="2500" dirty="0" err="1" smtClean="0"/>
              <a:t>reseptor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Axon </a:t>
            </a:r>
            <a:r>
              <a:rPr lang="en-US" sz="2500" dirty="0" err="1" smtClean="0"/>
              <a:t>nyeri</a:t>
            </a:r>
            <a:r>
              <a:rPr lang="en-US" sz="2500" dirty="0" smtClean="0"/>
              <a:t> </a:t>
            </a:r>
            <a:r>
              <a:rPr lang="en-US" sz="2500" dirty="0" err="1" smtClean="0"/>
              <a:t>melepas</a:t>
            </a:r>
            <a:r>
              <a:rPr lang="en-US" sz="2500" dirty="0" smtClean="0"/>
              <a:t> 2 neurotransmitter di </a:t>
            </a:r>
            <a:r>
              <a:rPr lang="en-US" sz="2500" dirty="0" err="1" smtClean="0"/>
              <a:t>saraf</a:t>
            </a:r>
            <a:r>
              <a:rPr lang="en-US" sz="2500" dirty="0" smtClean="0"/>
              <a:t> </a:t>
            </a:r>
            <a:r>
              <a:rPr lang="en-US" sz="2500" dirty="0" err="1" smtClean="0"/>
              <a:t>tulang</a:t>
            </a:r>
            <a:r>
              <a:rPr lang="en-US" sz="2500" dirty="0" smtClean="0"/>
              <a:t> </a:t>
            </a:r>
            <a:r>
              <a:rPr lang="en-US" sz="2500" dirty="0" err="1" smtClean="0"/>
              <a:t>belakang</a:t>
            </a:r>
            <a:r>
              <a:rPr lang="en-US" sz="2500" dirty="0" smtClean="0"/>
              <a:t>:</a:t>
            </a:r>
          </a:p>
          <a:p>
            <a:pPr marL="0" indent="0">
              <a:buNone/>
            </a:pPr>
            <a:r>
              <a:rPr lang="en-US" sz="2500" dirty="0" smtClean="0"/>
              <a:t>	</a:t>
            </a:r>
            <a:r>
              <a:rPr lang="en-US" sz="2500" b="1" dirty="0" smtClean="0"/>
              <a:t>- </a:t>
            </a:r>
            <a:r>
              <a:rPr lang="en-US" sz="2500" dirty="0" err="1" smtClean="0"/>
              <a:t>nyeri</a:t>
            </a:r>
            <a:r>
              <a:rPr lang="en-US" sz="2500" dirty="0" smtClean="0"/>
              <a:t> </a:t>
            </a:r>
            <a:r>
              <a:rPr lang="en-US" sz="2500" dirty="0" err="1" smtClean="0"/>
              <a:t>ringan</a:t>
            </a:r>
            <a:r>
              <a:rPr lang="en-US" sz="2500" dirty="0" smtClean="0"/>
              <a:t>: </a:t>
            </a:r>
            <a:r>
              <a:rPr lang="en-US" sz="2500" dirty="0" err="1" smtClean="0"/>
              <a:t>melepas</a:t>
            </a:r>
            <a:r>
              <a:rPr lang="en-US" sz="2500" dirty="0" smtClean="0"/>
              <a:t> </a:t>
            </a:r>
            <a:r>
              <a:rPr lang="en-US" sz="2500" dirty="0" err="1" smtClean="0"/>
              <a:t>neurotransmitte</a:t>
            </a:r>
            <a:r>
              <a:rPr lang="id-ID" sz="2500" dirty="0"/>
              <a:t> </a:t>
            </a:r>
            <a:r>
              <a:rPr lang="en-US" sz="2500" dirty="0" err="1" smtClean="0"/>
              <a:t>glutamat</a:t>
            </a:r>
            <a:r>
              <a:rPr lang="en-US" sz="2500" dirty="0" smtClean="0"/>
              <a:t> </a:t>
            </a:r>
          </a:p>
          <a:p>
            <a:pPr marL="0" indent="0">
              <a:buNone/>
            </a:pPr>
            <a:r>
              <a:rPr lang="en-US" sz="2500" dirty="0" smtClean="0"/>
              <a:t>	</a:t>
            </a:r>
            <a:r>
              <a:rPr lang="en-US" sz="2500" b="1" dirty="0" smtClean="0"/>
              <a:t>- </a:t>
            </a:r>
            <a:r>
              <a:rPr lang="en-US" sz="2500" dirty="0" err="1" smtClean="0"/>
              <a:t>Nyeri</a:t>
            </a:r>
            <a:r>
              <a:rPr lang="en-US" sz="2500" dirty="0" smtClean="0"/>
              <a:t> </a:t>
            </a:r>
            <a:r>
              <a:rPr lang="en-US" sz="2500" dirty="0" err="1" smtClean="0"/>
              <a:t>berat</a:t>
            </a:r>
            <a:r>
              <a:rPr lang="en-US" sz="2500" dirty="0" smtClean="0"/>
              <a:t>: </a:t>
            </a:r>
            <a:r>
              <a:rPr lang="en-US" sz="2500" dirty="0" err="1" smtClean="0"/>
              <a:t>melepas</a:t>
            </a:r>
            <a:r>
              <a:rPr lang="en-US" sz="2500" dirty="0" smtClean="0"/>
              <a:t> neurotransmitter</a:t>
            </a:r>
            <a:r>
              <a:rPr lang="id-ID" sz="2500" dirty="0" smtClean="0"/>
              <a:t> </a:t>
            </a:r>
            <a:r>
              <a:rPr lang="en-US" sz="2500" dirty="0" err="1" smtClean="0"/>
              <a:t>glutamat</a:t>
            </a:r>
            <a:r>
              <a:rPr lang="en-US" sz="2500" dirty="0" smtClean="0"/>
              <a:t> </a:t>
            </a:r>
            <a:r>
              <a:rPr lang="id-ID" sz="2500" dirty="0" smtClean="0"/>
              <a:t>			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zat</a:t>
            </a:r>
            <a:r>
              <a:rPr lang="en-US" sz="2500" dirty="0" smtClean="0"/>
              <a:t> P. (Cao et al., 1998)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79797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560840" cy="51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75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Opoid</a:t>
            </a:r>
            <a:r>
              <a:rPr lang="en-US" sz="2400" dirty="0" smtClean="0"/>
              <a:t>        </a:t>
            </a:r>
          </a:p>
          <a:p>
            <a:r>
              <a:rPr lang="en-US" sz="2400" dirty="0" err="1" smtClean="0"/>
              <a:t>Endorfin</a:t>
            </a:r>
            <a:r>
              <a:rPr lang="en-US" sz="2400" dirty="0" smtClean="0"/>
              <a:t>:</a:t>
            </a:r>
            <a:r>
              <a:rPr lang="en-US" sz="2400" dirty="0"/>
              <a:t>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memblokir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P </a:t>
            </a:r>
            <a:r>
              <a:rPr lang="en-US" sz="2400" dirty="0" err="1" smtClean="0"/>
              <a:t>dan</a:t>
            </a:r>
            <a:r>
              <a:rPr lang="en-US" sz="2400" dirty="0" smtClean="0"/>
              <a:t> transmitter lain </a:t>
            </a:r>
            <a:r>
              <a:rPr lang="en-US" sz="2400" dirty="0" err="1" smtClean="0"/>
              <a:t>dari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nyeri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Morfin</a:t>
            </a:r>
            <a:r>
              <a:rPr lang="en-US" sz="2400" dirty="0" smtClean="0"/>
              <a:t>: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lambat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pembedahan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Plasebo</a:t>
            </a:r>
            <a:r>
              <a:rPr lang="en-US" sz="2400" dirty="0" smtClean="0"/>
              <a:t>: </a:t>
            </a:r>
            <a:r>
              <a:rPr lang="en-US" sz="2400" dirty="0" err="1" smtClean="0"/>
              <a:t>pengobatan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berdampak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penanganan</a:t>
            </a:r>
            <a:r>
              <a:rPr lang="en-US" sz="2400" dirty="0" smtClean="0"/>
              <a:t> </a:t>
            </a:r>
            <a:r>
              <a:rPr lang="en-US" sz="2400" dirty="0" err="1" smtClean="0"/>
              <a:t>palsu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Marijuana: </a:t>
            </a:r>
          </a:p>
          <a:p>
            <a:r>
              <a:rPr lang="en-US" sz="2400" dirty="0" err="1" smtClean="0"/>
              <a:t>Kapsaisin</a:t>
            </a:r>
            <a:r>
              <a:rPr lang="en-US" sz="2400" dirty="0" smtClean="0"/>
              <a:t>: </a:t>
            </a:r>
            <a:r>
              <a:rPr lang="en-US" sz="2400" dirty="0" err="1" smtClean="0"/>
              <a:t>melepas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P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menghantarkan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.         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88904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Gatal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44" y="1484784"/>
            <a:ext cx="5649788" cy="4469929"/>
          </a:xfrm>
        </p:spPr>
        <p:txBody>
          <a:bodyPr>
            <a:normAutofit/>
          </a:bodyPr>
          <a:lstStyle/>
          <a:p>
            <a:r>
              <a:rPr lang="en-US" sz="2800" dirty="0"/>
              <a:t>Rasa </a:t>
            </a:r>
            <a:r>
              <a:rPr lang="en-US" sz="2800" dirty="0" err="1"/>
              <a:t>gatal</a:t>
            </a:r>
            <a:r>
              <a:rPr lang="en-US" sz="2800" dirty="0"/>
              <a:t> di </a:t>
            </a:r>
            <a:r>
              <a:rPr lang="en-US" sz="2800" dirty="0" err="1"/>
              <a:t>hasilkan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Histamin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 err="1"/>
              <a:t>Histamin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 	 	 	  </a:t>
            </a:r>
            <a:r>
              <a:rPr lang="en-US" sz="2800" dirty="0" err="1" smtClean="0"/>
              <a:t>mengeksitasi</a:t>
            </a:r>
            <a:r>
              <a:rPr lang="en-US" sz="2800" dirty="0" smtClean="0"/>
              <a:t> </a:t>
            </a:r>
            <a:r>
              <a:rPr lang="en-US" sz="2800" dirty="0" err="1"/>
              <a:t>akson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id-ID" sz="2800" dirty="0" smtClean="0"/>
              <a:t>	  </a:t>
            </a:r>
            <a:r>
              <a:rPr lang="en-US" sz="2800" dirty="0" err="1" smtClean="0"/>
              <a:t>jalur</a:t>
            </a:r>
            <a:r>
              <a:rPr lang="id-ID" sz="2800" dirty="0" smtClean="0"/>
              <a:t> </a:t>
            </a:r>
            <a:r>
              <a:rPr lang="en-US" sz="2800" dirty="0" err="1" smtClean="0"/>
              <a:t>tersebut</a:t>
            </a:r>
            <a:endParaRPr lang="id-ID" sz="2800" dirty="0"/>
          </a:p>
          <a:p>
            <a:r>
              <a:rPr lang="en-US" sz="2800" dirty="0" err="1" smtClean="0"/>
              <a:t>Gatal</a:t>
            </a:r>
            <a:r>
              <a:rPr lang="en-US" sz="2800" dirty="0" smtClean="0"/>
              <a:t> </a:t>
            </a:r>
            <a:r>
              <a:rPr lang="en-US" sz="2800" dirty="0" err="1" smtClean="0"/>
              <a:t>berguna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menggaruk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teriritasi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id-ID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8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id-ID" dirty="0" smtClean="0"/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memberimu</a:t>
            </a:r>
            <a:r>
              <a:rPr lang="en-US" dirty="0" smtClean="0"/>
              <a:t> </a:t>
            </a:r>
            <a:r>
              <a:rPr lang="en-US" dirty="0" err="1" smtClean="0"/>
              <a:t>novokain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mengebor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rasa. </a:t>
            </a:r>
            <a:r>
              <a:rPr lang="en-US" dirty="0" err="1" smtClean="0"/>
              <a:t>Satu</a:t>
            </a:r>
            <a:r>
              <a:rPr lang="en-US" dirty="0" smtClean="0"/>
              <a:t> jam </a:t>
            </a:r>
            <a:r>
              <a:rPr lang="en-US" dirty="0" err="1" smtClean="0"/>
              <a:t>kemudian</a:t>
            </a:r>
            <a:r>
              <a:rPr lang="en-US" dirty="0" smtClean="0"/>
              <a:t>,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mati</a:t>
            </a:r>
            <a:r>
              <a:rPr lang="en-US" dirty="0" smtClean="0"/>
              <a:t> rasa.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digaruk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rasa </a:t>
            </a:r>
            <a:r>
              <a:rPr lang="en-US" dirty="0" err="1" smtClean="0"/>
              <a:t>apapun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Itu</a:t>
            </a:r>
            <a:r>
              <a:rPr lang="en-US" dirty="0" smtClean="0"/>
              <a:t> di </a:t>
            </a:r>
            <a:r>
              <a:rPr lang="en-US" dirty="0" err="1" smtClean="0"/>
              <a:t>sebabkan</a:t>
            </a:r>
            <a:r>
              <a:rPr lang="en-US" dirty="0" smtClean="0"/>
              <a:t> </a:t>
            </a:r>
            <a:r>
              <a:rPr lang="en-US" dirty="0" err="1" smtClean="0"/>
              <a:t>novokain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948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6374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The Chemical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6649" y="3370217"/>
            <a:ext cx="5858692" cy="317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Chemical Coding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Taste (</a:t>
            </a:r>
            <a:r>
              <a:rPr lang="en-US" dirty="0" err="1" smtClean="0"/>
              <a:t>Cita</a:t>
            </a:r>
            <a:r>
              <a:rPr lang="en-US" dirty="0" smtClean="0"/>
              <a:t> rasa)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cita</a:t>
            </a:r>
            <a:r>
              <a:rPr lang="en-US" dirty="0" smtClean="0"/>
              <a:t> rasa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Olfactory (</a:t>
            </a:r>
            <a:r>
              <a:rPr lang="en-US" dirty="0" err="1" smtClean="0"/>
              <a:t>Penciuman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Feromon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Sinestisia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Chemical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2067197" y="3540036"/>
            <a:ext cx="2772592" cy="16720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Labeled-line code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41126" y="3487784"/>
            <a:ext cx="2841171" cy="172429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Across-fiber pattern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63095" y="4101737"/>
            <a:ext cx="362494" cy="509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Taste (</a:t>
            </a:r>
            <a:r>
              <a:rPr lang="en-US" dirty="0" err="1" smtClean="0"/>
              <a:t>Cita</a:t>
            </a:r>
            <a:r>
              <a:rPr lang="en-US" dirty="0" smtClean="0"/>
              <a:t> Rasa)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Rasa </a:t>
            </a:r>
            <a:r>
              <a:rPr lang="en-US" sz="1800" dirty="0" err="1" smtClean="0"/>
              <a:t>mengacu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rangsangan</a:t>
            </a:r>
            <a:r>
              <a:rPr lang="en-US" sz="1800" dirty="0" smtClean="0"/>
              <a:t> taste buds, </a:t>
            </a:r>
            <a:r>
              <a:rPr lang="en-US" sz="1800" dirty="0" err="1" smtClean="0"/>
              <a:t>reseptor</a:t>
            </a:r>
            <a:r>
              <a:rPr lang="en-US" sz="1800" dirty="0" smtClean="0"/>
              <a:t> yang </a:t>
            </a:r>
            <a:r>
              <a:rPr lang="en-US" sz="1800" dirty="0" err="1" smtClean="0"/>
              <a:t>ada</a:t>
            </a:r>
            <a:r>
              <a:rPr lang="en-US" sz="1800" dirty="0" smtClean="0"/>
              <a:t> di </a:t>
            </a:r>
            <a:r>
              <a:rPr lang="en-US" sz="1800" dirty="0" err="1" smtClean="0"/>
              <a:t>lidah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Down Arrow 6"/>
          <p:cNvSpPr/>
          <p:nvPr/>
        </p:nvSpPr>
        <p:spPr>
          <a:xfrm flipH="1">
            <a:off x="2524771" y="2917775"/>
            <a:ext cx="307726" cy="483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33535" y="3570923"/>
            <a:ext cx="2690200" cy="12932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cita</a:t>
            </a:r>
            <a:r>
              <a:rPr lang="en-US" dirty="0" smtClean="0"/>
              <a:t> rasa </a:t>
            </a:r>
            <a:r>
              <a:rPr lang="en-US" dirty="0" err="1" smtClean="0"/>
              <a:t>mamalia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taste buds, yang </a:t>
            </a:r>
            <a:r>
              <a:rPr lang="en-US" dirty="0" err="1" smtClean="0"/>
              <a:t>berlokasi</a:t>
            </a:r>
            <a:r>
              <a:rPr lang="en-US" dirty="0" smtClean="0"/>
              <a:t> di papilla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29" y="2917775"/>
            <a:ext cx="3895248" cy="38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08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Kinds of Taste Receptors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60" y="2286000"/>
            <a:ext cx="3404392" cy="3594100"/>
          </a:xfrm>
        </p:spPr>
      </p:pic>
    </p:spTree>
    <p:extLst>
      <p:ext uri="{BB962C8B-B14F-4D97-AF65-F5344CB8AC3E}">
        <p14:creationId xmlns:p14="http://schemas.microsoft.com/office/powerpoint/2010/main" val="4247174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STRUCTURE OF THE EAR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Telinga  dibagi menjadi 3 bagian :</a:t>
            </a:r>
          </a:p>
          <a:p>
            <a:pPr marL="514350" indent="-514350">
              <a:buAutoNum type="arabicPeriod"/>
            </a:pPr>
            <a:r>
              <a:rPr lang="id-ID" dirty="0" smtClean="0"/>
              <a:t>Telinga luar</a:t>
            </a:r>
          </a:p>
          <a:p>
            <a:pPr marL="514350" indent="-514350">
              <a:buAutoNum type="arabicPeriod"/>
            </a:pPr>
            <a:r>
              <a:rPr lang="id-ID" dirty="0" smtClean="0"/>
              <a:t>Telinga tengah</a:t>
            </a:r>
          </a:p>
          <a:p>
            <a:pPr marL="514350" indent="-514350">
              <a:buAutoNum type="arabicPeriod"/>
            </a:pPr>
            <a:r>
              <a:rPr lang="id-ID" dirty="0" smtClean="0"/>
              <a:t>Telinga dalam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1597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cita</a:t>
            </a:r>
            <a:r>
              <a:rPr lang="en-US" dirty="0" smtClean="0"/>
              <a:t> rasa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4177" y="2664823"/>
            <a:ext cx="2194560" cy="79683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Rasa </a:t>
            </a:r>
            <a:r>
              <a:rPr lang="en-US" dirty="0" err="1" smtClean="0"/>
              <a:t>Asin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09601" y="3592286"/>
            <a:ext cx="303712" cy="53557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409" y="4362994"/>
            <a:ext cx="2566851" cy="19724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ion </a:t>
            </a:r>
            <a:r>
              <a:rPr lang="en-US" dirty="0" err="1" smtClean="0"/>
              <a:t>natrium</a:t>
            </a:r>
            <a:r>
              <a:rPr lang="en-US" dirty="0" smtClean="0"/>
              <a:t> yang </a:t>
            </a:r>
            <a:r>
              <a:rPr lang="en-US" dirty="0" err="1" smtClean="0"/>
              <a:t>melewati</a:t>
            </a:r>
            <a:r>
              <a:rPr lang="en-US" dirty="0" smtClean="0"/>
              <a:t> membrane di </a:t>
            </a:r>
            <a:r>
              <a:rPr lang="en-US" dirty="0" err="1" smtClean="0"/>
              <a:t>lidah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77640" y="2899955"/>
            <a:ext cx="1802674" cy="69233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Rasa </a:t>
            </a:r>
            <a:r>
              <a:rPr lang="en-US" dirty="0" err="1" smtClean="0"/>
              <a:t>Asam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790803" y="3729446"/>
            <a:ext cx="323306" cy="5029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1" y="4369527"/>
            <a:ext cx="2067197" cy="17504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menanggapi</a:t>
            </a:r>
            <a:r>
              <a:rPr lang="en-US" dirty="0" smtClean="0"/>
              <a:t> stimulus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menghalangi</a:t>
            </a:r>
            <a:r>
              <a:rPr lang="en-US" dirty="0" smtClean="0"/>
              <a:t> ion </a:t>
            </a:r>
            <a:r>
              <a:rPr lang="en-US" dirty="0" err="1" smtClean="0"/>
              <a:t>kalium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666955" y="2834640"/>
            <a:ext cx="1979023" cy="8229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Manis</a:t>
            </a:r>
            <a:r>
              <a:rPr lang="en-US" dirty="0" smtClean="0"/>
              <a:t>, </a:t>
            </a:r>
            <a:r>
              <a:rPr lang="en-US" dirty="0" err="1" smtClean="0"/>
              <a:t>Pahit</a:t>
            </a:r>
            <a:r>
              <a:rPr lang="en-US" dirty="0" smtClean="0"/>
              <a:t>, Umami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7602580" y="3860074"/>
            <a:ext cx="313508" cy="3886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6378" y="4480561"/>
            <a:ext cx="1998617" cy="16393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,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G-Protein yang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51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613955"/>
            <a:ext cx="7633742" cy="52656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Rasa </a:t>
            </a:r>
            <a:r>
              <a:rPr lang="en-US" sz="2400" dirty="0" err="1" smtClean="0"/>
              <a:t>pahit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1 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25 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5" y="1732190"/>
            <a:ext cx="3487783" cy="39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en-US" dirty="0" err="1" smtClean="0"/>
              <a:t>Pengkodean</a:t>
            </a:r>
            <a:r>
              <a:rPr lang="en-US" dirty="0" smtClean="0"/>
              <a:t> rasa di </a:t>
            </a:r>
            <a:r>
              <a:rPr lang="en-US" dirty="0" err="1" smtClean="0"/>
              <a:t>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9" y="1329369"/>
            <a:ext cx="3969610" cy="5241249"/>
          </a:xfrm>
        </p:spPr>
        <p:txBody>
          <a:bodyPr/>
          <a:lstStyle/>
          <a:p>
            <a:r>
              <a:rPr lang="en-US" sz="1800" dirty="0" smtClean="0"/>
              <a:t>Informasi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reseptor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berada</a:t>
            </a:r>
            <a:r>
              <a:rPr lang="en-US" sz="1800" dirty="0" smtClean="0"/>
              <a:t> di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pertiga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anterior </a:t>
            </a:r>
            <a:r>
              <a:rPr lang="en-US" sz="1800" dirty="0" err="1" smtClean="0"/>
              <a:t>lidah</a:t>
            </a:r>
            <a:r>
              <a:rPr lang="en-US" sz="1800" dirty="0" smtClean="0"/>
              <a:t> </a:t>
            </a:r>
            <a:r>
              <a:rPr lang="en-US" sz="1800" dirty="0" err="1" smtClean="0"/>
              <a:t>dibawa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otak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korda</a:t>
            </a:r>
            <a:r>
              <a:rPr lang="en-US" sz="1800" dirty="0" smtClean="0"/>
              <a:t> timpani, </a:t>
            </a:r>
            <a:r>
              <a:rPr lang="en-US" sz="1800" dirty="0" err="1" smtClean="0"/>
              <a:t>cabang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saraf</a:t>
            </a:r>
            <a:r>
              <a:rPr lang="en-US" sz="1800" dirty="0" smtClean="0"/>
              <a:t> </a:t>
            </a:r>
            <a:r>
              <a:rPr lang="en-US" sz="1800" dirty="0" err="1" smtClean="0"/>
              <a:t>kranial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tujuh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saraf</a:t>
            </a:r>
            <a:r>
              <a:rPr lang="en-US" sz="1800" dirty="0" smtClean="0"/>
              <a:t> </a:t>
            </a:r>
            <a:r>
              <a:rPr lang="en-US" sz="1800" dirty="0" err="1" smtClean="0"/>
              <a:t>wajah</a:t>
            </a:r>
            <a:r>
              <a:rPr lang="en-US" sz="1800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19631"/>
            <a:ext cx="3128682" cy="3799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68" y="3019631"/>
            <a:ext cx="3838370" cy="38383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8369" y="1340768"/>
            <a:ext cx="3370906" cy="155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Informasi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bagian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posterior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lidah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tenggorokkan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diteruskan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cabang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saraf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kranial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kesembilan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kesepuluh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Olfaction (</a:t>
            </a:r>
            <a:r>
              <a:rPr lang="en-US" dirty="0" err="1" smtClean="0"/>
              <a:t>Penciuman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mencium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penciuman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protein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penciuman</a:t>
            </a:r>
            <a:r>
              <a:rPr lang="en-US" dirty="0" smtClean="0"/>
              <a:t>.</a:t>
            </a:r>
          </a:p>
          <a:p>
            <a:r>
              <a:rPr lang="en-US" dirty="0" err="1"/>
              <a:t>Setiap</a:t>
            </a:r>
            <a:r>
              <a:rPr lang="en-US" dirty="0"/>
              <a:t> protein </a:t>
            </a:r>
            <a:r>
              <a:rPr lang="en-US" dirty="0" err="1"/>
              <a:t>melintasi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tujuh</a:t>
            </a:r>
            <a:r>
              <a:rPr lang="en-US" dirty="0"/>
              <a:t> </a:t>
            </a:r>
            <a:r>
              <a:rPr lang="en-US" dirty="0" smtClean="0"/>
              <a:t>kali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protein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(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)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memicu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G- Protein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memancing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11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148" y="1268760"/>
            <a:ext cx="3528739" cy="3593591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Ketika</a:t>
            </a:r>
            <a:r>
              <a:rPr lang="en-US" sz="1800" dirty="0" smtClean="0"/>
              <a:t> </a:t>
            </a:r>
            <a:r>
              <a:rPr lang="en-US" sz="1800" dirty="0" err="1" smtClean="0"/>
              <a:t>reseptor</a:t>
            </a:r>
            <a:r>
              <a:rPr lang="en-US" sz="1800" dirty="0" smtClean="0"/>
              <a:t> </a:t>
            </a:r>
            <a:r>
              <a:rPr lang="en-US" sz="1800" dirty="0" err="1" smtClean="0"/>
              <a:t>penciuman</a:t>
            </a:r>
            <a:r>
              <a:rPr lang="en-US" sz="1800" dirty="0" smtClean="0"/>
              <a:t> </a:t>
            </a:r>
            <a:r>
              <a:rPr lang="en-US" sz="1800" dirty="0" err="1" smtClean="0"/>
              <a:t>dirangsang</a:t>
            </a:r>
            <a:r>
              <a:rPr lang="en-US" sz="1800" dirty="0" smtClean="0"/>
              <a:t>, </a:t>
            </a:r>
            <a:r>
              <a:rPr lang="en-US" sz="1800" dirty="0" err="1" smtClean="0"/>
              <a:t>akson</a:t>
            </a:r>
            <a:r>
              <a:rPr lang="en-US" sz="1800" dirty="0" smtClean="0"/>
              <a:t> </a:t>
            </a:r>
            <a:r>
              <a:rPr lang="en-US" sz="1800" dirty="0" err="1" smtClean="0"/>
              <a:t>membawa</a:t>
            </a:r>
            <a:r>
              <a:rPr lang="en-US" sz="1800" dirty="0" smtClean="0"/>
              <a:t> </a:t>
            </a:r>
            <a:r>
              <a:rPr lang="en-US" sz="1800" dirty="0" err="1" smtClean="0"/>
              <a:t>impuls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olfactory bulb. Olfactory bulb </a:t>
            </a:r>
            <a:r>
              <a:rPr lang="en-US" sz="1800" dirty="0" err="1" smtClean="0"/>
              <a:t>mengirim</a:t>
            </a:r>
            <a:r>
              <a:rPr lang="en-US" sz="1800" dirty="0" smtClean="0"/>
              <a:t> </a:t>
            </a:r>
            <a:r>
              <a:rPr lang="en-US" sz="1800" dirty="0" err="1" smtClean="0"/>
              <a:t>akson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area </a:t>
            </a:r>
            <a:r>
              <a:rPr lang="en-US" sz="1800" dirty="0" err="1" smtClean="0"/>
              <a:t>penciuman</a:t>
            </a:r>
            <a:r>
              <a:rPr lang="en-US" sz="1800" dirty="0" smtClean="0"/>
              <a:t> di </a:t>
            </a:r>
            <a:r>
              <a:rPr lang="en-US" sz="1800" dirty="0" err="1" smtClean="0"/>
              <a:t>korteks</a:t>
            </a:r>
            <a:r>
              <a:rPr lang="en-US" sz="1800" dirty="0" smtClean="0"/>
              <a:t> </a:t>
            </a:r>
            <a:r>
              <a:rPr lang="en-US" sz="1800" dirty="0" err="1" smtClean="0"/>
              <a:t>serebral</a:t>
            </a:r>
            <a:r>
              <a:rPr lang="en-US" sz="18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87" y="2286002"/>
            <a:ext cx="4427717" cy="3364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62" y="3600618"/>
            <a:ext cx="2774951" cy="32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457201"/>
            <a:ext cx="7633742" cy="54223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Neuron </a:t>
            </a:r>
            <a:r>
              <a:rPr lang="en-US" dirty="0" err="1" smtClean="0"/>
              <a:t>penciuman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serebral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yang </a:t>
            </a:r>
            <a:r>
              <a:rPr lang="en-US" dirty="0" err="1" smtClean="0"/>
              <a:t>rumit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berry </a:t>
            </a:r>
            <a:r>
              <a:rPr lang="en-US" dirty="0" err="1" smtClean="0"/>
              <a:t>atau</a:t>
            </a:r>
            <a:r>
              <a:rPr lang="en-US" dirty="0" smtClean="0"/>
              <a:t> melon.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mahir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Tidak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pendengaran</a:t>
            </a:r>
            <a:r>
              <a:rPr lang="en-US" dirty="0"/>
              <a:t> yang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hidupmu</a:t>
            </a:r>
            <a:r>
              <a:rPr lang="en-US" dirty="0"/>
              <a:t>,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penciuman</a:t>
            </a:r>
            <a:r>
              <a:rPr lang="en-US" dirty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. </a:t>
            </a:r>
            <a:r>
              <a:rPr lang="en-US" dirty="0" err="1" smtClean="0"/>
              <a:t>Kerika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sensitive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gantikan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aksonnya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Pheromoes</a:t>
            </a:r>
            <a:r>
              <a:rPr lang="en-US" dirty="0" smtClean="0"/>
              <a:t> (</a:t>
            </a:r>
            <a:r>
              <a:rPr lang="en-US" dirty="0" err="1" smtClean="0"/>
              <a:t>Feromon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Feromon</a:t>
            </a:r>
            <a:r>
              <a:rPr lang="en-US" dirty="0" smtClean="0"/>
              <a:t> 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anjing</a:t>
            </a:r>
            <a:r>
              <a:rPr lang="en-US" dirty="0" smtClean="0"/>
              <a:t> </a:t>
            </a:r>
            <a:r>
              <a:rPr lang="en-US" dirty="0" err="1" smtClean="0"/>
              <a:t>betina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dikebiri</a:t>
            </a:r>
            <a:r>
              <a:rPr lang="en-US" dirty="0" smtClean="0"/>
              <a:t>, </a:t>
            </a:r>
            <a:r>
              <a:rPr lang="en-US" dirty="0" err="1" smtClean="0"/>
              <a:t>kapan</a:t>
            </a:r>
            <a:r>
              <a:rPr lang="en-US" dirty="0" smtClean="0"/>
              <a:t> pun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masa </a:t>
            </a:r>
            <a:r>
              <a:rPr lang="en-US" dirty="0" err="1" smtClean="0"/>
              <a:t>suburnya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menguncinya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halamanmu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anjing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lingkunganmu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berkeliaran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566851" y="2249056"/>
            <a:ext cx="59762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5976" y="1772816"/>
            <a:ext cx="3242854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zat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6272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933" y="470264"/>
            <a:ext cx="7633742" cy="54093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Vemeronasal</a:t>
            </a:r>
            <a:r>
              <a:rPr lang="en-US" dirty="0" smtClean="0"/>
              <a:t> organ (VNO)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Setiap</a:t>
            </a:r>
            <a:r>
              <a:rPr lang="en-US" dirty="0" smtClean="0"/>
              <a:t> VNO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1 zat </a:t>
            </a:r>
            <a:r>
              <a:rPr lang="en-US" dirty="0" err="1" smtClean="0"/>
              <a:t>kimia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feromon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zat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berbau</a:t>
            </a:r>
            <a:r>
              <a:rPr lang="en-US" dirty="0" smtClean="0"/>
              <a:t> </a:t>
            </a:r>
            <a:r>
              <a:rPr lang="en-US" dirty="0" err="1" smtClean="0"/>
              <a:t>wangi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penciumanmu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menanggapi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menanggapi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lain </a:t>
            </a:r>
            <a:r>
              <a:rPr lang="en-US" dirty="0" err="1" smtClean="0"/>
              <a:t>halnya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VNO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menanggapi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809160" y="1306285"/>
            <a:ext cx="450668" cy="3918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52120" y="979712"/>
            <a:ext cx="2792186" cy="14369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merupakan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 smtClean="0"/>
              <a:t>penciuman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173" y="470295"/>
            <a:ext cx="2588213" cy="950026"/>
          </a:xfrm>
        </p:spPr>
        <p:txBody>
          <a:bodyPr/>
          <a:lstStyle/>
          <a:p>
            <a:pPr algn="ctr"/>
            <a:r>
              <a:rPr lang="en-US" dirty="0" err="1" smtClean="0"/>
              <a:t>sinestisia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3172362">
            <a:off x="5933618" y="980267"/>
            <a:ext cx="483326" cy="5143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6368" y="1637088"/>
            <a:ext cx="1625792" cy="22990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rasa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menanggapi</a:t>
            </a:r>
            <a:r>
              <a:rPr lang="en-US" dirty="0" smtClean="0"/>
              <a:t> rasa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21" y="5151195"/>
            <a:ext cx="1651703" cy="1765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487783" cy="691645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411719">
            <a:off x="5902788" y="3963848"/>
            <a:ext cx="386104" cy="33620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89724" y="4131949"/>
            <a:ext cx="2092574" cy="2229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ungu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saksofon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0688"/>
            <a:ext cx="7934969" cy="5328592"/>
          </a:xfrm>
        </p:spPr>
      </p:pic>
    </p:spTree>
    <p:extLst>
      <p:ext uri="{BB962C8B-B14F-4D97-AF65-F5344CB8AC3E}">
        <p14:creationId xmlns:p14="http://schemas.microsoft.com/office/powerpoint/2010/main" val="17183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Telinga luar : pinna (daun telinga)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>
                <a:sym typeface="Wingdings" pitchFamily="2" charset="2"/>
              </a:rPr>
              <a:t> membantu penentuan sumber suara.</a:t>
            </a:r>
          </a:p>
          <a:p>
            <a:pPr marL="0" indent="0">
              <a:buNone/>
            </a:pPr>
            <a:r>
              <a:rPr lang="id-ID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2. Telinga tengah : membran timpani, </a:t>
            </a:r>
          </a:p>
          <a:p>
            <a:pPr marL="0" indent="0">
              <a:buNone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          menghantarkan getaran ke oval window : tulang martil, landasan, sanggurdi.</a:t>
            </a:r>
          </a:p>
          <a:p>
            <a:pPr marL="0" indent="0"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3. Telinga dalam : koklea, skala vestibuli, skala media, skala timpani, sel rambut, saraf auditori.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085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809518" cy="4608512"/>
          </a:xfrm>
        </p:spPr>
      </p:pic>
    </p:spTree>
    <p:extLst>
      <p:ext uri="{BB962C8B-B14F-4D97-AF65-F5344CB8AC3E}">
        <p14:creationId xmlns:p14="http://schemas.microsoft.com/office/powerpoint/2010/main" val="33581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PITCH PERCEPTION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id-ID" dirty="0" smtClean="0"/>
              <a:t>Place theory :membran basilar bergetar secara sinkron dengan suara yang menyebabkan saraf auditori menghasilkan potensial aksi pada frekuensi yang sama.  </a:t>
            </a:r>
          </a:p>
          <a:p>
            <a:r>
              <a:rPr lang="id-ID" dirty="0" smtClean="0"/>
              <a:t>C/ : suara frekuensi 50 Hz menghasilkan 50 potensial aksi per detik.</a:t>
            </a:r>
          </a:p>
          <a:p>
            <a:r>
              <a:rPr lang="id-ID" dirty="0" smtClean="0"/>
              <a:t>Frequency theory : setiap area membran telah teradaptasi untuk frekuensi tertentu dan bergetar bila frekuensi tersebut muncul. 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860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AUDITORY CORTEX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Korteks auditori utama (A1)</a:t>
            </a:r>
          </a:p>
          <a:p>
            <a:r>
              <a:rPr lang="id-ID" dirty="0" smtClean="0"/>
              <a:t>Pengorganisasian korteks auditori sangat berparalel dengan pengorganisasian korteks visual. </a:t>
            </a:r>
          </a:p>
          <a:p>
            <a:r>
              <a:rPr lang="id-ID" dirty="0" smtClean="0"/>
              <a:t>Area A1 berperan pentinng untuk berimajinasi auditori. Sistem auditori membutuhkan pengalaman untuk mengembangkan sistem secara sempurna.</a:t>
            </a:r>
          </a:p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16976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Kerusakan pada A1 tidak menyebabka tuli, kecuali bila kerusakan telah meluas hingga area subkorteks.</a:t>
            </a:r>
          </a:p>
          <a:p>
            <a:r>
              <a:rPr lang="id-ID" dirty="0" smtClean="0"/>
              <a:t>Gangguan yang dialami pada kemampuan untuk mendengar kombinasi suara ataupun suara yang beruntun.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505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HEARING LOSS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dirty="0" smtClean="0"/>
              <a:t>Tuli dibagi menjadi 2 kategori ;</a:t>
            </a:r>
          </a:p>
          <a:p>
            <a:pPr marL="0" indent="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Tuli</a:t>
            </a:r>
            <a:r>
              <a:rPr lang="en-US" dirty="0" smtClean="0"/>
              <a:t> </a:t>
            </a:r>
            <a:r>
              <a:rPr lang="en-US" dirty="0" err="1" smtClean="0"/>
              <a:t>konduktif</a:t>
            </a:r>
            <a:r>
              <a:rPr lang="en-US" dirty="0" smtClean="0"/>
              <a:t> (</a:t>
            </a:r>
            <a:r>
              <a:rPr lang="en-US" dirty="0" err="1" smtClean="0"/>
              <a:t>tuli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sym typeface="Wingdings" pitchFamily="2" charset="2"/>
              </a:rPr>
              <a:t>kegagalan</a:t>
            </a:r>
            <a:r>
              <a:rPr lang="en-US" dirty="0" smtClean="0">
                <a:sym typeface="Wingdings" pitchFamily="2" charset="2"/>
              </a:rPr>
              <a:t> tulang2 </a:t>
            </a:r>
            <a:r>
              <a:rPr lang="en-US" dirty="0" err="1" smtClean="0">
                <a:sym typeface="Wingdings" pitchFamily="2" charset="2"/>
              </a:rPr>
              <a:t>telinga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menghantarkan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getaran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koklea</a:t>
            </a:r>
            <a:endParaRPr lang="id-ID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>
                <a:sym typeface="Wingdings" pitchFamily="2" charset="2"/>
              </a:rPr>
              <a:t>kegagalan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tersebut</a:t>
            </a:r>
            <a:r>
              <a:rPr lang="en-US" dirty="0">
                <a:sym typeface="Wingdings" pitchFamily="2" charset="2"/>
              </a:rPr>
              <a:t>  </a:t>
            </a:r>
            <a:r>
              <a:rPr lang="en-US" dirty="0" err="1">
                <a:sym typeface="Wingdings" pitchFamily="2" charset="2"/>
              </a:rPr>
              <a:t>dapat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disebabkan</a:t>
            </a:r>
            <a:r>
              <a:rPr lang="en-US" dirty="0">
                <a:sym typeface="Wingdings" pitchFamily="2" charset="2"/>
              </a:rPr>
              <a:t>  </a:t>
            </a:r>
            <a:r>
              <a:rPr lang="en-US" dirty="0" err="1">
                <a:sym typeface="Wingdings" pitchFamily="2" charset="2"/>
              </a:rPr>
              <a:t>oleh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penyakit</a:t>
            </a:r>
            <a:r>
              <a:rPr lang="en-US" dirty="0">
                <a:sym typeface="Wingdings" pitchFamily="2" charset="2"/>
              </a:rPr>
              <a:t>, 	</a:t>
            </a:r>
            <a:r>
              <a:rPr lang="en-US" dirty="0" err="1">
                <a:sym typeface="Wingdings" pitchFamily="2" charset="2"/>
              </a:rPr>
              <a:t>infeksi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 	</a:t>
            </a:r>
            <a:r>
              <a:rPr lang="en-US" dirty="0" err="1">
                <a:sym typeface="Wingdings" pitchFamily="2" charset="2"/>
              </a:rPr>
              <a:t>tumbuhya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tulang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wajar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dekat</a:t>
            </a:r>
            <a:r>
              <a:rPr lang="en-US" dirty="0">
                <a:sym typeface="Wingdings" pitchFamily="2" charset="2"/>
              </a:rPr>
              <a:t> 	</a:t>
            </a:r>
            <a:r>
              <a:rPr lang="en-US" dirty="0" err="1">
                <a:sym typeface="Wingdings" pitchFamily="2" charset="2"/>
              </a:rPr>
              <a:t>telinga</a:t>
            </a:r>
            <a:r>
              <a:rPr lang="en-US" dirty="0">
                <a:sym typeface="Wingdings" pitchFamily="2" charset="2"/>
              </a:rPr>
              <a:t> 	</a:t>
            </a:r>
            <a:r>
              <a:rPr lang="en-US" dirty="0" err="1" smtClean="0">
                <a:sym typeface="Wingdings" pitchFamily="2" charset="2"/>
              </a:rPr>
              <a:t>tengah</a:t>
            </a:r>
            <a:endParaRPr lang="id-ID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>
                <a:sym typeface="Wingdings" pitchFamily="2" charset="2"/>
              </a:rPr>
              <a:t>diatasi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pembedahan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atau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alat</a:t>
            </a:r>
            <a:r>
              <a:rPr lang="en-US" dirty="0">
                <a:sym typeface="Wingdings" pitchFamily="2" charset="2"/>
              </a:rPr>
              <a:t> bantu </a:t>
            </a:r>
            <a:r>
              <a:rPr lang="en-US" dirty="0" err="1">
                <a:sym typeface="Wingdings" pitchFamily="2" charset="2"/>
              </a:rPr>
              <a:t>dengar</a:t>
            </a:r>
            <a:r>
              <a:rPr lang="id-ID" dirty="0">
                <a:sym typeface="Wingdings" pitchFamily="2" charset="2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sym typeface="Wingdings" pitchFamily="2" charset="2"/>
              </a:rPr>
              <a:t>Dapat mendengar suara sendiri.</a:t>
            </a: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2. </a:t>
            </a:r>
            <a:r>
              <a:rPr lang="en-US" dirty="0" err="1" smtClean="0">
                <a:sym typeface="Wingdings" pitchFamily="2" charset="2"/>
              </a:rPr>
              <a:t>Tuli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saraf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tuli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telinga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)</a:t>
            </a:r>
            <a:endParaRPr lang="id-ID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sym typeface="Wingdings" pitchFamily="2" charset="2"/>
              </a:rPr>
              <a:t>Kerusakan pada koklea, sel-sel rambut dan saraf auditori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sym typeface="Wingdings" pitchFamily="2" charset="2"/>
              </a:rPr>
              <a:t>Alat bantu dengar tidak bisa mengatasi kerusakan pada saraf namun bisa membantu penderita yang kehilangan reseptor dalam koklea.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sym typeface="Wingdings" pitchFamily="2" charset="2"/>
              </a:rPr>
              <a:t>Hanya dapat mendengar frekuensi tertentu. 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>
                <a:sym typeface="Wingdings" pitchFamily="2" charset="2"/>
              </a:rPr>
              <a:t>Banyak yang mengalami tinitus; bunyi denging/nyaring yang terus menerus terdengar dalam telinga.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213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581</TotalTime>
  <Words>1219</Words>
  <Application>Microsoft Office PowerPoint</Application>
  <PresentationFormat>On-screen Show (4:3)</PresentationFormat>
  <Paragraphs>183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THE OTHER SENSORY SYSTEMS</vt:lpstr>
      <vt:lpstr>AUDITION</vt:lpstr>
      <vt:lpstr>STRUCTURE OF THE EAR</vt:lpstr>
      <vt:lpstr>PowerPoint Presentation</vt:lpstr>
      <vt:lpstr>PowerPoint Presentation</vt:lpstr>
      <vt:lpstr>PITCH PERCEPTION</vt:lpstr>
      <vt:lpstr>THE AUDITORY CORTEX</vt:lpstr>
      <vt:lpstr>PowerPoint Presentation</vt:lpstr>
      <vt:lpstr>HEARING LOSS</vt:lpstr>
      <vt:lpstr>SOUND LOCALIZATION</vt:lpstr>
      <vt:lpstr>SENSASI MEKANIK</vt:lpstr>
      <vt:lpstr>PowerPoint Presentation</vt:lpstr>
      <vt:lpstr>SENSASI VESTIBULA</vt:lpstr>
      <vt:lpstr>STRUKTUR SENSASI VESTIBULA</vt:lpstr>
      <vt:lpstr>SENSASI SOMATIS</vt:lpstr>
      <vt:lpstr>Reseptor sensor somatis dan fungsi yang mungkin di miliki</vt:lpstr>
      <vt:lpstr>Reseptor Sensor Somatis</vt:lpstr>
      <vt:lpstr>PowerPoint Presentation</vt:lpstr>
      <vt:lpstr>Sistem Syaraf Pusat</vt:lpstr>
      <vt:lpstr>Nyeri</vt:lpstr>
      <vt:lpstr>Stimulus dan Jalur Nyeri</vt:lpstr>
      <vt:lpstr>Jalur Nyeri</vt:lpstr>
      <vt:lpstr>Cara Menghilangkan Nyeri</vt:lpstr>
      <vt:lpstr>Gatal</vt:lpstr>
      <vt:lpstr>PowerPoint Presentation</vt:lpstr>
      <vt:lpstr>The Chemical Senses</vt:lpstr>
      <vt:lpstr>Chemical Coding</vt:lpstr>
      <vt:lpstr>Taste (Cita Rasa)</vt:lpstr>
      <vt:lpstr>Kinds of Taste Receptors</vt:lpstr>
      <vt:lpstr>Mekanisme dari reseptor cita rasa</vt:lpstr>
      <vt:lpstr>PowerPoint Presentation</vt:lpstr>
      <vt:lpstr>Pengkodean rasa di otak</vt:lpstr>
      <vt:lpstr>Olfaction (Penciuman)</vt:lpstr>
      <vt:lpstr>Mengirim bau ke Otak</vt:lpstr>
      <vt:lpstr>PowerPoint Presentation</vt:lpstr>
      <vt:lpstr>Pheromoes (Feromon)</vt:lpstr>
      <vt:lpstr>PowerPoint Presentation</vt:lpstr>
      <vt:lpstr>sinestisia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Niluh Putu Stephanie</dc:creator>
  <cp:lastModifiedBy>Niluh Putu Stephanie</cp:lastModifiedBy>
  <cp:revision>39</cp:revision>
  <dcterms:created xsi:type="dcterms:W3CDTF">2016-09-21T17:59:30Z</dcterms:created>
  <dcterms:modified xsi:type="dcterms:W3CDTF">2016-09-22T13:38:07Z</dcterms:modified>
</cp:coreProperties>
</file>