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36"/>
  </p:notesMasterIdLst>
  <p:sldIdLst>
    <p:sldId id="256" r:id="rId2"/>
    <p:sldId id="264" r:id="rId3"/>
    <p:sldId id="284" r:id="rId4"/>
    <p:sldId id="259" r:id="rId5"/>
    <p:sldId id="260" r:id="rId6"/>
    <p:sldId id="261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6" r:id="rId18"/>
    <p:sldId id="295" r:id="rId19"/>
    <p:sldId id="297" r:id="rId20"/>
    <p:sldId id="298" r:id="rId21"/>
    <p:sldId id="300" r:id="rId22"/>
    <p:sldId id="299" r:id="rId23"/>
    <p:sldId id="301" r:id="rId24"/>
    <p:sldId id="303" r:id="rId25"/>
    <p:sldId id="305" r:id="rId26"/>
    <p:sldId id="304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1C858B7-3EA9-4E90-9190-E27AADC83977}">
  <a:tblStyle styleId="{B1C858B7-3EA9-4E90-9190-E27AADC839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20" y="-3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74154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  <a:r>
              <a:rPr lang="en-US" baseline="0" dirty="0" smtClean="0"/>
              <a:t> labor: </a:t>
            </a:r>
            <a:r>
              <a:rPr lang="en-US" baseline="0" dirty="0" err="1" smtClean="0"/>
              <a:t>usaha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perencanaan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kontrol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dibutuhkan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mengekspresikan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diinginkan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transaksi</a:t>
            </a:r>
            <a:r>
              <a:rPr lang="en-US" baseline="0" dirty="0" smtClean="0"/>
              <a:t> interpersonal – </a:t>
            </a:r>
            <a:r>
              <a:rPr lang="en-US" baseline="0" dirty="0" err="1" smtClean="0"/>
              <a:t>tahan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tahan</a:t>
            </a:r>
            <a:r>
              <a:rPr lang="en-US" baseline="0" dirty="0" smtClean="0"/>
              <a:t> segala2nya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berhadapan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orang2 yang </a:t>
            </a:r>
            <a:r>
              <a:rPr lang="en-US" baseline="0" dirty="0" err="1" smtClean="0"/>
              <a:t>berhubungan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pasien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klien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dsb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Hampir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semua</a:t>
            </a:r>
            <a:r>
              <a:rPr lang="en-US" baseline="0" dirty="0" smtClean="0"/>
              <a:t> org </a:t>
            </a:r>
            <a:r>
              <a:rPr lang="en-US" baseline="0" dirty="0" err="1" smtClean="0"/>
              <a:t>diharapkan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display rule – </a:t>
            </a:r>
            <a:r>
              <a:rPr lang="en-US" baseline="0" dirty="0" err="1" smtClean="0"/>
              <a:t>norma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mengharuskan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memperlihatkan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menyembunyikan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contohnya</a:t>
            </a:r>
            <a:r>
              <a:rPr lang="en-US" baseline="0" dirty="0" smtClean="0"/>
              <a:t> customer service</a:t>
            </a:r>
          </a:p>
        </p:txBody>
      </p:sp>
    </p:spTree>
    <p:extLst>
      <p:ext uri="{BB962C8B-B14F-4D97-AF65-F5344CB8AC3E}">
        <p14:creationId xmlns:p14="http://schemas.microsoft.com/office/powerpoint/2010/main" val="3264146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Kalo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pelayan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kfc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senyum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nawarin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segala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ayam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cd yang </a:t>
            </a:r>
            <a:r>
              <a:rPr lang="en-US" baseline="0" dirty="0" err="1" smtClean="0"/>
              <a:t>kalimatnya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panjang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padahal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abis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putus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..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sedih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banget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mengajak</a:t>
            </a:r>
            <a:r>
              <a:rPr lang="en-US" baseline="0" dirty="0" smtClean="0"/>
              <a:t> otot2 </a:t>
            </a:r>
            <a:r>
              <a:rPr lang="en-US" baseline="0" dirty="0" err="1" smtClean="0"/>
              <a:t>wajah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tersenyum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Sebaliknya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lucu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banget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serius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meeting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gaboleh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ketawa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susah</a:t>
            </a:r>
            <a:r>
              <a:rPr lang="en-US" baseline="0" dirty="0" smtClean="0"/>
              <a:t>. Senyum2 </a:t>
            </a:r>
            <a:r>
              <a:rPr lang="en-US" baseline="0" dirty="0" err="1" smtClean="0"/>
              <a:t>sendiri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kenapa</a:t>
            </a:r>
            <a:r>
              <a:rPr lang="en-US" baseline="0" dirty="0" smtClean="0"/>
              <a:t>.. Hmm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Tapi</a:t>
            </a:r>
            <a:r>
              <a:rPr lang="en-US" baseline="0" dirty="0" smtClean="0"/>
              <a:t>..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sebenarnya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cenderung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memperlihatkan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gestur2 yang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sadarin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Tbtb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bengong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cemberut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bengong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trus</a:t>
            </a:r>
            <a:r>
              <a:rPr lang="en-US" baseline="0" dirty="0" smtClean="0"/>
              <a:t> senyum2… Dari situ,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ketawan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faking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merasakan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sebenernya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merasakan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sebenarnya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usaha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perlihatkan</a:t>
            </a:r>
            <a:r>
              <a:rPr lang="en-US" baseline="0" dirty="0" smtClean="0"/>
              <a:t>.. </a:t>
            </a:r>
            <a:r>
              <a:rPr lang="en-US" baseline="0" dirty="0" err="1" smtClean="0"/>
              <a:t>Disinilah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disonansi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Cara </a:t>
            </a:r>
            <a:r>
              <a:rPr lang="en-US" baseline="0" dirty="0" err="1" smtClean="0"/>
              <a:t>mengatasinya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Merekrut</a:t>
            </a:r>
            <a:r>
              <a:rPr lang="en-US" baseline="0" dirty="0" smtClean="0"/>
              <a:t> orang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kecenderungan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mendisplay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diperlukan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pekerjaan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senyum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Rekrut</a:t>
            </a:r>
            <a:r>
              <a:rPr lang="en-US" baseline="0" dirty="0" smtClean="0"/>
              <a:t> orang yang </a:t>
            </a:r>
            <a:r>
              <a:rPr lang="en-US" baseline="0" dirty="0" err="1" smtClean="0"/>
              <a:t>emang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kepribadiannya</a:t>
            </a:r>
            <a:r>
              <a:rPr lang="en-US" baseline="0" dirty="0" smtClean="0"/>
              <a:t> extraversion </a:t>
            </a:r>
            <a:r>
              <a:rPr lang="en-US" baseline="0" dirty="0" err="1" smtClean="0"/>
              <a:t>mungkin</a:t>
            </a:r>
            <a:r>
              <a:rPr lang="en-US" baseline="0" dirty="0" smtClean="0"/>
              <a:t>.. </a:t>
            </a:r>
          </a:p>
        </p:txBody>
      </p:sp>
    </p:spTree>
    <p:extLst>
      <p:ext uri="{BB962C8B-B14F-4D97-AF65-F5344CB8AC3E}">
        <p14:creationId xmlns:p14="http://schemas.microsoft.com/office/powerpoint/2010/main" val="4205411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komputer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pakai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pengalaman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mewakili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fisiologis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tekanan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psikologis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kemampuan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berpikir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jernih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(facial expression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nabok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Biasanya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sadari</a:t>
            </a:r>
            <a:r>
              <a:rPr lang="en-US" baseline="0" dirty="0" smtClean="0"/>
              <a:t>. Kita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” kayak </a:t>
            </a:r>
            <a:r>
              <a:rPr lang="en-US" baseline="0" dirty="0" err="1" smtClean="0"/>
              <a:t>nangis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ngamuk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Nyatanya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Terus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ujungnya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menempatkan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kesiapan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khawatir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deg2an,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sip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melakukan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tindakan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mendorong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ancaman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kesempatan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lingkungan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luar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Sebelumnya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perhatian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khusus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pekerjaan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recently </a:t>
            </a:r>
            <a:r>
              <a:rPr lang="en-US" baseline="0" dirty="0" err="1" smtClean="0"/>
              <a:t>ilmuwan</a:t>
            </a:r>
            <a:r>
              <a:rPr lang="en-US" baseline="0" dirty="0" smtClean="0"/>
              <a:t> OB </a:t>
            </a:r>
            <a:r>
              <a:rPr lang="en-US" baseline="0" dirty="0" err="1" smtClean="0"/>
              <a:t>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perhatiannya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kinerja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does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persepsi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keputusan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. Di </a:t>
            </a:r>
            <a:r>
              <a:rPr lang="en-US" baseline="0" dirty="0" err="1" smtClean="0"/>
              <a:t>kerjaan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hal2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vital </a:t>
            </a:r>
            <a:r>
              <a:rPr lang="en-US" baseline="0" dirty="0" err="1" smtClean="0"/>
              <a:t>banget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komputer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pakai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pengalaman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mewakili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fisiologis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tekanan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psikologis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kemampuan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berpikir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jernih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(facial expression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nabok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Biasanya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sadari</a:t>
            </a:r>
            <a:r>
              <a:rPr lang="en-US" baseline="0" dirty="0" smtClean="0"/>
              <a:t>. Kita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” kayak </a:t>
            </a:r>
            <a:r>
              <a:rPr lang="en-US" baseline="0" dirty="0" err="1" smtClean="0"/>
              <a:t>nangis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ngamuk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Nyatanya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Terus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ujungnya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menempatkan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kesiapan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khawatir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deg2an,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sip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melakukan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tindakan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mendorong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ancaman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kesempatan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lingkungan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luar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Sebelumnya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perhatian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khusus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pekerjaan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recently </a:t>
            </a:r>
            <a:r>
              <a:rPr lang="en-US" baseline="0" dirty="0" err="1" smtClean="0"/>
              <a:t>ilmuwan</a:t>
            </a:r>
            <a:r>
              <a:rPr lang="en-US" baseline="0" dirty="0" smtClean="0"/>
              <a:t> OB </a:t>
            </a:r>
            <a:r>
              <a:rPr lang="en-US" baseline="0" dirty="0" err="1" smtClean="0"/>
              <a:t>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perhatiannya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kinerja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does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persepsi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keputusan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. Di </a:t>
            </a:r>
            <a:r>
              <a:rPr lang="en-US" baseline="0" dirty="0" err="1" smtClean="0"/>
              <a:t>kerjaan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hal2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vital </a:t>
            </a:r>
            <a:r>
              <a:rPr lang="en-US" baseline="0" dirty="0" err="1" smtClean="0"/>
              <a:t>banget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pelanggan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komputer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pakai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pengalaman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mewakili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perubahan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fisiologis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tekanan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psikologis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kemampuan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berpikir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jernih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(facial expression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nabok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Biasanya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terjadinya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sadari</a:t>
            </a:r>
            <a:r>
              <a:rPr lang="en-US" baseline="0" dirty="0" smtClean="0"/>
              <a:t>. Kita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” kayak </a:t>
            </a:r>
            <a:r>
              <a:rPr lang="en-US" baseline="0" dirty="0" err="1" smtClean="0"/>
              <a:t>nangis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ngamuk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Nyatanya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Terus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ujungnya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menempatkan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kondisi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kesiapan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khawatir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deg2an,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sip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melakukan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tindakan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mendorong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sadar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ancaman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kesempatan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lingkungan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luar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Sebelumnya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perhatian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khusus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pekerjaan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recently </a:t>
            </a:r>
            <a:r>
              <a:rPr lang="en-US" baseline="0" dirty="0" err="1" smtClean="0"/>
              <a:t>ilmuwan</a:t>
            </a:r>
            <a:r>
              <a:rPr lang="en-US" baseline="0" dirty="0" smtClean="0"/>
              <a:t> OB </a:t>
            </a:r>
            <a:r>
              <a:rPr lang="en-US" baseline="0" dirty="0" err="1" smtClean="0"/>
              <a:t>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perhatiannya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nyatanya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kinerja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does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persepsi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keputusan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. Di </a:t>
            </a:r>
            <a:r>
              <a:rPr lang="en-US" baseline="0" dirty="0" err="1" smtClean="0"/>
              <a:t>kerjaan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hal2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vital </a:t>
            </a:r>
            <a:r>
              <a:rPr lang="en-US" baseline="0" dirty="0" err="1" smtClean="0"/>
              <a:t>banget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smtClean="0"/>
              <a:t>Orang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kombinasi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Semua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mempunyai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fitur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mirip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menghasilkan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evaluasi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sesuatu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apakah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baik</a:t>
            </a:r>
            <a:r>
              <a:rPr lang="en-US" baseline="0" dirty="0" smtClean="0"/>
              <a:t>/</a:t>
            </a:r>
            <a:r>
              <a:rPr lang="en-US" baseline="0" dirty="0" err="1" smtClean="0"/>
              <a:t>buruk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menguntungkan</a:t>
            </a:r>
            <a:r>
              <a:rPr lang="en-US" baseline="0" dirty="0" smtClean="0"/>
              <a:t>/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didekati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dijauhi</a:t>
            </a:r>
            <a:r>
              <a:rPr lang="en-US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Semua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memproduksi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aktivasi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mempunyai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aktivasi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berbeda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perhatian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menyebabkan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bertindak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Dua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diatas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pondasi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circumplex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endParaRPr lang="en-US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Sikap</a:t>
            </a:r>
            <a:r>
              <a:rPr lang="en-US" dirty="0" smtClean="0"/>
              <a:t>: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intensi</a:t>
            </a:r>
            <a:r>
              <a:rPr lang="en-US" dirty="0" smtClean="0"/>
              <a:t> behavioral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,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.</a:t>
            </a:r>
          </a:p>
          <a:p>
            <a:pPr marL="0" indent="0">
              <a:buFont typeface="+mj-lt"/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mengikutsertakan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yang </a:t>
            </a:r>
            <a:r>
              <a:rPr lang="en-US" dirty="0" err="1" smtClean="0"/>
              <a:t>sadar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kalo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sadari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setiap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ganti2 </a:t>
            </a:r>
            <a:r>
              <a:rPr lang="en-US" baseline="0" dirty="0" err="1" smtClean="0"/>
              <a:t>emosinya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stabil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berubah2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35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experts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kognitif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: </a:t>
            </a:r>
            <a:r>
              <a:rPr lang="en-US" baseline="0" dirty="0" err="1" smtClean="0"/>
              <a:t>kepercayaan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dibawah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tau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saling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berkaitan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menentukan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Sudut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pandang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tradisional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: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Beliefs: </a:t>
            </a:r>
            <a:r>
              <a:rPr lang="en-US" baseline="0" dirty="0" err="1" smtClean="0"/>
              <a:t>persepsi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apa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percayai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Kita </a:t>
            </a:r>
            <a:r>
              <a:rPr lang="en-US" baseline="0" dirty="0" err="1" smtClean="0"/>
              <a:t>percaya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meningkatkan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kompetitif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di era </a:t>
            </a:r>
            <a:r>
              <a:rPr lang="en-US" baseline="0" dirty="0" err="1" smtClean="0"/>
              <a:t>globalisasi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. Belief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dipersepsikan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pengalaman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sebelumnya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pembelajaran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Feelings: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mewakili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evaluasi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. Orang2 </a:t>
            </a:r>
            <a:r>
              <a:rPr lang="en-US" baseline="0" dirty="0" err="1" smtClean="0"/>
              <a:t>mikir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mergers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baik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ngerasa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mergers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bagus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mergers </a:t>
            </a:r>
            <a:r>
              <a:rPr lang="en-US" baseline="0" dirty="0" err="1" smtClean="0"/>
              <a:t>mewakili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(assessed feelings). Feeling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dihitung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berdasarkan</a:t>
            </a:r>
            <a:r>
              <a:rPr lang="en-US" baseline="0" dirty="0" smtClean="0"/>
              <a:t> belief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merger.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menurut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merger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konsekuensi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negatif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merger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Behavioral intentions: </a:t>
            </a:r>
            <a:r>
              <a:rPr lang="en-US" baseline="0" dirty="0" err="1" smtClean="0"/>
              <a:t>Intensi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mewakili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motivasi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terlibat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terkait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objek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Misalkan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tau </a:t>
            </a:r>
            <a:r>
              <a:rPr lang="en-US" baseline="0" dirty="0" err="1" smtClean="0"/>
              <a:t>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kayaknya</a:t>
            </a:r>
            <a:r>
              <a:rPr lang="en-US" baseline="0" dirty="0" smtClean="0"/>
              <a:t> merger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bagus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termotivasi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kerjaan</a:t>
            </a:r>
            <a:r>
              <a:rPr lang="en-US" baseline="0" dirty="0" smtClean="0"/>
              <a:t> lain,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complain.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memotivasi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tindakan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pilih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bergangung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pengalaman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sblmnya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konsep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norma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sosial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Dalam</a:t>
            </a:r>
            <a:r>
              <a:rPr lang="en-US" baseline="0" dirty="0" smtClean="0"/>
              <a:t> model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dilihat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proses yang </a:t>
            </a:r>
            <a:r>
              <a:rPr lang="en-US" baseline="0" dirty="0" err="1" smtClean="0"/>
              <a:t>berjalan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paralel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kognitif</a:t>
            </a:r>
            <a:endParaRPr lang="en-US" baseline="0" dirty="0" smtClean="0"/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b="1" baseline="0" dirty="0" err="1" smtClean="0"/>
              <a:t>Bagan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Emosi</a:t>
            </a:r>
            <a:endParaRPr lang="en-US" b="1" baseline="0" dirty="0" smtClean="0"/>
          </a:p>
          <a:p>
            <a:pPr marL="0" indent="0">
              <a:buNone/>
            </a:pPr>
            <a:r>
              <a:rPr lang="en-US" b="1" baseline="0" dirty="0" err="1" smtClean="0"/>
              <a:t>Emosi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memainkan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peran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penting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dalam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membentuk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dan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mengubah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sikap</a:t>
            </a:r>
            <a:r>
              <a:rPr lang="en-US" b="1" baseline="0" dirty="0" smtClean="0"/>
              <a:t> </a:t>
            </a:r>
            <a:r>
              <a:rPr lang="en-US" b="1" baseline="0" dirty="0" err="1" smtClean="0"/>
              <a:t>karyawan</a:t>
            </a:r>
            <a:r>
              <a:rPr lang="en-US" b="1" baseline="0" dirty="0" smtClean="0"/>
              <a:t>. </a:t>
            </a: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err="1" smtClean="0"/>
              <a:t>Bagaimana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mempengaruhi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sikap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perilaku</a:t>
            </a:r>
            <a:r>
              <a:rPr lang="en-US" b="0" baseline="0" dirty="0" smtClean="0"/>
              <a:t>?</a:t>
            </a:r>
          </a:p>
          <a:p>
            <a:pPr marL="0" indent="0">
              <a:buNone/>
            </a:pP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err="1" smtClean="0"/>
              <a:t>Persepsi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terhadap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lingkungan</a:t>
            </a:r>
            <a:r>
              <a:rPr lang="en-US" b="0" baseline="0" dirty="0" smtClean="0"/>
              <a:t> – </a:t>
            </a:r>
            <a:r>
              <a:rPr lang="en-US" b="0" baseline="0" dirty="0" err="1" smtClean="0"/>
              <a:t>Bagian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di </a:t>
            </a:r>
            <a:r>
              <a:rPr lang="en-US" b="0" baseline="0" dirty="0" err="1" smtClean="0"/>
              <a:t>otak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memberi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tanpa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pada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informasi</a:t>
            </a:r>
            <a:r>
              <a:rPr lang="en-US" b="0" baseline="0" dirty="0" smtClean="0"/>
              <a:t> yang </a:t>
            </a:r>
            <a:r>
              <a:rPr lang="en-US" b="0" baseline="0" dirty="0" err="1" smtClean="0"/>
              <a:t>masuk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ttg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apakah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informasi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yg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masuk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tersebut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mendukung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atau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mengancam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dorongan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Penanda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bukanlah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perasaan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melainkan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respon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emosional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otomatis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yg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tidak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disadari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berdasarkan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informasi</a:t>
            </a:r>
            <a:r>
              <a:rPr lang="en-US" b="0" baseline="0" dirty="0" smtClean="0"/>
              <a:t> yang </a:t>
            </a:r>
            <a:r>
              <a:rPr lang="en-US" b="0" baseline="0" dirty="0" err="1" smtClean="0"/>
              <a:t>masuk</a:t>
            </a:r>
            <a:r>
              <a:rPr lang="en-US" b="0" baseline="0" dirty="0" smtClean="0"/>
              <a:t>.</a:t>
            </a:r>
          </a:p>
          <a:p>
            <a:pPr marL="0" indent="0">
              <a:buNone/>
            </a:pP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err="1" smtClean="0"/>
              <a:t>Contoh</a:t>
            </a:r>
            <a:r>
              <a:rPr lang="en-US" b="0" baseline="0" dirty="0" smtClean="0"/>
              <a:t>: </a:t>
            </a:r>
            <a:r>
              <a:rPr lang="en-US" b="0" baseline="0" dirty="0" err="1" smtClean="0"/>
              <a:t>terjadinya</a:t>
            </a:r>
            <a:r>
              <a:rPr lang="en-US" b="0" baseline="0" dirty="0" smtClean="0"/>
              <a:t> merger </a:t>
            </a:r>
            <a:r>
              <a:rPr lang="en-US" b="0" baseline="0" dirty="0" err="1" smtClean="0"/>
              <a:t>bikin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merasa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seneng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atau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gugup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Abis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banyak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yg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rasain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Setelah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itu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yg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rasain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sampai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ke</a:t>
            </a:r>
            <a:r>
              <a:rPr lang="en-US" b="0" baseline="0" dirty="0" smtClean="0"/>
              <a:t> proses logical reasoning, </a:t>
            </a:r>
            <a:r>
              <a:rPr lang="en-US" b="0" baseline="0" dirty="0" err="1" smtClean="0"/>
              <a:t>dimana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dianalisa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scr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logis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bersamaan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dengan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informasi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tentang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objek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sikap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tersebut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Ketika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mengevaluasi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apakah</a:t>
            </a:r>
            <a:r>
              <a:rPr lang="en-US" b="0" baseline="0" dirty="0" smtClean="0"/>
              <a:t> merger </a:t>
            </a:r>
            <a:r>
              <a:rPr lang="en-US" b="0" baseline="0" dirty="0" err="1" smtClean="0"/>
              <a:t>itu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baik</a:t>
            </a:r>
            <a:r>
              <a:rPr lang="en-US" b="0" baseline="0" dirty="0" smtClean="0"/>
              <a:t>/</a:t>
            </a:r>
            <a:r>
              <a:rPr lang="en-US" b="0" baseline="0" dirty="0" err="1" smtClean="0"/>
              <a:t>buruk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sudah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membentuk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opini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dimana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hal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mempengaruhi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evaluasi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sadar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Disini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mendengar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untuk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membantu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memutuskan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bahwa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sesuatu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baik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atau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buruk</a:t>
            </a:r>
            <a:r>
              <a:rPr lang="en-US" b="0" baseline="0" dirty="0" smtClean="0"/>
              <a:t>. </a:t>
            </a:r>
          </a:p>
          <a:p>
            <a:pPr marL="0" indent="0">
              <a:buNone/>
            </a:pP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err="1" smtClean="0"/>
              <a:t>Kalo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emosinya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saat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mikirin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atau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ngebahas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ttg</a:t>
            </a:r>
            <a:r>
              <a:rPr lang="en-US" b="0" baseline="0" dirty="0" smtClean="0"/>
              <a:t> merger, episode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dari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akan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mengantarkan</a:t>
            </a:r>
            <a:r>
              <a:rPr lang="en-US" b="0" baseline="0" dirty="0" smtClean="0"/>
              <a:t> logical reasoning </a:t>
            </a:r>
            <a:r>
              <a:rPr lang="en-US" b="0" baseline="0" dirty="0" err="1" smtClean="0"/>
              <a:t>kita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kepada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perasaan</a:t>
            </a:r>
            <a:r>
              <a:rPr lang="en-US" b="0" baseline="0" dirty="0" smtClean="0"/>
              <a:t> yang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 - 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mempengaruhi</a:t>
            </a:r>
            <a:r>
              <a:rPr lang="en-US" b="0" baseline="0" dirty="0" smtClean="0"/>
              <a:t> feeling</a:t>
            </a:r>
          </a:p>
          <a:p>
            <a:pPr marL="0" indent="0">
              <a:buNone/>
            </a:pP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dia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kenapa</a:t>
            </a:r>
            <a:r>
              <a:rPr lang="en-US" b="0" baseline="0" dirty="0" smtClean="0"/>
              <a:t> perusahaan2 </a:t>
            </a:r>
            <a:r>
              <a:rPr lang="en-US" b="0" baseline="0" dirty="0" err="1" smtClean="0"/>
              <a:t>pengen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karyawannya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mengalami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tiap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hari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Karena</a:t>
            </a:r>
            <a:r>
              <a:rPr lang="en-US" b="0" baseline="0" dirty="0" smtClean="0"/>
              <a:t> org2 </a:t>
            </a:r>
            <a:r>
              <a:rPr lang="en-US" b="0" baseline="0" dirty="0" err="1" smtClean="0"/>
              <a:t>yg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mengalami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cenderung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lebih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mempunyai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sikap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terhadap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pekerjaan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danorganisasi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walaupun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aja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sadar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kalau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mengalami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. Dan </a:t>
            </a:r>
            <a:r>
              <a:rPr lang="en-US" b="0" baseline="0" dirty="0" err="1" smtClean="0"/>
              <a:t>saat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mikirin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ttg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gmn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perasaan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ttg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pekerjaan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mendengarkan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yang </a:t>
            </a:r>
            <a:r>
              <a:rPr lang="en-US" b="0" baseline="0" dirty="0" err="1" smtClean="0"/>
              <a:t>terkait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kejadian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positif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atau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negatif</a:t>
            </a:r>
            <a:r>
              <a:rPr lang="en-US" b="0" baseline="0" dirty="0" smtClean="0"/>
              <a:t> di </a:t>
            </a:r>
            <a:r>
              <a:rPr lang="en-US" b="0" baseline="0" dirty="0" err="1" smtClean="0"/>
              <a:t>tempat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kerja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. </a:t>
            </a:r>
          </a:p>
          <a:p>
            <a:pPr marL="0" indent="0">
              <a:buNone/>
            </a:pP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err="1" smtClean="0"/>
              <a:t>Pengaruh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dari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pertimbangan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kognitif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terhadap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sikap</a:t>
            </a:r>
            <a:r>
              <a:rPr lang="en-US" b="0" baseline="0" dirty="0" smtClean="0"/>
              <a:t> paling </a:t>
            </a:r>
            <a:r>
              <a:rPr lang="en-US" b="0" baseline="0" dirty="0" err="1" smtClean="0"/>
              <a:t>terlihat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ketika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tidak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setuju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dgn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sama</a:t>
            </a:r>
            <a:r>
              <a:rPr lang="en-US" b="0" baseline="0" dirty="0" smtClean="0"/>
              <a:t> lain. </a:t>
            </a:r>
            <a:r>
              <a:rPr lang="en-US" b="0" baseline="0" dirty="0" err="1" smtClean="0"/>
              <a:t>Kadang</a:t>
            </a:r>
            <a:r>
              <a:rPr lang="en-US" b="0" baseline="0" dirty="0" smtClean="0"/>
              <a:t> org </a:t>
            </a:r>
            <a:r>
              <a:rPr lang="en-US" b="0" baseline="0" dirty="0" err="1" smtClean="0"/>
              <a:t>ga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setuju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dengan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sm</a:t>
            </a:r>
            <a:r>
              <a:rPr lang="en-US" b="0" baseline="0" dirty="0" smtClean="0"/>
              <a:t> lain, </a:t>
            </a:r>
            <a:r>
              <a:rPr lang="en-US" b="0" baseline="0" dirty="0" err="1" smtClean="0"/>
              <a:t>merasa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yg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salah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padahal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mereka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juga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bisa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mikir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alasan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logis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yg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dikhawatirin</a:t>
            </a:r>
            <a:r>
              <a:rPr lang="en-US" b="0" baseline="0" dirty="0" smtClean="0"/>
              <a:t>. Hal </a:t>
            </a:r>
            <a:r>
              <a:rPr lang="en-US" b="0" baseline="0" dirty="0" err="1" smtClean="0"/>
              <a:t>ini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mengindikasikan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bahwa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analisis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logis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seseorang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dari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suatu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situasi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tidak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dapat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mengidentifikasi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alasan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untuk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mendukung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reaksi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otomatis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dari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emosi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Contoh</a:t>
            </a:r>
            <a:r>
              <a:rPr lang="en-US" b="0" baseline="0" dirty="0" smtClean="0"/>
              <a:t>: </a:t>
            </a:r>
            <a:r>
              <a:rPr lang="en-US" b="0" baseline="0" dirty="0" err="1" smtClean="0"/>
              <a:t>ada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sesuatu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mau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diputuskan</a:t>
            </a:r>
            <a:r>
              <a:rPr lang="en-US" b="0" baseline="0" dirty="0" smtClean="0"/>
              <a:t>, ah feeling </a:t>
            </a:r>
            <a:r>
              <a:rPr lang="en-US" b="0" baseline="0" dirty="0" err="1" smtClean="0"/>
              <a:t>gue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gaenak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Jangan</a:t>
            </a:r>
            <a:r>
              <a:rPr lang="en-US" b="0" baseline="0" dirty="0" smtClean="0"/>
              <a:t>, </a:t>
            </a:r>
            <a:r>
              <a:rPr lang="en-US" b="0" baseline="0" dirty="0" err="1" smtClean="0"/>
              <a:t>pokonya</a:t>
            </a:r>
            <a:r>
              <a:rPr lang="en-US" b="0" baseline="0" dirty="0" smtClean="0"/>
              <a:t> feeling </a:t>
            </a:r>
            <a:r>
              <a:rPr lang="en-US" b="0" baseline="0" dirty="0" err="1" smtClean="0"/>
              <a:t>gue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gaenak</a:t>
            </a:r>
            <a:r>
              <a:rPr lang="en-US" b="0" baseline="0" dirty="0" smtClean="0"/>
              <a:t>. </a:t>
            </a:r>
            <a:r>
              <a:rPr lang="en-US" b="0" baseline="0" dirty="0" err="1" smtClean="0"/>
              <a:t>Tapi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menurut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penelitian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sih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keputusan</a:t>
            </a:r>
            <a:r>
              <a:rPr lang="en-US" b="0" baseline="0" dirty="0" smtClean="0"/>
              <a:t> paling </a:t>
            </a:r>
            <a:r>
              <a:rPr lang="en-US" b="0" baseline="0" dirty="0" err="1" smtClean="0"/>
              <a:t>baik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diambil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kalo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pake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pemikiran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logis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krn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butuh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mengevaluasi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situasinya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dulu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juga</a:t>
            </a:r>
            <a:r>
              <a:rPr lang="en-US" b="0" baseline="0" dirty="0" smtClean="0"/>
              <a:t>. </a:t>
            </a:r>
          </a:p>
          <a:p>
            <a:pPr marL="0" indent="0">
              <a:buNone/>
            </a:pPr>
            <a:endParaRPr lang="en-US" b="0" baseline="0" dirty="0" smtClean="0"/>
          </a:p>
          <a:p>
            <a:pPr marL="0" indent="0">
              <a:buNone/>
            </a:pPr>
            <a:r>
              <a:rPr lang="en-US" b="0" baseline="0" dirty="0" err="1" smtClean="0"/>
              <a:t>Emosi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jg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bisa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langsung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mempengaruhi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perilaku</a:t>
            </a:r>
            <a:r>
              <a:rPr lang="en-US" b="0" baseline="0" dirty="0" smtClean="0"/>
              <a:t>: facial expression, </a:t>
            </a:r>
            <a:r>
              <a:rPr lang="en-US" b="0" baseline="0" dirty="0" err="1" smtClean="0"/>
              <a:t>takut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jadi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grogi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dll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486004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inkonsistensi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melanggar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menimbulkan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memotivasi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elemen2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awalnya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setuju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mengerjakan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wawancara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walaupun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suka2 </a:t>
            </a:r>
            <a:r>
              <a:rPr lang="en-US" baseline="0" dirty="0" err="1" smtClean="0"/>
              <a:t>amat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jsdp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Udahannya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tau </a:t>
            </a:r>
            <a:r>
              <a:rPr lang="en-US" baseline="0" dirty="0" err="1" smtClean="0"/>
              <a:t>jsdp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didapet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banget</a:t>
            </a:r>
            <a:r>
              <a:rPr lang="en-US" baseline="0" dirty="0" smtClean="0"/>
              <a:t> 10.. </a:t>
            </a:r>
            <a:r>
              <a:rPr lang="en-US" baseline="0" dirty="0" err="1" smtClean="0"/>
              <a:t>Disini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disonansi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kognitif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inkonsistensi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kepercayaan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Percayanya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jsdp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gasuka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jsdp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Cuma</a:t>
            </a:r>
            <a:r>
              <a:rPr lang="en-US" baseline="0" dirty="0" smtClean="0"/>
              <a:t> 10 – </a:t>
            </a:r>
            <a:r>
              <a:rPr lang="en-US" baseline="0" dirty="0" err="1" smtClean="0"/>
              <a:t>tetep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nerima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endParaRPr lang="en-US" baseline="0" dirty="0" smtClean="0"/>
          </a:p>
          <a:p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ngerjainnya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susah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diubah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dibandingin</a:t>
            </a:r>
            <a:r>
              <a:rPr lang="en-US" baseline="0" dirty="0" smtClean="0"/>
              <a:t> beliefs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Terutama</a:t>
            </a:r>
            <a:r>
              <a:rPr lang="en-US" baseline="0" dirty="0" smtClean="0"/>
              <a:t> pas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disonansi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diliat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</a:t>
            </a:r>
            <a:r>
              <a:rPr lang="en-US" baseline="0" dirty="0" smtClean="0"/>
              <a:t> orang lain, </a:t>
            </a:r>
            <a:r>
              <a:rPr lang="en-US" baseline="0" dirty="0" err="1" smtClean="0"/>
              <a:t>udah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dikerjain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scr</a:t>
            </a:r>
            <a:r>
              <a:rPr lang="en-US" baseline="0" dirty="0" smtClean="0"/>
              <a:t> voluntary, </a:t>
            </a:r>
            <a:r>
              <a:rPr lang="en-US" baseline="0" dirty="0" err="1" smtClean="0"/>
              <a:t>trus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cancel dong.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Contoh</a:t>
            </a:r>
            <a:r>
              <a:rPr lang="en-US" baseline="0" dirty="0" smtClean="0"/>
              <a:t>: org lain tau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nerima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ngerjain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nerimanya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sukarela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gabakal</a:t>
            </a:r>
            <a:r>
              <a:rPr lang="en-US" baseline="0" dirty="0" smtClean="0"/>
              <a:t> di DO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ngerjain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udh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diterima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gabisa</a:t>
            </a:r>
            <a:r>
              <a:rPr lang="en-US" baseline="0" dirty="0" smtClean="0"/>
              <a:t> undone. </a:t>
            </a:r>
            <a:r>
              <a:rPr lang="en-US" baseline="0" dirty="0" err="1" smtClean="0"/>
              <a:t>Biasanya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ngubah</a:t>
            </a:r>
            <a:r>
              <a:rPr lang="en-US" baseline="0" dirty="0" smtClean="0"/>
              <a:t> belief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feeling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ngurangin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inkonsistensi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yakinin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ngerjain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gampang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jsdp</a:t>
            </a:r>
            <a:r>
              <a:rPr lang="en-US" baseline="0" dirty="0" smtClean="0"/>
              <a:t> 10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gede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ngerjain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transkrip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buruk2 </a:t>
            </a:r>
            <a:r>
              <a:rPr lang="en-US" baseline="0" dirty="0" err="1" smtClean="0"/>
              <a:t>amat</a:t>
            </a:r>
            <a:endParaRPr lang="en-US" baseline="0" dirty="0" smtClean="0"/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450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Contoh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kepribadian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: org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trait </a:t>
            </a:r>
            <a:r>
              <a:rPr lang="en-US" baseline="0" dirty="0" err="1" smtClean="0"/>
              <a:t>emosi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mempunyai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kepuasan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tingkat</a:t>
            </a:r>
            <a:r>
              <a:rPr lang="en-US" baseline="0" dirty="0" smtClean="0"/>
              <a:t> burnout yang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Hasil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penelitian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lainnya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juga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menyimpulkan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sebenarnya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pekerjaan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seseorang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mempengaruhi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mereka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dimana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kepribadian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ttg</a:t>
            </a:r>
            <a:r>
              <a:rPr lang="en-US" baseline="0" dirty="0" smtClean="0"/>
              <a:t> “</a:t>
            </a:r>
            <a:r>
              <a:rPr lang="en-US" baseline="0" dirty="0" err="1" smtClean="0"/>
              <a:t>bagaimana</a:t>
            </a:r>
            <a:r>
              <a:rPr lang="en-US" baseline="0" dirty="0" smtClean="0"/>
              <a:t> org </a:t>
            </a:r>
            <a:r>
              <a:rPr lang="en-US" baseline="0" dirty="0" err="1" smtClean="0"/>
              <a:t>bersikap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tergantung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alami</a:t>
            </a:r>
            <a:r>
              <a:rPr lang="en-US" baseline="0" dirty="0" smtClean="0"/>
              <a:t>”</a:t>
            </a:r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6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Shape 25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26" name="Shape 26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Shape 28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</p:grpSpPr>
        <p:sp>
          <p:nvSpPr>
            <p:cNvPr id="29" name="Shape 29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Shape 3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32" name="Shape 3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Shape 3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Shape 3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Shape 3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Shape 3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rgbClr val="FF9800"/>
              </a:buClr>
              <a:buSzPts val="2000"/>
              <a:buNone/>
              <a:defRPr sz="2000">
                <a:solidFill>
                  <a:srgbClr val="FF9800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4" name="Shape 4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47" name="Shape 47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48" name="Shape 48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Shape 49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rgbClr val="FF9800"/>
                </a:solidFill>
              </a:rPr>
              <a:t>“</a:t>
            </a:r>
            <a:endParaRPr sz="7200" b="1">
              <a:solidFill>
                <a:srgbClr val="FF9800"/>
              </a:solidFill>
            </a:endParaRPr>
          </a:p>
        </p:txBody>
      </p:sp>
      <p:grpSp>
        <p:nvGrpSpPr>
          <p:cNvPr id="52" name="Shape 52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53" name="Shape 5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Shape 5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55" name="Shape 5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" name="Shape 5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58" name="Shape 5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buNone/>
              <a:defRPr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Shape 6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63" name="Shape 6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4" name="Shape 6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70" name="Shape 7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71" name="Shape 7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2" name="Shape 7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73" name="Shape 7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5" name="Shape 7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76" name="Shape 7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Shape 7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Shape 104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Shape 10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Shape 11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Shape 11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Shape 11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spcBef>
                <a:spcPts val="0"/>
              </a:spcBef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transition xmlns:p14="http://schemas.microsoft.com/office/powerpoint/2010/main"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137938" y="1090750"/>
            <a:ext cx="649866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Workplace Emotions, Attitudes, and Stress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Kepribadian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000" dirty="0" err="1"/>
              <a:t>Emosi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ditentukan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 </a:t>
            </a:r>
            <a:r>
              <a:rPr lang="en-US" sz="2000" dirty="0" err="1" smtClean="0"/>
              <a:t>seseorang</a:t>
            </a:r>
            <a:endParaRPr lang="en-US" sz="2000" dirty="0"/>
          </a:p>
          <a:p>
            <a:pPr algn="just">
              <a:buFont typeface="Wingdings" charset="2"/>
              <a:buChar char="ü"/>
            </a:pPr>
            <a:r>
              <a:rPr lang="en-US" sz="2000" dirty="0" err="1"/>
              <a:t>Contoh</a:t>
            </a:r>
            <a:r>
              <a:rPr lang="en-US" sz="2000" dirty="0"/>
              <a:t>: </a:t>
            </a:r>
            <a:r>
              <a:rPr lang="en-US" sz="2000" dirty="0" err="1"/>
              <a:t>Sebagian</a:t>
            </a:r>
            <a:r>
              <a:rPr lang="en-US" sz="2000" dirty="0"/>
              <a:t> orang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</a:t>
            </a:r>
            <a:r>
              <a:rPr lang="en-US" sz="2000" dirty="0" err="1"/>
              <a:t>alami</a:t>
            </a:r>
            <a:r>
              <a:rPr lang="en-US" sz="2000" dirty="0"/>
              <a:t> = Orang extrovert-outgoing, talkative, sociable, </a:t>
            </a:r>
            <a:r>
              <a:rPr lang="en-US" sz="2000" dirty="0" err="1"/>
              <a:t>dan</a:t>
            </a:r>
            <a:r>
              <a:rPr lang="en-US" sz="2000" dirty="0"/>
              <a:t> assertive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senang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pekerjaannya</a:t>
            </a:r>
            <a:r>
              <a:rPr lang="en-US" sz="20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392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000" dirty="0"/>
              <a:t>Emotional labor: Usaha, </a:t>
            </a:r>
            <a:r>
              <a:rPr lang="en-US" sz="2000" dirty="0" err="1"/>
              <a:t>perencanaan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mengekspresikan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yang </a:t>
            </a:r>
            <a:r>
              <a:rPr lang="en-US" sz="2000" dirty="0" err="1"/>
              <a:t>diinginkan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interpersonal</a:t>
            </a:r>
          </a:p>
          <a:p>
            <a:pPr marL="0" indent="0" algn="just">
              <a:buNone/>
            </a:pPr>
            <a:r>
              <a:rPr lang="en-US" sz="2000" dirty="0"/>
              <a:t> </a:t>
            </a:r>
          </a:p>
          <a:p>
            <a:pPr algn="just"/>
            <a:r>
              <a:rPr lang="en-US" sz="2000" dirty="0" err="1"/>
              <a:t>Terdapat</a:t>
            </a:r>
            <a:r>
              <a:rPr lang="en-US" sz="2000" dirty="0"/>
              <a:t> display rule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dipatuhi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endParaRPr lang="en-US" sz="2000" dirty="0"/>
          </a:p>
          <a:p>
            <a:pPr algn="just">
              <a:buFont typeface="Wingdings" charset="2"/>
              <a:buChar char="ü"/>
            </a:pPr>
            <a:r>
              <a:rPr lang="en-US" sz="2000" dirty="0" err="1"/>
              <a:t>Contoh</a:t>
            </a:r>
            <a:r>
              <a:rPr lang="en-US" sz="2000" dirty="0"/>
              <a:t>: Customer service, </a:t>
            </a:r>
            <a:r>
              <a:rPr lang="en-US" sz="2000" dirty="0" err="1"/>
              <a:t>Senyum</a:t>
            </a:r>
            <a:r>
              <a:rPr lang="en-US" sz="2000" dirty="0"/>
              <a:t> Salam </a:t>
            </a:r>
            <a:r>
              <a:rPr lang="en-US" sz="2000" dirty="0" err="1"/>
              <a:t>Sapa</a:t>
            </a:r>
            <a:r>
              <a:rPr lang="en-US" sz="2000" dirty="0"/>
              <a:t> (3S), </a:t>
            </a:r>
            <a:r>
              <a:rPr lang="en-US" sz="2000" dirty="0" err="1"/>
              <a:t>waitres</a:t>
            </a:r>
            <a:r>
              <a:rPr lang="en-US" sz="2000" dirty="0"/>
              <a:t> sushi </a:t>
            </a:r>
            <a:r>
              <a:rPr lang="en-US" sz="2000" dirty="0" err="1"/>
              <a:t>tei</a:t>
            </a:r>
            <a:r>
              <a:rPr lang="en-US" sz="2000" dirty="0"/>
              <a:t> “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senang</a:t>
            </a:r>
            <a:r>
              <a:rPr lang="en-US" sz="2000" dirty="0"/>
              <a:t> </a:t>
            </a:r>
            <a:r>
              <a:rPr lang="en-US" sz="2000" dirty="0" err="1"/>
              <a:t>hati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76844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Emosional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613706"/>
            <a:ext cx="6132600" cy="3145500"/>
          </a:xfrm>
        </p:spPr>
        <p:txBody>
          <a:bodyPr/>
          <a:lstStyle/>
          <a:p>
            <a:pPr algn="just"/>
            <a:r>
              <a:rPr lang="en-US" sz="1800" dirty="0" err="1"/>
              <a:t>Disonansi</a:t>
            </a:r>
            <a:r>
              <a:rPr lang="en-US" sz="1800" dirty="0"/>
              <a:t> </a:t>
            </a:r>
            <a:r>
              <a:rPr lang="en-US" sz="1800" dirty="0" err="1"/>
              <a:t>emosional</a:t>
            </a:r>
            <a:r>
              <a:rPr lang="en-US" sz="1800" dirty="0"/>
              <a:t>: </a:t>
            </a:r>
            <a:r>
              <a:rPr lang="en-US" sz="1800" dirty="0" err="1"/>
              <a:t>konflik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r>
              <a:rPr lang="en-US" sz="1800" dirty="0"/>
              <a:t> yang </a:t>
            </a:r>
            <a:r>
              <a:rPr lang="en-US" sz="1800" dirty="0" err="1"/>
              <a:t>diperlukan</a:t>
            </a:r>
            <a:r>
              <a:rPr lang="en-US" sz="1800" dirty="0"/>
              <a:t> </a:t>
            </a:r>
            <a:r>
              <a:rPr lang="en-US" sz="1800" dirty="0" err="1"/>
              <a:t>pekerjaan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r>
              <a:rPr lang="en-US" sz="1800" dirty="0"/>
              <a:t> </a:t>
            </a:r>
            <a:r>
              <a:rPr lang="en-US" sz="1800" dirty="0" err="1"/>
              <a:t>sebenarnya</a:t>
            </a:r>
            <a:endParaRPr lang="en-US" sz="1800" dirty="0"/>
          </a:p>
          <a:p>
            <a:pPr algn="just">
              <a:buFont typeface="Wingdings" charset="2"/>
              <a:buChar char="ü"/>
            </a:pPr>
            <a:r>
              <a:rPr lang="en-US" sz="1800" dirty="0" err="1"/>
              <a:t>Semakin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gap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r>
              <a:rPr lang="en-US" sz="1800" dirty="0"/>
              <a:t> yang </a:t>
            </a:r>
            <a:r>
              <a:rPr lang="en-US" sz="1800" dirty="0" err="1"/>
              <a:t>diwajibkan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r>
              <a:rPr lang="en-US" sz="1800" dirty="0"/>
              <a:t> </a:t>
            </a:r>
            <a:r>
              <a:rPr lang="en-US" sz="1800" dirty="0" err="1"/>
              <a:t>sebenarnya</a:t>
            </a:r>
            <a:r>
              <a:rPr lang="en-US" sz="1800" dirty="0"/>
              <a:t>, </a:t>
            </a:r>
            <a:r>
              <a:rPr lang="en-US" sz="1800" dirty="0" err="1"/>
              <a:t>karyawan</a:t>
            </a:r>
            <a:r>
              <a:rPr lang="en-US" sz="1800" dirty="0"/>
              <a:t> </a:t>
            </a:r>
            <a:r>
              <a:rPr lang="en-US" sz="1800" dirty="0" err="1"/>
              <a:t>cenderung</a:t>
            </a:r>
            <a:r>
              <a:rPr lang="en-US" sz="1800" dirty="0"/>
              <a:t> </a:t>
            </a:r>
            <a:r>
              <a:rPr lang="en-US" sz="1800" dirty="0" err="1"/>
              <a:t>mengalami</a:t>
            </a:r>
            <a:r>
              <a:rPr lang="en-US" sz="1800" dirty="0"/>
              <a:t> </a:t>
            </a:r>
            <a:r>
              <a:rPr lang="en-US" sz="1800" dirty="0" err="1"/>
              <a:t>stres</a:t>
            </a:r>
            <a:r>
              <a:rPr lang="en-US" sz="1800" dirty="0"/>
              <a:t>, job burnout,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pemisahan</a:t>
            </a:r>
            <a:r>
              <a:rPr lang="en-US" sz="1800" dirty="0"/>
              <a:t> </a:t>
            </a:r>
            <a:r>
              <a:rPr lang="en-US" sz="1800" dirty="0" err="1"/>
              <a:t>psikologis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diri</a:t>
            </a:r>
            <a:r>
              <a:rPr lang="en-US" sz="1800" dirty="0"/>
              <a:t>. </a:t>
            </a:r>
          </a:p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dirty="0"/>
              <a:t>Cara </a:t>
            </a:r>
            <a:r>
              <a:rPr lang="en-US" sz="1800" dirty="0" err="1"/>
              <a:t>mengatasi</a:t>
            </a:r>
            <a:r>
              <a:rPr lang="en-US" sz="1800" dirty="0"/>
              <a:t> </a:t>
            </a:r>
            <a:r>
              <a:rPr lang="en-US" sz="1800" dirty="0" err="1"/>
              <a:t>disonansi</a:t>
            </a:r>
            <a:r>
              <a:rPr lang="en-US" sz="1800" dirty="0"/>
              <a:t> </a:t>
            </a:r>
            <a:r>
              <a:rPr lang="en-US" sz="1800" dirty="0" err="1"/>
              <a:t>emosional</a:t>
            </a:r>
            <a:endParaRPr lang="en-US" sz="1800" dirty="0"/>
          </a:p>
          <a:p>
            <a:pPr algn="just">
              <a:buFont typeface="Wingdings" charset="2"/>
              <a:buChar char="Ø"/>
            </a:pPr>
            <a:r>
              <a:rPr lang="en-US" sz="1800" dirty="0" err="1"/>
              <a:t>Merekrut</a:t>
            </a:r>
            <a:r>
              <a:rPr lang="en-US" sz="1800" dirty="0"/>
              <a:t> orang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kecenderungan</a:t>
            </a:r>
            <a:r>
              <a:rPr lang="en-US" sz="1800" dirty="0"/>
              <a:t> </a:t>
            </a:r>
            <a:r>
              <a:rPr lang="en-US" sz="1800" dirty="0" err="1"/>
              <a:t>alami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menunjukan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r>
              <a:rPr lang="en-US" sz="1800" dirty="0"/>
              <a:t> yang </a:t>
            </a:r>
            <a:r>
              <a:rPr lang="en-US" sz="1800" dirty="0" err="1"/>
              <a:t>diperlukan</a:t>
            </a:r>
            <a:r>
              <a:rPr lang="en-US" sz="1800" dirty="0"/>
              <a:t> </a:t>
            </a:r>
            <a:r>
              <a:rPr lang="en-US" sz="1800" dirty="0" err="1"/>
              <a:t>pekerjaannya</a:t>
            </a:r>
            <a:endParaRPr lang="en-US" sz="1800" dirty="0"/>
          </a:p>
          <a:p>
            <a:pPr algn="just">
              <a:buFont typeface="Wingdings" charset="2"/>
              <a:buChar char="Ø"/>
            </a:pPr>
            <a:r>
              <a:rPr lang="en-US" sz="1800" i="1" dirty="0"/>
              <a:t>Deep </a:t>
            </a:r>
            <a:r>
              <a:rPr lang="en-US" sz="1800" i="1" dirty="0" smtClean="0"/>
              <a:t>acting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55346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Inteligensi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Inteligensi</a:t>
            </a:r>
            <a:r>
              <a:rPr lang="en-US" dirty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menyelaraskan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01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Inteligensi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491000"/>
            <a:ext cx="6132600" cy="3145500"/>
          </a:xfrm>
        </p:spPr>
        <p:txBody>
          <a:bodyPr/>
          <a:lstStyle/>
          <a:p>
            <a:pPr algn="just"/>
            <a:r>
              <a:rPr lang="en-US" sz="2000" i="1" dirty="0"/>
              <a:t>Self-awareness</a:t>
            </a:r>
            <a:r>
              <a:rPr lang="en-US" sz="2000" dirty="0"/>
              <a:t> :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mengerti</a:t>
            </a:r>
            <a:r>
              <a:rPr lang="en-US" sz="2000" dirty="0"/>
              <a:t> </a:t>
            </a:r>
            <a:r>
              <a:rPr lang="en-US" sz="2000" dirty="0" err="1"/>
              <a:t>arti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.</a:t>
            </a:r>
          </a:p>
          <a:p>
            <a:pPr algn="just"/>
            <a:r>
              <a:rPr lang="en-US" sz="2000" i="1" dirty="0"/>
              <a:t>Self-management</a:t>
            </a:r>
            <a:r>
              <a:rPr lang="en-US" sz="2000" dirty="0"/>
              <a:t> :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,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lakukan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batas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.</a:t>
            </a:r>
          </a:p>
          <a:p>
            <a:pPr algn="just"/>
            <a:r>
              <a:rPr lang="en-US" sz="2000" i="1" dirty="0"/>
              <a:t>Social-awareness</a:t>
            </a:r>
            <a:r>
              <a:rPr lang="en-US" sz="2000" dirty="0"/>
              <a:t> :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mengerti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orang lain.</a:t>
            </a:r>
          </a:p>
          <a:p>
            <a:pPr algn="just"/>
            <a:r>
              <a:rPr lang="en-US" sz="2000" i="1" dirty="0"/>
              <a:t>Relationship-management</a:t>
            </a:r>
            <a:r>
              <a:rPr lang="en-US" sz="2000" dirty="0"/>
              <a:t> :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dimensi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err="1"/>
              <a:t>didalamnya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orang lain.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340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Inteligensi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444418"/>
            <a:ext cx="6132600" cy="3145500"/>
          </a:xfrm>
        </p:spPr>
        <p:txBody>
          <a:bodyPr/>
          <a:lstStyle/>
          <a:p>
            <a:r>
              <a:rPr lang="en-US" sz="2000" dirty="0" err="1"/>
              <a:t>Inteligensi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</a:t>
            </a:r>
            <a:r>
              <a:rPr lang="en-US" sz="2000" dirty="0" err="1"/>
              <a:t>berkaitan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, </a:t>
            </a:r>
            <a:r>
              <a:rPr lang="en-US" sz="2000" dirty="0" err="1"/>
              <a:t>faktor</a:t>
            </a:r>
            <a:r>
              <a:rPr lang="en-US" sz="2000" dirty="0"/>
              <a:t> </a:t>
            </a:r>
            <a:r>
              <a:rPr lang="en-US" sz="2000" dirty="0" err="1"/>
              <a:t>genetik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pembelajaran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inteligensi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Program training </a:t>
            </a:r>
            <a:r>
              <a:rPr lang="en-US" sz="2000" dirty="0" err="1"/>
              <a:t>inteligensi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Interpersonal skills course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Personal coaching, </a:t>
            </a:r>
            <a:r>
              <a:rPr lang="en-US" sz="2000" dirty="0" err="1"/>
              <a:t>berlatih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/>
              <a:t>Pendewasaan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7197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463524" y="2871148"/>
            <a:ext cx="4604197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dirty="0"/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sp>
        <p:nvSpPr>
          <p:cNvPr id="224" name="Shape 224"/>
          <p:cNvSpPr txBox="1"/>
          <p:nvPr/>
        </p:nvSpPr>
        <p:spPr>
          <a:xfrm>
            <a:off x="463525" y="0"/>
            <a:ext cx="40944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 </a:t>
            </a:r>
            <a:r>
              <a:rPr lang="en-US" sz="12000" b="1" dirty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005593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000" i="0" dirty="0" err="1" smtClean="0"/>
              <a:t>Kepuasan</a:t>
            </a:r>
            <a:r>
              <a:rPr lang="en-US" sz="2000" i="0" dirty="0" smtClean="0"/>
              <a:t> </a:t>
            </a:r>
            <a:r>
              <a:rPr lang="en-US" sz="2000" i="0" dirty="0" err="1"/>
              <a:t>kerja</a:t>
            </a:r>
            <a:r>
              <a:rPr lang="en-US" sz="2000" i="0" dirty="0"/>
              <a:t> </a:t>
            </a:r>
            <a:r>
              <a:rPr lang="en-US" sz="2000" i="0" dirty="0" err="1"/>
              <a:t>adalah</a:t>
            </a:r>
            <a:r>
              <a:rPr lang="en-US" sz="2000" i="0" dirty="0"/>
              <a:t> </a:t>
            </a:r>
            <a:r>
              <a:rPr lang="en-US" sz="2000" i="0" dirty="0" err="1"/>
              <a:t>penilaian</a:t>
            </a:r>
            <a:r>
              <a:rPr lang="en-US" sz="2000" i="0" dirty="0"/>
              <a:t> </a:t>
            </a:r>
            <a:r>
              <a:rPr lang="en-US" sz="2000" i="0" dirty="0" err="1"/>
              <a:t>seseorang</a:t>
            </a:r>
            <a:r>
              <a:rPr lang="en-US" sz="2000" i="0" dirty="0"/>
              <a:t> </a:t>
            </a:r>
            <a:r>
              <a:rPr lang="en-US" sz="2000" i="0" dirty="0" err="1"/>
              <a:t>terhadap</a:t>
            </a:r>
            <a:r>
              <a:rPr lang="en-US" sz="2000" i="0" dirty="0"/>
              <a:t> </a:t>
            </a:r>
            <a:r>
              <a:rPr lang="en-US" sz="2000" i="0" dirty="0" err="1"/>
              <a:t>pekerjaannya</a:t>
            </a:r>
            <a:r>
              <a:rPr lang="en-US" sz="2000" i="0" dirty="0"/>
              <a:t> </a:t>
            </a:r>
            <a:r>
              <a:rPr lang="en-US" sz="2000" i="0" dirty="0" err="1"/>
              <a:t>dan</a:t>
            </a:r>
            <a:r>
              <a:rPr lang="en-US" sz="2000" i="0" dirty="0"/>
              <a:t> </a:t>
            </a:r>
            <a:r>
              <a:rPr lang="en-US" sz="2000" i="0" dirty="0" err="1"/>
              <a:t>apa</a:t>
            </a:r>
            <a:r>
              <a:rPr lang="en-US" sz="2000" i="0" dirty="0"/>
              <a:t> yang </a:t>
            </a:r>
            <a:r>
              <a:rPr lang="en-US" sz="2000" i="0" dirty="0" err="1"/>
              <a:t>dia</a:t>
            </a:r>
            <a:r>
              <a:rPr lang="en-US" sz="2000" i="0" dirty="0"/>
              <a:t> </a:t>
            </a:r>
            <a:r>
              <a:rPr lang="en-US" sz="2000" i="0" dirty="0" err="1"/>
              <a:t>kerjakan</a:t>
            </a:r>
            <a:r>
              <a:rPr lang="en-US" sz="2000" i="0" dirty="0"/>
              <a:t> </a:t>
            </a:r>
            <a:r>
              <a:rPr lang="en-US" sz="2000" i="0" dirty="0" err="1"/>
              <a:t>dalam</a:t>
            </a:r>
            <a:r>
              <a:rPr lang="en-US" sz="2000" i="0" dirty="0"/>
              <a:t> </a:t>
            </a:r>
            <a:r>
              <a:rPr lang="en-US" sz="2000" i="0" dirty="0" err="1"/>
              <a:t>konteks</a:t>
            </a:r>
            <a:r>
              <a:rPr lang="en-US" sz="2000" i="0" dirty="0"/>
              <a:t> </a:t>
            </a:r>
            <a:r>
              <a:rPr lang="en-US" sz="2000" i="0" dirty="0" err="1"/>
              <a:t>pekerjaan</a:t>
            </a:r>
            <a:r>
              <a:rPr lang="en-US" sz="2000" i="0" dirty="0"/>
              <a:t>.</a:t>
            </a:r>
          </a:p>
          <a:p>
            <a:pPr>
              <a:buFont typeface="Wingdings" charset="2"/>
              <a:buChar char="Ø"/>
            </a:pP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persepsi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karakteristik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,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emosi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.</a:t>
            </a:r>
            <a:endParaRPr lang="en-US" sz="2000" dirty="0"/>
          </a:p>
        </p:txBody>
      </p:sp>
      <p:sp>
        <p:nvSpPr>
          <p:cNvPr id="230" name="Shape 230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6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14" y="392575"/>
            <a:ext cx="6306675" cy="766200"/>
          </a:xfrm>
        </p:spPr>
        <p:txBody>
          <a:bodyPr/>
          <a:lstStyle/>
          <a:p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Ketidakpuasan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897" y="1593820"/>
            <a:ext cx="6649050" cy="3145500"/>
          </a:xfrm>
        </p:spPr>
        <p:txBody>
          <a:bodyPr/>
          <a:lstStyle/>
          <a:p>
            <a:pPr algn="just"/>
            <a:r>
              <a:rPr lang="en-US" sz="1800" i="1" dirty="0"/>
              <a:t>Exit </a:t>
            </a:r>
            <a:r>
              <a:rPr lang="en-US" sz="1800" dirty="0"/>
              <a:t>: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didalamnya</a:t>
            </a:r>
            <a:r>
              <a:rPr lang="en-US" sz="1800" dirty="0"/>
              <a:t> </a:t>
            </a:r>
            <a:r>
              <a:rPr lang="en-US" sz="1800" dirty="0" err="1"/>
              <a:t>meninggalkan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, </a:t>
            </a:r>
            <a:r>
              <a:rPr lang="en-US" sz="1800" dirty="0" err="1"/>
              <a:t>pindah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unit </a:t>
            </a:r>
            <a:r>
              <a:rPr lang="en-US" sz="1800" dirty="0" err="1"/>
              <a:t>kerja</a:t>
            </a:r>
            <a:r>
              <a:rPr lang="en-US" sz="1800" dirty="0"/>
              <a:t> lain,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lari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situasi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menyenangkan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i="1" dirty="0"/>
              <a:t>Voice </a:t>
            </a:r>
            <a:r>
              <a:rPr lang="en-US" sz="1800" dirty="0"/>
              <a:t>: </a:t>
            </a:r>
            <a:r>
              <a:rPr lang="en-US" sz="1800" dirty="0" err="1"/>
              <a:t>mencoba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merubah</a:t>
            </a:r>
            <a:r>
              <a:rPr lang="en-US" sz="1800" dirty="0"/>
              <a:t> </a:t>
            </a:r>
            <a:r>
              <a:rPr lang="en-US" sz="1800" dirty="0" err="1"/>
              <a:t>dibandingkan</a:t>
            </a:r>
            <a:r>
              <a:rPr lang="en-US" sz="1800" dirty="0"/>
              <a:t> </a:t>
            </a:r>
            <a:r>
              <a:rPr lang="en-US" sz="1800" dirty="0" err="1"/>
              <a:t>lari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yang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memuaskan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i="1" dirty="0"/>
              <a:t>Loyalty </a:t>
            </a:r>
            <a:r>
              <a:rPr lang="en-US" sz="1800" dirty="0"/>
              <a:t>: </a:t>
            </a:r>
            <a:r>
              <a:rPr lang="en-US" sz="1800" dirty="0" err="1"/>
              <a:t>keadaan</a:t>
            </a:r>
            <a:r>
              <a:rPr lang="en-US" sz="1800" dirty="0"/>
              <a:t> yang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diantara</a:t>
            </a:r>
            <a:r>
              <a:rPr lang="en-US" sz="1800" dirty="0"/>
              <a:t> </a:t>
            </a:r>
            <a:r>
              <a:rPr lang="en-US" sz="1800" i="1" dirty="0"/>
              <a:t>Exit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i="1" dirty="0"/>
              <a:t>Voice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endParaRPr lang="en-US" sz="1800" i="1" dirty="0"/>
          </a:p>
          <a:p>
            <a:pPr algn="just"/>
            <a:r>
              <a:rPr lang="en-US" sz="1800" i="1" dirty="0"/>
              <a:t>Neglect </a:t>
            </a:r>
            <a:r>
              <a:rPr lang="en-US" sz="1800" dirty="0"/>
              <a:t>: </a:t>
            </a:r>
            <a:r>
              <a:rPr lang="en-US" sz="1800" dirty="0" err="1"/>
              <a:t>Perbuatan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biasanya</a:t>
            </a:r>
            <a:r>
              <a:rPr lang="en-US" sz="1800" dirty="0"/>
              <a:t> </a:t>
            </a:r>
            <a:r>
              <a:rPr lang="en-US" sz="1800" dirty="0" err="1"/>
              <a:t>bertentangan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yang </a:t>
            </a:r>
            <a:r>
              <a:rPr lang="en-US" sz="1800" dirty="0" err="1"/>
              <a:t>sudah</a:t>
            </a:r>
            <a:r>
              <a:rPr lang="en-US" sz="1800" dirty="0"/>
              <a:t> </a:t>
            </a:r>
            <a:r>
              <a:rPr lang="en-US" sz="1800" dirty="0" err="1"/>
              <a:t>ditetapkan</a:t>
            </a:r>
            <a:r>
              <a:rPr lang="en-US" sz="1800" dirty="0"/>
              <a:t>.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9177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Kepuasan Kerja dan Kinerja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491000"/>
            <a:ext cx="6132600" cy="3145500"/>
          </a:xfrm>
        </p:spPr>
        <p:txBody>
          <a:bodyPr/>
          <a:lstStyle/>
          <a:p>
            <a:pPr marL="0" indent="0" algn="just">
              <a:buNone/>
            </a:pPr>
            <a:r>
              <a:rPr lang="id-ID" sz="2000" b="1" i="1" dirty="0"/>
              <a:t>“Happy Worker is a Productive Worker”</a:t>
            </a:r>
            <a:r>
              <a:rPr lang="id-ID" sz="2000" i="1" dirty="0"/>
              <a:t>, </a:t>
            </a:r>
            <a:r>
              <a:rPr lang="id-ID" sz="2000" dirty="0"/>
              <a:t>but:</a:t>
            </a:r>
          </a:p>
          <a:p>
            <a:pPr algn="just"/>
            <a:r>
              <a:rPr lang="id-ID" sz="2000" dirty="0"/>
              <a:t>Sikap umum tidak bisa memprediksi perilaku yang spesifik</a:t>
            </a:r>
          </a:p>
          <a:p>
            <a:pPr algn="just"/>
            <a:r>
              <a:rPr lang="id-ID" sz="2000" i="1" dirty="0"/>
              <a:t>Job performance </a:t>
            </a:r>
            <a:r>
              <a:rPr lang="id-ID" sz="2000" dirty="0"/>
              <a:t>mempengaruhi </a:t>
            </a:r>
            <a:r>
              <a:rPr lang="id-ID" sz="2000" i="1" dirty="0"/>
              <a:t>job satisfaction</a:t>
            </a:r>
            <a:r>
              <a:rPr lang="id-ID" sz="2000" dirty="0"/>
              <a:t>, tapi hanya ketika ada </a:t>
            </a:r>
            <a:r>
              <a:rPr lang="id-ID" sz="2000" i="1" dirty="0"/>
              <a:t>reward</a:t>
            </a:r>
          </a:p>
          <a:p>
            <a:pPr algn="just"/>
            <a:r>
              <a:rPr lang="id-ID" sz="2000" dirty="0"/>
              <a:t>Pengaruh </a:t>
            </a:r>
            <a:r>
              <a:rPr lang="id-ID" sz="2000" i="1" dirty="0"/>
              <a:t>job satisfaction </a:t>
            </a:r>
            <a:r>
              <a:rPr lang="id-ID" sz="2000" dirty="0"/>
              <a:t>terhadap </a:t>
            </a:r>
            <a:r>
              <a:rPr lang="id-ID" sz="2000" i="1" dirty="0"/>
              <a:t>job performance </a:t>
            </a:r>
            <a:r>
              <a:rPr lang="id-ID" sz="2000" dirty="0"/>
              <a:t>rendah bila kontrol terhadap </a:t>
            </a:r>
            <a:r>
              <a:rPr lang="id-ID" sz="2000" i="1" dirty="0"/>
              <a:t>output</a:t>
            </a:r>
            <a:r>
              <a:rPr lang="id-ID" sz="2000" dirty="0"/>
              <a:t> pekerjaan kecil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449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Learning Objectives</a:t>
            </a:r>
            <a:endParaRPr dirty="0"/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814275" y="1883728"/>
            <a:ext cx="2751760" cy="25759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400" dirty="0" err="1"/>
              <a:t>Bagaimana</a:t>
            </a:r>
            <a:r>
              <a:rPr lang="en-US" sz="1400" dirty="0"/>
              <a:t> </a:t>
            </a:r>
            <a:r>
              <a:rPr lang="en-US" sz="1400" dirty="0" err="1"/>
              <a:t>emosi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kognisi</a:t>
            </a:r>
            <a:r>
              <a:rPr lang="en-US" sz="1400" dirty="0"/>
              <a:t> </a:t>
            </a:r>
            <a:r>
              <a:rPr lang="en-US" sz="1400" dirty="0" err="1"/>
              <a:t>mempengaruhi</a:t>
            </a:r>
            <a:r>
              <a:rPr lang="en-US" sz="1400" dirty="0"/>
              <a:t> </a:t>
            </a:r>
            <a:r>
              <a:rPr lang="en-US" sz="1400" dirty="0" err="1"/>
              <a:t>sikap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 smtClean="0"/>
              <a:t>perilaku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514350" indent="-514350">
              <a:buFont typeface="+mj-lt"/>
              <a:buAutoNum type="arabicPeriod"/>
            </a:pPr>
            <a:r>
              <a:rPr lang="en-US" sz="1400" dirty="0" err="1"/>
              <a:t>Kenali</a:t>
            </a:r>
            <a:r>
              <a:rPr lang="en-US" sz="1400" dirty="0"/>
              <a:t>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masalah-masalah</a:t>
            </a:r>
            <a:r>
              <a:rPr lang="en-US" sz="1400" dirty="0"/>
              <a:t> </a:t>
            </a:r>
            <a:r>
              <a:rPr lang="en-US" sz="1400" dirty="0" err="1"/>
              <a:t>terkait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kondisi</a:t>
            </a:r>
            <a:r>
              <a:rPr lang="en-US" sz="1400" dirty="0"/>
              <a:t> </a:t>
            </a:r>
            <a:r>
              <a:rPr lang="en-US" sz="1400" dirty="0" err="1"/>
              <a:t>emosion</a:t>
            </a:r>
            <a:r>
              <a:rPr lang="en-US" sz="1400" dirty="0"/>
              <a:t> </a:t>
            </a:r>
            <a:r>
              <a:rPr lang="en-US" sz="1400" dirty="0" err="1" smtClean="0"/>
              <a:t>karyawan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514350" indent="-514350">
              <a:buFont typeface="+mj-lt"/>
              <a:buAutoNum type="arabicPeriod"/>
            </a:pPr>
            <a:r>
              <a:rPr lang="en-US" sz="1400" dirty="0"/>
              <a:t>4 </a:t>
            </a:r>
            <a:r>
              <a:rPr lang="en-US" sz="1400" dirty="0" err="1"/>
              <a:t>dimensi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inteligensi</a:t>
            </a:r>
            <a:r>
              <a:rPr lang="en-US" sz="1400" dirty="0"/>
              <a:t> </a:t>
            </a:r>
            <a:r>
              <a:rPr lang="en-US" sz="1400" dirty="0" err="1"/>
              <a:t>emosi</a:t>
            </a:r>
            <a:endParaRPr lang="en-US" sz="1400" dirty="0"/>
          </a:p>
        </p:txBody>
      </p:sp>
      <p:sp>
        <p:nvSpPr>
          <p:cNvPr id="285" name="Shape 285"/>
          <p:cNvSpPr txBox="1">
            <a:spLocks noGrp="1"/>
          </p:cNvSpPr>
          <p:nvPr>
            <p:ph type="body" idx="2"/>
          </p:nvPr>
        </p:nvSpPr>
        <p:spPr>
          <a:xfrm>
            <a:off x="4466444" y="1916116"/>
            <a:ext cx="2459879" cy="24514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buFont typeface="+mj-lt"/>
              <a:buAutoNum type="arabicPeriod" startAt="4"/>
            </a:pPr>
            <a:r>
              <a:rPr lang="en-US" sz="1400" dirty="0" err="1" smtClean="0"/>
              <a:t>Konsekuensi</a:t>
            </a:r>
            <a:r>
              <a:rPr lang="en-US" sz="1400" dirty="0" smtClean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ketidakpuasan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</a:t>
            </a:r>
            <a:r>
              <a:rPr lang="en-US" sz="1400" dirty="0" err="1"/>
              <a:t>berdasarkan</a:t>
            </a:r>
            <a:r>
              <a:rPr lang="en-US" sz="1400" dirty="0"/>
              <a:t> model </a:t>
            </a:r>
            <a:r>
              <a:rPr lang="en-US" sz="1400" i="1" dirty="0"/>
              <a:t>exit-voice-loyalty-</a:t>
            </a:r>
            <a:r>
              <a:rPr lang="en-US" sz="1400" i="1" dirty="0" smtClean="0"/>
              <a:t>neglect</a:t>
            </a:r>
          </a:p>
          <a:p>
            <a:pPr marL="342900">
              <a:buFont typeface="+mj-lt"/>
              <a:buAutoNum type="arabicPeriod" startAt="4"/>
            </a:pPr>
            <a:endParaRPr lang="en-US" sz="1400" i="1" dirty="0"/>
          </a:p>
          <a:p>
            <a:pPr marL="342900">
              <a:buFont typeface="+mj-lt"/>
              <a:buAutoNum type="arabicPeriod" startAt="4"/>
            </a:pPr>
            <a:r>
              <a:rPr lang="en-US" sz="1400" dirty="0" err="1" smtClean="0"/>
              <a:t>Efek</a:t>
            </a:r>
            <a:r>
              <a:rPr lang="en-US" sz="1400" dirty="0" smtClean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ketidakpuasan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kinerja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pelayanan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pelanggan</a:t>
            </a:r>
            <a:endParaRPr lang="en-US" sz="1400" dirty="0"/>
          </a:p>
        </p:txBody>
      </p:sp>
      <p:sp>
        <p:nvSpPr>
          <p:cNvPr id="287" name="Shape 28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288" name="Shape 288"/>
          <p:cNvGrpSpPr/>
          <p:nvPr/>
        </p:nvGrpSpPr>
        <p:grpSpPr>
          <a:xfrm>
            <a:off x="312466" y="587260"/>
            <a:ext cx="309022" cy="376837"/>
            <a:chOff x="596350" y="929175"/>
            <a:chExt cx="407950" cy="497475"/>
          </a:xfrm>
        </p:grpSpPr>
        <p:sp>
          <p:nvSpPr>
            <p:cNvPr id="289" name="Shape 289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Shape 295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91845" y="1483618"/>
            <a:ext cx="78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Set 1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118965" y="1483618"/>
            <a:ext cx="78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Set 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965" y="392575"/>
            <a:ext cx="6169710" cy="766200"/>
          </a:xfrm>
        </p:spPr>
        <p:txBody>
          <a:bodyPr/>
          <a:lstStyle/>
          <a:p>
            <a:r>
              <a:rPr lang="id-ID" dirty="0" smtClean="0"/>
              <a:t>Kepuasan Kerja dan Perilaku Klien/Pelanggan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000" i="1" dirty="0"/>
              <a:t>Job satisfaction </a:t>
            </a:r>
            <a:r>
              <a:rPr lang="id-ID" sz="2000" dirty="0"/>
              <a:t>meningkatkan </a:t>
            </a:r>
            <a:r>
              <a:rPr lang="id-ID" sz="2000" i="1" dirty="0"/>
              <a:t>customer behavior</a:t>
            </a:r>
            <a:r>
              <a:rPr lang="id-ID" sz="2000" dirty="0"/>
              <a:t> dan profitabilitas perusahaan, karena: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i="1" dirty="0"/>
              <a:t>Job satisfaction </a:t>
            </a:r>
            <a:r>
              <a:rPr lang="id-ID" sz="2000" dirty="0"/>
              <a:t>mempengaruhi mood, yang menyebabkan perilaku positif kepada pelanggan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i="1" dirty="0"/>
              <a:t>Job satisfaction </a:t>
            </a:r>
            <a:r>
              <a:rPr lang="id-ID" sz="2000" dirty="0"/>
              <a:t>mengurangi </a:t>
            </a:r>
            <a:r>
              <a:rPr lang="id-ID" sz="2000" i="1" dirty="0"/>
              <a:t>turnover</a:t>
            </a:r>
            <a:r>
              <a:rPr lang="id-ID" sz="2000" dirty="0"/>
              <a:t> karyawan, sehingga pelayanan menjadi lebih konsisten dan </a:t>
            </a:r>
            <a:r>
              <a:rPr lang="id-ID" sz="2000" dirty="0" smtClean="0"/>
              <a:t>akrab</a:t>
            </a:r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80461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276753" y="2871148"/>
            <a:ext cx="4604197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dirty="0"/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224" name="Shape 224"/>
          <p:cNvSpPr txBox="1"/>
          <p:nvPr/>
        </p:nvSpPr>
        <p:spPr>
          <a:xfrm>
            <a:off x="463525" y="0"/>
            <a:ext cx="40944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 3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425949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000" b="1" dirty="0"/>
              <a:t>Affective Commitment</a:t>
            </a:r>
          </a:p>
          <a:p>
            <a:pPr marL="0" indent="0">
              <a:buNone/>
            </a:pPr>
            <a:r>
              <a:rPr lang="id-ID" sz="1800" dirty="0">
                <a:sym typeface="Wingdings" panose="05000000000000000000" pitchFamily="2" charset="2"/>
              </a:rPr>
              <a:t>       </a:t>
            </a:r>
            <a:r>
              <a:rPr lang="id-ID" sz="1800" i="1" dirty="0">
                <a:sym typeface="Wingdings" panose="05000000000000000000" pitchFamily="2" charset="2"/>
              </a:rPr>
              <a:t>Emotional attachment</a:t>
            </a:r>
            <a:r>
              <a:rPr lang="id-ID" sz="1800" dirty="0">
                <a:sym typeface="Wingdings" panose="05000000000000000000" pitchFamily="2" charset="2"/>
              </a:rPr>
              <a:t>, identifikasi, dan keterlibatan karyawan dalam  </a:t>
            </a:r>
          </a:p>
          <a:p>
            <a:pPr marL="0" indent="0">
              <a:buNone/>
            </a:pPr>
            <a:r>
              <a:rPr lang="id-ID" sz="1800" dirty="0">
                <a:sym typeface="Wingdings" panose="05000000000000000000" pitchFamily="2" charset="2"/>
              </a:rPr>
              <a:t>           organisasi tertentu</a:t>
            </a:r>
            <a:endParaRPr lang="id-ID" sz="1800" dirty="0"/>
          </a:p>
          <a:p>
            <a:r>
              <a:rPr lang="id-ID" sz="2000" b="1" dirty="0"/>
              <a:t>Continuance Commitment</a:t>
            </a:r>
          </a:p>
          <a:p>
            <a:pPr marL="0" indent="0">
              <a:buNone/>
            </a:pPr>
            <a:r>
              <a:rPr lang="id-ID" sz="1800" dirty="0">
                <a:sym typeface="Wingdings" panose="05000000000000000000" pitchFamily="2" charset="2"/>
              </a:rPr>
              <a:t>      </a:t>
            </a:r>
            <a:r>
              <a:rPr lang="id-ID" sz="1800" i="1" dirty="0">
                <a:sym typeface="Wingdings" panose="05000000000000000000" pitchFamily="2" charset="2"/>
              </a:rPr>
              <a:t>Calculative attachment </a:t>
            </a:r>
            <a:r>
              <a:rPr lang="id-ID" sz="1800" dirty="0">
                <a:sym typeface="Wingdings" panose="05000000000000000000" pitchFamily="2" charset="2"/>
              </a:rPr>
              <a:t>karyawan − stay di organisasi karena valuenya lebih </a:t>
            </a:r>
          </a:p>
          <a:p>
            <a:pPr marL="0" indent="0">
              <a:buNone/>
            </a:pPr>
            <a:r>
              <a:rPr lang="id-ID" sz="1800" dirty="0">
                <a:sym typeface="Wingdings" panose="05000000000000000000" pitchFamily="2" charset="2"/>
              </a:rPr>
              <a:t>           tinggi dibandingkan dengan yang </a:t>
            </a:r>
            <a:r>
              <a:rPr lang="id-ID" sz="1800" dirty="0" smtClean="0">
                <a:sym typeface="Wingdings" panose="05000000000000000000" pitchFamily="2" charset="2"/>
              </a:rPr>
              <a:t>lain</a:t>
            </a:r>
            <a:endParaRPr lang="id-ID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941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23</a:t>
            </a:fld>
            <a:endParaRPr lang="en"/>
          </a:p>
        </p:txBody>
      </p:sp>
      <p:sp>
        <p:nvSpPr>
          <p:cNvPr id="5" name="Cloud 4"/>
          <p:cNvSpPr/>
          <p:nvPr/>
        </p:nvSpPr>
        <p:spPr>
          <a:xfrm>
            <a:off x="1163643" y="1375468"/>
            <a:ext cx="1526147" cy="1197735"/>
          </a:xfrm>
          <a:prstGeom prst="clou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Justice and Support</a:t>
            </a:r>
            <a:endParaRPr lang="id-ID" b="1" dirty="0"/>
          </a:p>
        </p:txBody>
      </p:sp>
      <p:sp>
        <p:nvSpPr>
          <p:cNvPr id="6" name="Cloud 5"/>
          <p:cNvSpPr/>
          <p:nvPr/>
        </p:nvSpPr>
        <p:spPr>
          <a:xfrm>
            <a:off x="3562967" y="1463877"/>
            <a:ext cx="1526147" cy="1197735"/>
          </a:xfrm>
          <a:prstGeom prst="clou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Trust</a:t>
            </a:r>
            <a:endParaRPr lang="id-ID" b="1" dirty="0"/>
          </a:p>
        </p:txBody>
      </p:sp>
      <p:sp>
        <p:nvSpPr>
          <p:cNvPr id="7" name="Cloud 6"/>
          <p:cNvSpPr/>
          <p:nvPr/>
        </p:nvSpPr>
        <p:spPr>
          <a:xfrm>
            <a:off x="6091853" y="1463877"/>
            <a:ext cx="1526147" cy="1197735"/>
          </a:xfrm>
          <a:prstGeom prst="clou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Shared Values</a:t>
            </a:r>
            <a:endParaRPr lang="id-ID" b="1" dirty="0"/>
          </a:p>
        </p:txBody>
      </p:sp>
      <p:sp>
        <p:nvSpPr>
          <p:cNvPr id="8" name="Cloud 7"/>
          <p:cNvSpPr/>
          <p:nvPr/>
        </p:nvSpPr>
        <p:spPr>
          <a:xfrm>
            <a:off x="1631134" y="3147762"/>
            <a:ext cx="2403121" cy="1197735"/>
          </a:xfrm>
          <a:prstGeom prst="clou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Organizational Comprehension</a:t>
            </a:r>
            <a:endParaRPr lang="id-ID" b="1" dirty="0"/>
          </a:p>
        </p:txBody>
      </p:sp>
      <p:sp>
        <p:nvSpPr>
          <p:cNvPr id="9" name="Cloud 8"/>
          <p:cNvSpPr/>
          <p:nvPr/>
        </p:nvSpPr>
        <p:spPr>
          <a:xfrm>
            <a:off x="4798638" y="3147762"/>
            <a:ext cx="2109458" cy="1155410"/>
          </a:xfrm>
          <a:prstGeom prst="cloud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Employee Involvement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046040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276753" y="2871148"/>
            <a:ext cx="4604197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dirty="0"/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24" name="Shape 224"/>
          <p:cNvSpPr txBox="1"/>
          <p:nvPr/>
        </p:nvSpPr>
        <p:spPr>
          <a:xfrm>
            <a:off x="463525" y="0"/>
            <a:ext cx="40944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 4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89616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 algn="just">
              <a:buNone/>
            </a:pPr>
            <a:r>
              <a:rPr lang="id-ID" sz="2000" i="0" dirty="0" smtClean="0"/>
              <a:t>Stres adalah respon </a:t>
            </a:r>
            <a:r>
              <a:rPr lang="id-ID" sz="2000" i="0" dirty="0"/>
              <a:t>adaptif terhadap sesuatu yg dianggap menantang atau mengancam kesejahteraan </a:t>
            </a:r>
            <a:r>
              <a:rPr lang="id-ID" sz="2000" i="0" dirty="0" smtClean="0"/>
              <a:t>seseorang</a:t>
            </a:r>
          </a:p>
          <a:p>
            <a:pPr marL="38100" indent="0" algn="just">
              <a:buNone/>
            </a:pPr>
            <a:endParaRPr lang="id-ID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d-ID" sz="2000" i="0" dirty="0"/>
              <a:t>Stres </a:t>
            </a:r>
            <a:r>
              <a:rPr lang="id-ID" sz="2000" i="0" dirty="0">
                <a:sym typeface="Wingdings" panose="05000000000000000000" pitchFamily="2" charset="2"/>
              </a:rPr>
              <a:t> Pengalaman negatif − </a:t>
            </a:r>
            <a:r>
              <a:rPr lang="id-ID" sz="2000" dirty="0">
                <a:sym typeface="Wingdings" panose="05000000000000000000" pitchFamily="2" charset="2"/>
              </a:rPr>
              <a:t>Distress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d-ID" sz="2000" dirty="0">
                <a:sym typeface="Wingdings" panose="05000000000000000000" pitchFamily="2" charset="2"/>
              </a:rPr>
              <a:t>Distress vs Eustress</a:t>
            </a:r>
            <a:endParaRPr lang="id-ID" sz="2000" dirty="0"/>
          </a:p>
        </p:txBody>
      </p:sp>
      <p:sp>
        <p:nvSpPr>
          <p:cNvPr id="230" name="Shape 230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448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General Adaptation Syndrome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26</a:t>
            </a:fld>
            <a:endParaRPr lang="en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140" y="1608629"/>
            <a:ext cx="5061535" cy="2989240"/>
          </a:xfr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939" y="1425802"/>
            <a:ext cx="5371108" cy="3172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44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Konsekuensi dari Penyebab Stres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27</a:t>
            </a:fld>
            <a:endParaRPr lang="en"/>
          </a:p>
        </p:txBody>
      </p:sp>
      <p:sp>
        <p:nvSpPr>
          <p:cNvPr id="5" name="Snip Diagonal Corner Rectangle 4"/>
          <p:cNvSpPr/>
          <p:nvPr/>
        </p:nvSpPr>
        <p:spPr>
          <a:xfrm>
            <a:off x="1093172" y="1734577"/>
            <a:ext cx="1915816" cy="1275009"/>
          </a:xfrm>
          <a:prstGeom prst="snip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Physiological</a:t>
            </a:r>
            <a:endParaRPr lang="id-ID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3564025" y="1735241"/>
            <a:ext cx="1794788" cy="1275009"/>
          </a:xfrm>
          <a:prstGeom prst="snip2Diag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Psychological</a:t>
            </a:r>
            <a:endParaRPr lang="id-ID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6149808" y="1735241"/>
            <a:ext cx="1468192" cy="1275009"/>
          </a:xfrm>
          <a:prstGeom prst="snip2Diag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Behavioral</a:t>
            </a:r>
            <a:endParaRPr lang="id-ID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3890621" y="3677091"/>
            <a:ext cx="1468192" cy="1275009"/>
          </a:xfrm>
          <a:prstGeom prst="snip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Job Burnout</a:t>
            </a:r>
            <a:endParaRPr lang="id-ID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682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Penyebab</a:t>
            </a:r>
            <a:r>
              <a:rPr lang="en-US" dirty="0"/>
              <a:t> Stress </a:t>
            </a:r>
            <a:r>
              <a:rPr lang="en-US" dirty="0" err="1"/>
              <a:t>Terbanyak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28</a:t>
            </a:fld>
            <a:endParaRPr lang="en"/>
          </a:p>
        </p:txBody>
      </p:sp>
      <p:sp>
        <p:nvSpPr>
          <p:cNvPr id="5" name="Rounded Rectangle 4"/>
          <p:cNvSpPr/>
          <p:nvPr/>
        </p:nvSpPr>
        <p:spPr>
          <a:xfrm>
            <a:off x="814275" y="1602549"/>
            <a:ext cx="3096934" cy="1597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Pelecehan</a:t>
            </a:r>
            <a:r>
              <a:rPr lang="en-US" sz="2400" b="1" dirty="0" smtClean="0"/>
              <a:t> &amp; </a:t>
            </a:r>
            <a:r>
              <a:rPr lang="en-US" sz="2400" b="1" dirty="0" err="1" smtClean="0"/>
              <a:t>Ketidakmampuan</a:t>
            </a:r>
            <a:endParaRPr lang="id-ID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035597" y="1575255"/>
            <a:ext cx="2661314" cy="1624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Berkerja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Berlebihan</a:t>
            </a:r>
            <a:endParaRPr lang="id-ID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200400" y="3414545"/>
            <a:ext cx="2743200" cy="1553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Kurangnya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Kontrol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Tugas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249979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Pelecehan</a:t>
            </a:r>
            <a:r>
              <a:rPr lang="en-US" dirty="0"/>
              <a:t> &amp; </a:t>
            </a:r>
            <a:r>
              <a:rPr lang="en-US" dirty="0" err="1"/>
              <a:t>Ketidakmampuan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/>
              <a:t>Bermusuhan</a:t>
            </a:r>
            <a:r>
              <a:rPr lang="en-US" sz="2000" dirty="0"/>
              <a:t>, rasa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diinginkan</a:t>
            </a:r>
            <a:r>
              <a:rPr lang="en-US" sz="2000" dirty="0"/>
              <a:t> </a:t>
            </a:r>
            <a:r>
              <a:rPr lang="en-US" sz="2000" dirty="0" err="1"/>
              <a:t>komentar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, </a:t>
            </a:r>
            <a:r>
              <a:rPr lang="en-US" sz="2000" dirty="0" err="1"/>
              <a:t>tindakan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isyarat</a:t>
            </a:r>
            <a:r>
              <a:rPr lang="en-US" sz="2000" dirty="0"/>
              <a:t> yang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endParaRPr lang="en-US" sz="2000" dirty="0"/>
          </a:p>
          <a:p>
            <a:r>
              <a:rPr lang="en-US" sz="2000" dirty="0" err="1"/>
              <a:t>Intimidasi</a:t>
            </a:r>
            <a:endParaRPr lang="en-US" sz="2000" dirty="0"/>
          </a:p>
          <a:p>
            <a:r>
              <a:rPr lang="en-US" sz="2000" dirty="0" err="1"/>
              <a:t>Pelecehan</a:t>
            </a:r>
            <a:r>
              <a:rPr lang="en-US" sz="2000" dirty="0"/>
              <a:t> </a:t>
            </a:r>
            <a:r>
              <a:rPr lang="en-US" sz="2000" dirty="0" err="1" smtClean="0"/>
              <a:t>seksual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857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706" y="1927848"/>
            <a:ext cx="2247900" cy="2709900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sz="1400" dirty="0" err="1"/>
              <a:t>Komitmen</a:t>
            </a:r>
            <a:r>
              <a:rPr lang="en-US" sz="1400" dirty="0"/>
              <a:t> </a:t>
            </a:r>
            <a:r>
              <a:rPr lang="en-US" sz="1400" dirty="0" err="1"/>
              <a:t>afektif</a:t>
            </a:r>
            <a:r>
              <a:rPr lang="en-US" sz="1400" dirty="0"/>
              <a:t> </a:t>
            </a:r>
            <a:r>
              <a:rPr lang="en-US" sz="1400" dirty="0" err="1"/>
              <a:t>serta</a:t>
            </a:r>
            <a:r>
              <a:rPr lang="en-US" sz="1400" dirty="0"/>
              <a:t> </a:t>
            </a:r>
            <a:r>
              <a:rPr lang="en-US" sz="1400" dirty="0" err="1"/>
              <a:t>pengaruhnya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perilaku</a:t>
            </a:r>
            <a:r>
              <a:rPr lang="en-US" sz="1400" dirty="0"/>
              <a:t> </a:t>
            </a:r>
            <a:r>
              <a:rPr lang="en-US" sz="1400" dirty="0" err="1" smtClean="0"/>
              <a:t>karyawan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1400" dirty="0"/>
              <a:t>5 </a:t>
            </a:r>
            <a:r>
              <a:rPr lang="en-US" sz="1400" dirty="0" err="1"/>
              <a:t>strategi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meningkatkan</a:t>
            </a:r>
            <a:r>
              <a:rPr lang="en-US" sz="1400" dirty="0"/>
              <a:t> </a:t>
            </a:r>
            <a:r>
              <a:rPr lang="en-US" sz="1400" dirty="0" err="1"/>
              <a:t>komitmen</a:t>
            </a:r>
            <a:r>
              <a:rPr lang="en-US" sz="1400" dirty="0"/>
              <a:t> </a:t>
            </a:r>
            <a:r>
              <a:rPr lang="en-US" sz="1400" dirty="0" err="1"/>
              <a:t>organisasi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afektif</a:t>
            </a:r>
            <a:endParaRPr lang="en-US" sz="1400" dirty="0"/>
          </a:p>
          <a:p>
            <a:pPr>
              <a:buFont typeface="+mj-lt"/>
              <a:buAutoNum type="arabicPeriod" startAt="6"/>
            </a:pP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90841" y="1750686"/>
            <a:ext cx="2247900" cy="2709900"/>
          </a:xfrm>
        </p:spPr>
        <p:txBody>
          <a:bodyPr/>
          <a:lstStyle/>
          <a:p>
            <a:pPr marL="514350" indent="-514350">
              <a:spcBef>
                <a:spcPts val="300"/>
              </a:spcBef>
              <a:buFont typeface="+mj-lt"/>
              <a:buAutoNum type="arabicPeriod" startAt="8"/>
            </a:pPr>
            <a:r>
              <a:rPr lang="en-US" sz="1400" dirty="0" err="1"/>
              <a:t>Definisi</a:t>
            </a:r>
            <a:r>
              <a:rPr lang="en-US" sz="1400" dirty="0"/>
              <a:t> </a:t>
            </a:r>
            <a:r>
              <a:rPr lang="en-US" sz="1400" dirty="0" err="1"/>
              <a:t>stres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pengalaman</a:t>
            </a:r>
            <a:r>
              <a:rPr lang="en-US" sz="1400" dirty="0"/>
              <a:t> </a:t>
            </a:r>
            <a:r>
              <a:rPr lang="en-US" sz="1400" dirty="0" err="1" smtClean="0"/>
              <a:t>stres</a:t>
            </a:r>
            <a:endParaRPr lang="en-US" sz="1400" dirty="0" smtClean="0"/>
          </a:p>
          <a:p>
            <a:pPr marL="0" indent="0">
              <a:spcBef>
                <a:spcPts val="300"/>
              </a:spcBef>
              <a:buNone/>
            </a:pPr>
            <a:endParaRPr lang="en-US" sz="1400" dirty="0"/>
          </a:p>
          <a:p>
            <a:pPr marL="514350" indent="-514350">
              <a:spcBef>
                <a:spcPts val="300"/>
              </a:spcBef>
              <a:buFont typeface="+mj-lt"/>
              <a:buAutoNum type="arabicPeriod" startAt="8"/>
            </a:pPr>
            <a:r>
              <a:rPr lang="en-US" sz="1400" dirty="0" err="1"/>
              <a:t>Mengapa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stres</a:t>
            </a:r>
            <a:r>
              <a:rPr lang="en-US" sz="1400" dirty="0"/>
              <a:t>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menyebabkan</a:t>
            </a:r>
            <a:r>
              <a:rPr lang="en-US" sz="1400" dirty="0"/>
              <a:t> </a:t>
            </a:r>
            <a:r>
              <a:rPr lang="en-US" sz="1400" dirty="0" err="1"/>
              <a:t>tingkat</a:t>
            </a:r>
            <a:r>
              <a:rPr lang="en-US" sz="1400" dirty="0"/>
              <a:t> </a:t>
            </a:r>
            <a:r>
              <a:rPr lang="en-US" sz="1400" dirty="0" err="1"/>
              <a:t>stres</a:t>
            </a:r>
            <a:r>
              <a:rPr lang="en-US" sz="1400" dirty="0"/>
              <a:t> yang </a:t>
            </a:r>
            <a:r>
              <a:rPr lang="en-US" sz="1400" dirty="0" err="1"/>
              <a:t>berbeda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orang yang </a:t>
            </a:r>
            <a:r>
              <a:rPr lang="en-US" sz="1400" dirty="0" err="1" smtClean="0"/>
              <a:t>berbeda</a:t>
            </a:r>
            <a:endParaRPr lang="en-US" sz="1400" dirty="0" smtClean="0"/>
          </a:p>
          <a:p>
            <a:pPr marL="0" indent="0">
              <a:spcBef>
                <a:spcPts val="300"/>
              </a:spcBef>
              <a:buNone/>
            </a:pPr>
            <a:endParaRPr lang="en-US" sz="1400" dirty="0"/>
          </a:p>
          <a:p>
            <a:pPr marL="514350" indent="-514350">
              <a:spcBef>
                <a:spcPts val="300"/>
              </a:spcBef>
              <a:buFont typeface="+mj-lt"/>
              <a:buAutoNum type="arabicPeriod" startAt="8"/>
            </a:pPr>
            <a:r>
              <a:rPr lang="en-US" sz="1400" dirty="0"/>
              <a:t>5 </a:t>
            </a:r>
            <a:r>
              <a:rPr lang="en-US" sz="1400" dirty="0" err="1"/>
              <a:t>cara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mengelola</a:t>
            </a:r>
            <a:r>
              <a:rPr lang="en-US" sz="1400" dirty="0"/>
              <a:t> </a:t>
            </a:r>
            <a:r>
              <a:rPr lang="en-US" sz="1400" dirty="0" err="1"/>
              <a:t>stres</a:t>
            </a:r>
            <a:r>
              <a:rPr lang="en-US" sz="1400" dirty="0"/>
              <a:t> di </a:t>
            </a:r>
            <a:r>
              <a:rPr lang="en-US" sz="1400" dirty="0" err="1"/>
              <a:t>tempat</a:t>
            </a:r>
            <a:r>
              <a:rPr lang="en-US" sz="1400" dirty="0"/>
              <a:t> </a:t>
            </a:r>
            <a:r>
              <a:rPr lang="en-US" sz="1400" dirty="0" err="1"/>
              <a:t>kerja</a:t>
            </a:r>
            <a:endParaRPr lang="en-US" sz="1400" dirty="0"/>
          </a:p>
          <a:p>
            <a:pPr>
              <a:buFont typeface="+mj-lt"/>
              <a:buAutoNum type="arabicPeriod" startAt="8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7" name="TextBox 6"/>
          <p:cNvSpPr txBox="1"/>
          <p:nvPr/>
        </p:nvSpPr>
        <p:spPr>
          <a:xfrm>
            <a:off x="1629588" y="1350576"/>
            <a:ext cx="78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Set 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3540" y="1350576"/>
            <a:ext cx="785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Set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130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Berkerja</a:t>
            </a:r>
            <a:r>
              <a:rPr lang="en-US" dirty="0"/>
              <a:t> </a:t>
            </a:r>
            <a:r>
              <a:rPr lang="en-US" dirty="0" err="1"/>
              <a:t>Berlebihan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Christoper</a:t>
            </a:r>
            <a:r>
              <a:rPr lang="en-US" sz="2000" dirty="0"/>
              <a:t> </a:t>
            </a:r>
            <a:r>
              <a:rPr lang="en-US" sz="2000" dirty="0" err="1"/>
              <a:t>Lochhead</a:t>
            </a:r>
            <a:r>
              <a:rPr lang="en-US" sz="2000" dirty="0"/>
              <a:t> (chief of marketing officer of mercury interactive)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orang </a:t>
            </a:r>
            <a:r>
              <a:rPr lang="en-US" sz="2000" dirty="0" err="1"/>
              <a:t>berkerja</a:t>
            </a:r>
            <a:r>
              <a:rPr lang="en-US" sz="2000" dirty="0"/>
              <a:t> </a:t>
            </a:r>
            <a:r>
              <a:rPr lang="en-US" sz="2000" dirty="0" err="1"/>
              <a:t>keras</a:t>
            </a:r>
            <a:r>
              <a:rPr lang="en-US" sz="2000" dirty="0"/>
              <a:t> </a:t>
            </a:r>
            <a:r>
              <a:rPr lang="en-US" sz="2000" dirty="0" err="1"/>
              <a:t>sekarang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e-mail, </a:t>
            </a:r>
            <a:r>
              <a:rPr lang="en-US" sz="2000" i="1" dirty="0"/>
              <a:t>wireless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globalisasi</a:t>
            </a:r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271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menyesuaikan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beban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energi</a:t>
            </a:r>
            <a:endParaRPr lang="en-US" sz="2000" dirty="0"/>
          </a:p>
          <a:p>
            <a:pPr lvl="1"/>
            <a:r>
              <a:rPr lang="en-US" sz="2000" dirty="0" err="1"/>
              <a:t>Rentang</a:t>
            </a:r>
            <a:r>
              <a:rPr lang="en-US" sz="2000" dirty="0"/>
              <a:t> </a:t>
            </a:r>
            <a:r>
              <a:rPr lang="en-US" sz="2000" dirty="0" err="1"/>
              <a:t>perhatian</a:t>
            </a:r>
            <a:endParaRPr lang="en-US" sz="2000" dirty="0"/>
          </a:p>
          <a:p>
            <a:pPr lvl="1"/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daya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31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3695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Stress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Orang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stress:</a:t>
            </a:r>
          </a:p>
          <a:p>
            <a:pPr lvl="1"/>
            <a:r>
              <a:rPr lang="en-US" sz="2000" dirty="0" err="1"/>
              <a:t>Berolahraga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yang </a:t>
            </a:r>
            <a:r>
              <a:rPr lang="en-US" sz="2000" dirty="0" err="1"/>
              <a:t>sehat</a:t>
            </a:r>
            <a:endParaRPr lang="en-US" sz="2000" dirty="0"/>
          </a:p>
          <a:p>
            <a:pPr lvl="1"/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strategi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endParaRPr lang="en-US" sz="2000" dirty="0"/>
          </a:p>
          <a:p>
            <a:pPr lvl="1"/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ketahanan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/>
              <a:t> (Resilience)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Workaholic (</a:t>
            </a:r>
            <a:r>
              <a:rPr lang="en-US" sz="2000" dirty="0" err="1"/>
              <a:t>suka</a:t>
            </a:r>
            <a:r>
              <a:rPr lang="en-US" sz="2000" dirty="0"/>
              <a:t> </a:t>
            </a:r>
            <a:r>
              <a:rPr lang="en-US" sz="2000" dirty="0" err="1"/>
              <a:t>sekali</a:t>
            </a:r>
            <a:r>
              <a:rPr lang="en-US" sz="2000" dirty="0"/>
              <a:t> </a:t>
            </a:r>
            <a:r>
              <a:rPr lang="en-US" sz="2000" dirty="0" err="1"/>
              <a:t>berkerja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5574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Mengelola</a:t>
            </a:r>
            <a:r>
              <a:rPr lang="en-US" dirty="0"/>
              <a:t> Stress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498626"/>
            <a:ext cx="6132600" cy="31455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/>
              <a:t>Strategi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stress:</a:t>
            </a:r>
          </a:p>
          <a:p>
            <a:r>
              <a:rPr lang="en-US" sz="2000" dirty="0" err="1"/>
              <a:t>Lepaskan</a:t>
            </a:r>
            <a:r>
              <a:rPr lang="en-US" sz="2000" dirty="0"/>
              <a:t> stressors</a:t>
            </a:r>
          </a:p>
          <a:p>
            <a:pPr marL="0" indent="0">
              <a:buNone/>
            </a:pPr>
            <a:r>
              <a:rPr lang="en-US" sz="2000" dirty="0"/>
              <a:t>5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r>
              <a:rPr lang="en-US" sz="2000" dirty="0"/>
              <a:t> yang </a:t>
            </a:r>
            <a:r>
              <a:rPr lang="en-US" sz="2000" dirty="0" err="1"/>
              <a:t>fleksibel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terbatas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Pembagian</a:t>
            </a:r>
            <a:r>
              <a:rPr lang="en-US" sz="2000" dirty="0"/>
              <a:t> </a:t>
            </a:r>
            <a:r>
              <a:rPr lang="en-US" sz="2000" dirty="0" err="1"/>
              <a:t>kerja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/>
              <a:t>Telecommuting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Cuti</a:t>
            </a:r>
            <a:r>
              <a:rPr lang="en-US" sz="2000" dirty="0"/>
              <a:t> </a:t>
            </a:r>
            <a:r>
              <a:rPr lang="en-US" sz="2000" dirty="0" err="1"/>
              <a:t>pribadi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Penitipan</a:t>
            </a:r>
            <a:r>
              <a:rPr lang="en-US" sz="2000" dirty="0"/>
              <a:t> </a:t>
            </a:r>
            <a:r>
              <a:rPr lang="en-US" sz="2000" dirty="0" err="1" smtClean="0"/>
              <a:t>anak</a:t>
            </a:r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4060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Mengelola</a:t>
            </a:r>
            <a:r>
              <a:rPr lang="en-US" dirty="0"/>
              <a:t> Stress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638605"/>
            <a:ext cx="6132600" cy="3145500"/>
          </a:xfrm>
        </p:spPr>
        <p:txBody>
          <a:bodyPr/>
          <a:lstStyle/>
          <a:p>
            <a:r>
              <a:rPr lang="en-US" sz="2000" dirty="0" err="1"/>
              <a:t>Menarik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stressors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Pemindahan</a:t>
            </a:r>
            <a:r>
              <a:rPr lang="en-US" sz="2000" dirty="0"/>
              <a:t> </a:t>
            </a:r>
            <a:r>
              <a:rPr lang="en-US" sz="2000" dirty="0" err="1"/>
              <a:t>perkerjaan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Liburan</a:t>
            </a:r>
            <a:endParaRPr lang="en-US" sz="2000" dirty="0"/>
          </a:p>
          <a:p>
            <a:r>
              <a:rPr lang="en-US" sz="2000" dirty="0" err="1"/>
              <a:t>Ubah</a:t>
            </a:r>
            <a:r>
              <a:rPr lang="en-US" sz="2000" dirty="0"/>
              <a:t> </a:t>
            </a:r>
            <a:r>
              <a:rPr lang="en-US" sz="2000" dirty="0" err="1"/>
              <a:t>persepsi</a:t>
            </a:r>
            <a:r>
              <a:rPr lang="en-US" sz="2000" dirty="0"/>
              <a:t> stress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Memperbaiki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/>
              <a:t>Meningkatkan</a:t>
            </a:r>
            <a:r>
              <a:rPr lang="en-US" sz="2000" dirty="0"/>
              <a:t> optimism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mengurangi</a:t>
            </a:r>
            <a:r>
              <a:rPr lang="en-US" sz="2000" dirty="0"/>
              <a:t> </a:t>
            </a:r>
            <a:r>
              <a:rPr lang="en-US" sz="2000" dirty="0" err="1"/>
              <a:t>beban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endParaRPr lang="en-US" sz="2000" dirty="0"/>
          </a:p>
          <a:p>
            <a:r>
              <a:rPr lang="en-US" sz="2000" dirty="0" err="1"/>
              <a:t>Mengontrol</a:t>
            </a:r>
            <a:r>
              <a:rPr lang="en-US" sz="2000" dirty="0"/>
              <a:t> </a:t>
            </a:r>
            <a:r>
              <a:rPr lang="en-US" sz="2000" dirty="0" err="1"/>
              <a:t>konsekuensi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stress</a:t>
            </a:r>
          </a:p>
          <a:p>
            <a:r>
              <a:rPr lang="en-US" sz="2000" dirty="0" err="1"/>
              <a:t>Dukungan</a:t>
            </a:r>
            <a:r>
              <a:rPr lang="en-US" sz="2000" dirty="0"/>
              <a:t> </a:t>
            </a:r>
            <a:r>
              <a:rPr lang="en-US" sz="2000" dirty="0" err="1" smtClean="0"/>
              <a:t>sosial</a:t>
            </a:r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1827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ctrTitle"/>
          </p:nvPr>
        </p:nvSpPr>
        <p:spPr>
          <a:xfrm>
            <a:off x="463524" y="2871148"/>
            <a:ext cx="4604197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Emosi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dirty="0"/>
          </a:p>
        </p:txBody>
      </p:sp>
      <p:sp>
        <p:nvSpPr>
          <p:cNvPr id="223" name="Shape 2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24" name="Shape 224"/>
          <p:cNvSpPr txBox="1"/>
          <p:nvPr/>
        </p:nvSpPr>
        <p:spPr>
          <a:xfrm>
            <a:off x="463525" y="0"/>
            <a:ext cx="40944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Set </a:t>
            </a:r>
            <a:r>
              <a:rPr lang="en" sz="12000" b="1" dirty="0" smtClean="0">
                <a:solidFill>
                  <a:srgbClr val="3F537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1</a:t>
            </a: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29775" y="1202000"/>
            <a:ext cx="5090700" cy="27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 algn="just">
              <a:spcBef>
                <a:spcPts val="300"/>
              </a:spcBef>
              <a:buNone/>
            </a:pPr>
            <a:r>
              <a:rPr lang="en-US" sz="2400" i="0" dirty="0" err="1"/>
              <a:t>Emosi</a:t>
            </a:r>
            <a:r>
              <a:rPr lang="en-US" sz="2400" i="0" dirty="0"/>
              <a:t> </a:t>
            </a:r>
            <a:r>
              <a:rPr lang="en-US" sz="2400" i="0" dirty="0" err="1"/>
              <a:t>adalah</a:t>
            </a:r>
            <a:r>
              <a:rPr lang="en-US" sz="2400" i="0" dirty="0"/>
              <a:t> episode </a:t>
            </a:r>
            <a:r>
              <a:rPr lang="en-US" sz="2400" i="0" dirty="0" err="1"/>
              <a:t>fisiologis</a:t>
            </a:r>
            <a:r>
              <a:rPr lang="en-US" sz="2400" i="0" dirty="0"/>
              <a:t>, behavioral, </a:t>
            </a:r>
            <a:r>
              <a:rPr lang="en-US" sz="2400" i="0" dirty="0" err="1"/>
              <a:t>dan</a:t>
            </a:r>
            <a:r>
              <a:rPr lang="en-US" sz="2400" i="0" dirty="0"/>
              <a:t> </a:t>
            </a:r>
            <a:r>
              <a:rPr lang="en-US" sz="2400" i="0" dirty="0" err="1"/>
              <a:t>psikologis</a:t>
            </a:r>
            <a:r>
              <a:rPr lang="en-US" sz="2400" i="0" dirty="0"/>
              <a:t> yang </a:t>
            </a:r>
            <a:r>
              <a:rPr lang="en-US" sz="2400" i="0" dirty="0" err="1"/>
              <a:t>dialami</a:t>
            </a:r>
            <a:r>
              <a:rPr lang="en-US" sz="2400" i="0" dirty="0"/>
              <a:t> </a:t>
            </a:r>
            <a:r>
              <a:rPr lang="en-US" sz="2400" i="0" dirty="0" err="1"/>
              <a:t>seseorang</a:t>
            </a:r>
            <a:r>
              <a:rPr lang="en-US" sz="2400" i="0" dirty="0"/>
              <a:t> </a:t>
            </a:r>
            <a:r>
              <a:rPr lang="en-US" sz="2400" i="0" dirty="0" err="1"/>
              <a:t>terhadap</a:t>
            </a:r>
            <a:r>
              <a:rPr lang="en-US" sz="2400" i="0" dirty="0"/>
              <a:t> </a:t>
            </a:r>
            <a:r>
              <a:rPr lang="en-US" sz="2400" i="0" dirty="0" err="1"/>
              <a:t>suatu</a:t>
            </a:r>
            <a:r>
              <a:rPr lang="en-US" sz="2400" i="0" dirty="0"/>
              <a:t> </a:t>
            </a:r>
            <a:r>
              <a:rPr lang="en-US" sz="2400" i="0" dirty="0" err="1"/>
              <a:t>objek</a:t>
            </a:r>
            <a:r>
              <a:rPr lang="en-US" sz="2400" i="0" dirty="0"/>
              <a:t>, </a:t>
            </a:r>
            <a:r>
              <a:rPr lang="en-US" sz="2400" i="0" dirty="0" err="1"/>
              <a:t>seseorang</a:t>
            </a:r>
            <a:r>
              <a:rPr lang="en-US" sz="2400" i="0" dirty="0"/>
              <a:t>, </a:t>
            </a:r>
            <a:r>
              <a:rPr lang="en-US" sz="2400" i="0" dirty="0" err="1"/>
              <a:t>atau</a:t>
            </a:r>
            <a:r>
              <a:rPr lang="en-US" sz="2400" i="0" dirty="0"/>
              <a:t> </a:t>
            </a:r>
            <a:r>
              <a:rPr lang="en-US" sz="2400" i="0" dirty="0" err="1"/>
              <a:t>kejadian</a:t>
            </a:r>
            <a:r>
              <a:rPr lang="en-US" sz="2400" i="0" dirty="0"/>
              <a:t> yang </a:t>
            </a:r>
            <a:r>
              <a:rPr lang="en-US" sz="2400" i="0" dirty="0" err="1"/>
              <a:t>menciptakan</a:t>
            </a:r>
            <a:r>
              <a:rPr lang="en-US" sz="2400" i="0" dirty="0"/>
              <a:t> </a:t>
            </a:r>
            <a:r>
              <a:rPr lang="en-US" sz="2400" i="0" dirty="0" err="1"/>
              <a:t>suatu</a:t>
            </a:r>
            <a:r>
              <a:rPr lang="en-US" sz="2400" i="0" dirty="0"/>
              <a:t> </a:t>
            </a:r>
            <a:r>
              <a:rPr lang="en-US" sz="2400" i="0" dirty="0" err="1"/>
              <a:t>kondisi</a:t>
            </a:r>
            <a:r>
              <a:rPr lang="en-US" sz="2400" i="0" dirty="0"/>
              <a:t> </a:t>
            </a:r>
            <a:r>
              <a:rPr lang="en-US" sz="2400" i="0" dirty="0" err="1"/>
              <a:t>dari</a:t>
            </a:r>
            <a:r>
              <a:rPr lang="en-US" sz="2400" i="0" dirty="0"/>
              <a:t> </a:t>
            </a:r>
            <a:r>
              <a:rPr lang="en-US" sz="2400" i="0" dirty="0" err="1" smtClean="0"/>
              <a:t>kesiapan</a:t>
            </a:r>
            <a:endParaRPr lang="en-US" sz="2400" i="0" dirty="0"/>
          </a:p>
        </p:txBody>
      </p:sp>
      <p:sp>
        <p:nvSpPr>
          <p:cNvPr id="230" name="Shape 230"/>
          <p:cNvSpPr txBox="1">
            <a:spLocks noGrp="1"/>
          </p:cNvSpPr>
          <p:nvPr>
            <p:ph type="sldNum" idx="4294967295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492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dirty="0" err="1"/>
              <a:t>Tipe-Tipe</a:t>
            </a:r>
            <a:r>
              <a:rPr lang="en-US" dirty="0"/>
              <a:t> </a:t>
            </a:r>
            <a:r>
              <a:rPr lang="en-US" dirty="0" err="1"/>
              <a:t>Emosi</a:t>
            </a:r>
            <a:endParaRPr dirty="0"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594924" y="1357076"/>
            <a:ext cx="3750616" cy="29382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n-US" sz="1800" dirty="0"/>
              <a:t>2 </a:t>
            </a:r>
            <a:r>
              <a:rPr lang="en-US" sz="1800" dirty="0" err="1"/>
              <a:t>dimensi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Emosi</a:t>
            </a:r>
            <a:r>
              <a:rPr lang="en-US" sz="1800" dirty="0"/>
              <a:t> </a:t>
            </a:r>
            <a:r>
              <a:rPr lang="en-US" sz="1800" dirty="0" err="1"/>
              <a:t>menghasilkan</a:t>
            </a:r>
            <a:r>
              <a:rPr lang="en-US" sz="1800" dirty="0"/>
              <a:t> </a:t>
            </a:r>
            <a:r>
              <a:rPr lang="en-US" sz="1800" dirty="0" err="1"/>
              <a:t>evaluasi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yang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 smtClean="0"/>
              <a:t>hadapi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emosi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tingkat</a:t>
            </a:r>
            <a:r>
              <a:rPr lang="en-US" sz="1800" dirty="0"/>
              <a:t> </a:t>
            </a:r>
            <a:r>
              <a:rPr lang="en-US" sz="1800" dirty="0" err="1"/>
              <a:t>aktivasi</a:t>
            </a:r>
            <a:r>
              <a:rPr lang="en-US" sz="1800" dirty="0"/>
              <a:t> yang </a:t>
            </a:r>
            <a:r>
              <a:rPr lang="en-US" sz="1800" dirty="0" err="1"/>
              <a:t>berbeda-beda</a:t>
            </a:r>
            <a:endParaRPr lang="en-US" sz="1800" dirty="0"/>
          </a:p>
        </p:txBody>
      </p:sp>
      <p:sp>
        <p:nvSpPr>
          <p:cNvPr id="238" name="Shape 23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239" name="Shape 239"/>
          <p:cNvGrpSpPr/>
          <p:nvPr/>
        </p:nvGrpSpPr>
        <p:grpSpPr>
          <a:xfrm>
            <a:off x="282216" y="590918"/>
            <a:ext cx="369505" cy="369505"/>
            <a:chOff x="2594050" y="1631825"/>
            <a:chExt cx="439625" cy="439625"/>
          </a:xfrm>
        </p:grpSpPr>
        <p:sp>
          <p:nvSpPr>
            <p:cNvPr id="240" name="Shape 240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0" name="Picture 9" descr="Screen Shot 2018-02-07 at 10.20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879" y="1310642"/>
            <a:ext cx="3686276" cy="3641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Emosi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275" y="1688406"/>
            <a:ext cx="6132600" cy="3145500"/>
          </a:xfrm>
        </p:spPr>
        <p:txBody>
          <a:bodyPr/>
          <a:lstStyle/>
          <a:p>
            <a:r>
              <a:rPr lang="en-US" sz="1800" dirty="0" err="1"/>
              <a:t>Sikap</a:t>
            </a:r>
            <a:r>
              <a:rPr lang="en-US" sz="1800" dirty="0"/>
              <a:t>: </a:t>
            </a:r>
            <a:r>
              <a:rPr lang="en-US" sz="1800" dirty="0" err="1"/>
              <a:t>Sikap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kepercayaan</a:t>
            </a:r>
            <a:r>
              <a:rPr lang="en-US" sz="1800" dirty="0"/>
              <a:t>, </a:t>
            </a:r>
            <a:r>
              <a:rPr lang="en-US" sz="1800" dirty="0" err="1"/>
              <a:t>perasaan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dinilai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intensi</a:t>
            </a:r>
            <a:r>
              <a:rPr lang="en-US" sz="1800" dirty="0"/>
              <a:t> behavioral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seseorang</a:t>
            </a:r>
            <a:r>
              <a:rPr lang="en-US" sz="1800" dirty="0"/>
              <a:t>, </a:t>
            </a:r>
            <a:r>
              <a:rPr lang="en-US" sz="1800" dirty="0" err="1"/>
              <a:t>objek</a:t>
            </a:r>
            <a:r>
              <a:rPr lang="en-US" sz="1800" dirty="0"/>
              <a:t>,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“Attitude is the cluster of beliefs, assessed feelings, and behavioral intentions toward a person, object, or event”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Sikap</a:t>
            </a:r>
            <a:r>
              <a:rPr lang="en-US" sz="1800" dirty="0"/>
              <a:t> = </a:t>
            </a:r>
            <a:r>
              <a:rPr lang="en-US" sz="1800" dirty="0" err="1"/>
              <a:t>Penilaian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Emosi</a:t>
            </a:r>
            <a:r>
              <a:rPr lang="en-US" sz="1800" dirty="0"/>
              <a:t> = </a:t>
            </a:r>
            <a:r>
              <a:rPr lang="en-US" sz="1800" dirty="0" err="1"/>
              <a:t>Pengalaman</a:t>
            </a:r>
            <a:r>
              <a:rPr lang="en-US" sz="1800" dirty="0"/>
              <a:t> </a:t>
            </a:r>
            <a:r>
              <a:rPr lang="en-US" sz="1800" dirty="0" err="1"/>
              <a:t>kita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endParaRPr lang="en-US" sz="1800" dirty="0"/>
          </a:p>
          <a:p>
            <a:pPr marL="76200" indent="0">
              <a:buNone/>
            </a:pPr>
            <a:endParaRPr lang="en-US" sz="1800" dirty="0" smtClean="0"/>
          </a:p>
          <a:p>
            <a:pPr marL="7620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226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3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Kognitif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5" name="Picture 4" descr="Screen Shot 2018-02-07 at 10.59.3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996" y="1536979"/>
            <a:ext cx="4009352" cy="341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76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/>
              <a:t>Kognitif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Disonansi</a:t>
            </a:r>
            <a:r>
              <a:rPr lang="en-US" dirty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mempersepsikan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konsisten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, </a:t>
            </a:r>
            <a:r>
              <a:rPr lang="en-US" dirty="0" err="1"/>
              <a:t>perasaan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0981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2863</Words>
  <Application>Microsoft Macintosh PowerPoint</Application>
  <PresentationFormat>On-screen Show (16:9)</PresentationFormat>
  <Paragraphs>269</Paragraphs>
  <Slides>34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Arvo</vt:lpstr>
      <vt:lpstr>Roboto Condensed</vt:lpstr>
      <vt:lpstr>Roboto Condensed Light</vt:lpstr>
      <vt:lpstr>Salerio template</vt:lpstr>
      <vt:lpstr>Workplace Emotions, Attitudes, and Stress</vt:lpstr>
      <vt:lpstr>Learning Objectives</vt:lpstr>
      <vt:lpstr>Learning Objectives</vt:lpstr>
      <vt:lpstr>Emosi di Tempat Kerja</vt:lpstr>
      <vt:lpstr>PowerPoint Presentation</vt:lpstr>
      <vt:lpstr>Tipe-Tipe Emosi</vt:lpstr>
      <vt:lpstr>Emosi, Sikap, dan Perilaku</vt:lpstr>
      <vt:lpstr>Sikap Sebagai 3 Komponen Kognitif</vt:lpstr>
      <vt:lpstr>Disonansi Kognitif</vt:lpstr>
      <vt:lpstr>Emosi dan Kepribadian</vt:lpstr>
      <vt:lpstr>Mengelola Emosi di Tempat Kerja</vt:lpstr>
      <vt:lpstr>Disonansi Emosional</vt:lpstr>
      <vt:lpstr>Inteligensi Emosi</vt:lpstr>
      <vt:lpstr>4 Dimensi Inteligensi Emosi</vt:lpstr>
      <vt:lpstr>Meningkatkan Inteligensi Emosi</vt:lpstr>
      <vt:lpstr>Kepuasan Kerja</vt:lpstr>
      <vt:lpstr>PowerPoint Presentation</vt:lpstr>
      <vt:lpstr>Respon Karyawan Terhadap Ketidakpuasan Kerja</vt:lpstr>
      <vt:lpstr>Kepuasan Kerja dan Kinerja</vt:lpstr>
      <vt:lpstr>Kepuasan Kerja dan Perilaku Klien/Pelanggan</vt:lpstr>
      <vt:lpstr>Komitmen Organisasi</vt:lpstr>
      <vt:lpstr>Komitmen Organisasi</vt:lpstr>
      <vt:lpstr>Membangun Komitmen Organisasi</vt:lpstr>
      <vt:lpstr>Stres Kerja</vt:lpstr>
      <vt:lpstr>PowerPoint Presentation</vt:lpstr>
      <vt:lpstr>General Adaptation Syndrome</vt:lpstr>
      <vt:lpstr>Konsekuensi dari Penyebab Stres</vt:lpstr>
      <vt:lpstr>3 Penyebab Stress Terbanyak</vt:lpstr>
      <vt:lpstr>Pelecehan &amp; Ketidakmampuan</vt:lpstr>
      <vt:lpstr>Berkerja Berlebihan</vt:lpstr>
      <vt:lpstr>Kurangnya Kontrol Tugas</vt:lpstr>
      <vt:lpstr>Perbedaan Individu dalam Stress</vt:lpstr>
      <vt:lpstr>Mengelola Stress Karena Pekerjaan</vt:lpstr>
      <vt:lpstr>Mengelola Stress Karena Pekerjaan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Workplace Emotions, Attitudes, and Stress</dc:title>
  <cp:lastModifiedBy>Eriska Yunisha</cp:lastModifiedBy>
  <cp:revision>9</cp:revision>
  <dcterms:modified xsi:type="dcterms:W3CDTF">2018-02-09T12:00:33Z</dcterms:modified>
</cp:coreProperties>
</file>