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3" r:id="rId14"/>
    <p:sldId id="274" r:id="rId15"/>
    <p:sldId id="266" r:id="rId16"/>
    <p:sldId id="267" r:id="rId17"/>
    <p:sldId id="268" r:id="rId18"/>
    <p:sldId id="269" r:id="rId19"/>
    <p:sldId id="270" r:id="rId20"/>
    <p:sldId id="271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9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0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8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6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22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86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1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3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85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0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9EC5-FFCD-4D89-A9E6-79BB4EF20992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B526-0A40-4057-AD87-3F14E92EF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9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057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Chapter 1</a:t>
            </a:r>
            <a:b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 of the Field of Organizational Behavior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25908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</a:rPr>
              <a:t>Kelompok</a:t>
            </a:r>
            <a:r>
              <a:rPr lang="en-US" sz="2800" b="1" dirty="0" smtClean="0">
                <a:solidFill>
                  <a:schemeClr val="tx1"/>
                </a:solidFill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Dimas Dear </a:t>
            </a:r>
            <a:r>
              <a:rPr lang="en-US" sz="2800" b="1" dirty="0" err="1" smtClean="0">
                <a:solidFill>
                  <a:schemeClr val="tx1"/>
                </a:solidFill>
              </a:rPr>
              <a:t>Pratama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</a:rPr>
              <a:t>Ditya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Larasati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Olivia </a:t>
            </a:r>
            <a:r>
              <a:rPr lang="en-US" sz="2800" b="1" dirty="0" err="1" smtClean="0">
                <a:solidFill>
                  <a:schemeClr val="tx1"/>
                </a:solidFill>
              </a:rPr>
              <a:t>Umboh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human capital, structural capital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relationship capital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Organizational memory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penyimpanan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intelectual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capital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Intelectual</a:t>
            </a:r>
            <a: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Capital</a:t>
            </a:r>
            <a:endParaRPr lang="en-US" sz="4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2" y="0"/>
            <a:ext cx="91552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69776"/>
            <a:ext cx="82296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dirty="0" smtClean="0"/>
              <a:t>High-Performance Work Practices Perspective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259632" y="2204864"/>
            <a:ext cx="7128792" cy="18722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Perspektif yang menytakan bahwa organisasi  yang efektif memanfaatkan potensi </a:t>
            </a:r>
            <a:r>
              <a:rPr lang="id-ID" sz="2400" i="1" dirty="0" smtClean="0"/>
              <a:t>human capital</a:t>
            </a:r>
            <a:r>
              <a:rPr lang="id-ID" sz="2400" dirty="0"/>
              <a:t> </a:t>
            </a:r>
            <a:r>
              <a:rPr lang="id-ID" sz="2400" dirty="0" smtClean="0"/>
              <a:t>dari karyawan mereka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6905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 smtClean="0"/>
              <a:t>Stakeholder Perspective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1259632" y="2132856"/>
            <a:ext cx="6552728" cy="17281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Perspektif yang menyatakan bahwa organisasi yang efektif mempertimbangkan bagaimana tindakan mereka mempengaruhi yang lainnya, dan ini mengharuskan mereka untuk memahami, mengelola, dan memenuhi kepentingan </a:t>
            </a:r>
            <a:r>
              <a:rPr lang="id-ID" sz="2000" i="1" dirty="0" smtClean="0"/>
              <a:t>stakeholder </a:t>
            </a:r>
            <a:r>
              <a:rPr lang="id-ID" sz="2000" dirty="0" smtClean="0"/>
              <a:t>mereka. </a:t>
            </a:r>
            <a:endParaRPr lang="id-ID" sz="2000" dirty="0"/>
          </a:p>
        </p:txBody>
      </p:sp>
      <p:sp>
        <p:nvSpPr>
          <p:cNvPr id="3" name="Rectangle 2"/>
          <p:cNvSpPr/>
          <p:nvPr/>
        </p:nvSpPr>
        <p:spPr>
          <a:xfrm>
            <a:off x="1259632" y="4293096"/>
            <a:ext cx="6552728" cy="144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Perspektif ini menggabungkan </a:t>
            </a:r>
            <a:r>
              <a:rPr lang="id-ID" sz="2000" i="1" dirty="0" smtClean="0"/>
              <a:t>values, ethics, </a:t>
            </a:r>
            <a:r>
              <a:rPr lang="id-ID" sz="2000" dirty="0" smtClean="0"/>
              <a:t>dan </a:t>
            </a:r>
            <a:r>
              <a:rPr lang="id-ID" sz="2000" i="1" dirty="0" smtClean="0"/>
              <a:t>corporate social responsibility (CSR)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5941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2"/>
            <a:ext cx="9144000" cy="674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 smtClean="0"/>
              <a:t>Types of Individual Behavior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Oval 3"/>
          <p:cNvSpPr/>
          <p:nvPr/>
        </p:nvSpPr>
        <p:spPr>
          <a:xfrm>
            <a:off x="2771800" y="2564904"/>
            <a:ext cx="3600400" cy="22322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Types of</a:t>
            </a:r>
          </a:p>
          <a:p>
            <a:pPr algn="ctr"/>
            <a:r>
              <a:rPr lang="id-ID" sz="2400" dirty="0" smtClean="0"/>
              <a:t>Work-Related</a:t>
            </a:r>
          </a:p>
          <a:p>
            <a:pPr algn="ctr"/>
            <a:r>
              <a:rPr lang="id-ID" sz="2400" dirty="0" smtClean="0"/>
              <a:t>Behavior</a:t>
            </a:r>
            <a:endParaRPr lang="id-ID" sz="2400" dirty="0"/>
          </a:p>
        </p:txBody>
      </p:sp>
      <p:sp>
        <p:nvSpPr>
          <p:cNvPr id="9" name="Rectangle 8"/>
          <p:cNvSpPr/>
          <p:nvPr/>
        </p:nvSpPr>
        <p:spPr>
          <a:xfrm>
            <a:off x="3563888" y="1700808"/>
            <a:ext cx="2016224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Task</a:t>
            </a:r>
          </a:p>
          <a:p>
            <a:pPr algn="ctr"/>
            <a:r>
              <a:rPr lang="id-ID" sz="2000" dirty="0" smtClean="0"/>
              <a:t>Performance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1187624" y="2924944"/>
            <a:ext cx="2016224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Maintaining </a:t>
            </a:r>
          </a:p>
          <a:p>
            <a:pPr algn="ctr"/>
            <a:r>
              <a:rPr lang="id-ID" dirty="0" smtClean="0"/>
              <a:t>Work</a:t>
            </a:r>
          </a:p>
          <a:p>
            <a:pPr algn="ctr"/>
            <a:r>
              <a:rPr lang="id-ID" dirty="0" smtClean="0"/>
              <a:t>attendance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5076056" y="4365104"/>
            <a:ext cx="201622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Counterproductive</a:t>
            </a:r>
          </a:p>
          <a:p>
            <a:pPr algn="ctr"/>
            <a:r>
              <a:rPr lang="id-ID" dirty="0" smtClean="0"/>
              <a:t>Behaviors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5868144" y="2924944"/>
            <a:ext cx="201622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Organizational</a:t>
            </a:r>
          </a:p>
          <a:p>
            <a:pPr algn="ctr"/>
            <a:r>
              <a:rPr lang="id-ID" sz="2000" dirty="0" smtClean="0"/>
              <a:t>Citizenship</a:t>
            </a:r>
            <a:endParaRPr lang="id-ID" sz="2000" dirty="0"/>
          </a:p>
        </p:txBody>
      </p:sp>
      <p:sp>
        <p:nvSpPr>
          <p:cNvPr id="13" name="Rectangle 12"/>
          <p:cNvSpPr/>
          <p:nvPr/>
        </p:nvSpPr>
        <p:spPr>
          <a:xfrm>
            <a:off x="2125442" y="4344307"/>
            <a:ext cx="2016224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Joinning/staying</a:t>
            </a:r>
          </a:p>
          <a:p>
            <a:pPr algn="ctr"/>
            <a:r>
              <a:rPr lang="id-ID" dirty="0" smtClean="0"/>
              <a:t>With the</a:t>
            </a:r>
          </a:p>
          <a:p>
            <a:pPr algn="ctr"/>
            <a:r>
              <a:rPr lang="id-ID" dirty="0" smtClean="0"/>
              <a:t>Organization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37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Contemporary Challenges for Organizations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4000" dirty="0" err="1" smtClean="0"/>
              <a:t>Globalisasi</a:t>
            </a:r>
            <a:endParaRPr lang="en-US" sz="4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4000" dirty="0" err="1" smtClean="0"/>
              <a:t>Meningkatnya</a:t>
            </a:r>
            <a:r>
              <a:rPr lang="en-US" sz="4000" dirty="0" smtClean="0"/>
              <a:t> </a:t>
            </a:r>
            <a:r>
              <a:rPr lang="en-US" sz="4000" dirty="0" err="1" smtClean="0"/>
              <a:t>keragaman</a:t>
            </a:r>
            <a:r>
              <a:rPr lang="en-US" sz="4000" dirty="0" smtClean="0"/>
              <a:t> </a:t>
            </a:r>
            <a:r>
              <a:rPr lang="en-US" sz="4000" dirty="0" err="1" smtClean="0"/>
              <a:t>tenaga</a:t>
            </a:r>
            <a:r>
              <a:rPr lang="en-US" sz="4000" dirty="0" smtClean="0"/>
              <a:t> </a:t>
            </a:r>
            <a:r>
              <a:rPr lang="en-US" sz="4000" dirty="0" err="1" smtClean="0"/>
              <a:t>kerja</a:t>
            </a:r>
            <a:endParaRPr lang="en-US" sz="4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4000" dirty="0" err="1" smtClean="0"/>
              <a:t>Munculnya</a:t>
            </a:r>
            <a:r>
              <a:rPr lang="en-US" sz="4000" dirty="0" smtClean="0"/>
              <a:t> </a:t>
            </a:r>
            <a:r>
              <a:rPr lang="en-US" sz="4000" dirty="0" err="1" smtClean="0"/>
              <a:t>hubungan</a:t>
            </a:r>
            <a:r>
              <a:rPr lang="en-US" sz="4000" dirty="0" smtClean="0"/>
              <a:t> </a:t>
            </a:r>
            <a:r>
              <a:rPr lang="en-US" sz="4000" dirty="0" err="1" smtClean="0"/>
              <a:t>kerja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95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3886200" cy="1295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Globalization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211"/>
            <a:ext cx="38862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Globalisasi</a:t>
            </a:r>
            <a:r>
              <a:rPr lang="en-US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orang-orang di </a:t>
            </a:r>
            <a:r>
              <a:rPr lang="en-US" dirty="0" err="1" smtClean="0"/>
              <a:t>belahan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8" name="Picture 4" descr="https://unguvioolet.files.wordpress.com/2013/04/pengertian-globalisasi-dan-dampak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4038600" cy="368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Workforce Diversity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2238" y="1371600"/>
            <a:ext cx="354507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800" dirty="0"/>
              <a:t>Surface-level diversity :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237" y="2133600"/>
            <a:ext cx="3545073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demografis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fisiologis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diamati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ras</a:t>
            </a:r>
            <a:r>
              <a:rPr lang="en-US" sz="2400" dirty="0"/>
              <a:t>, </a:t>
            </a:r>
            <a:r>
              <a:rPr lang="en-US" sz="2400" dirty="0" err="1"/>
              <a:t>etnis</a:t>
            </a:r>
            <a:r>
              <a:rPr lang="en-US" sz="2400" dirty="0"/>
              <a:t>, gender, </a:t>
            </a:r>
            <a:r>
              <a:rPr lang="en-US" sz="2400" dirty="0" err="1"/>
              <a:t>umur</a:t>
            </a:r>
            <a:r>
              <a:rPr lang="en-US" sz="2400" dirty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1371600"/>
            <a:ext cx="337410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/>
              <a:t>Deep-level diversity :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599" y="2133600"/>
            <a:ext cx="3374101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psikis</a:t>
            </a:r>
            <a:r>
              <a:rPr lang="en-US" sz="2400" dirty="0"/>
              <a:t> </a:t>
            </a:r>
            <a:r>
              <a:rPr lang="en-US" sz="2400" dirty="0" err="1"/>
              <a:t>pegawai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kepribadian</a:t>
            </a:r>
            <a:r>
              <a:rPr lang="en-US" sz="2400" dirty="0"/>
              <a:t>, </a:t>
            </a:r>
            <a:r>
              <a:rPr lang="en-US" sz="2400" dirty="0" err="1"/>
              <a:t>keyakinan</a:t>
            </a:r>
            <a:r>
              <a:rPr lang="en-US" sz="2400" dirty="0"/>
              <a:t>, </a:t>
            </a:r>
            <a:r>
              <a:rPr lang="en-US" sz="2400" dirty="0" err="1"/>
              <a:t>nilai-nilai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.</a:t>
            </a:r>
          </a:p>
        </p:txBody>
      </p:sp>
      <p:pic>
        <p:nvPicPr>
          <p:cNvPr id="2052" name="Picture 4" descr="http://www.hcsc.com/images/d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2" y="4267200"/>
            <a:ext cx="815666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ebioducks.weebly.com/uploads/2/4/8/3/24835922/863575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Consequences of Diversity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1534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Emerging Employment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495800" cy="5257800"/>
          </a:xfrm>
        </p:spPr>
        <p:txBody>
          <a:bodyPr/>
          <a:lstStyle/>
          <a:p>
            <a:pPr algn="just"/>
            <a:r>
              <a:rPr lang="en-US" b="1" dirty="0" smtClean="0"/>
              <a:t>Work-life balance</a:t>
            </a:r>
          </a:p>
          <a:p>
            <a:pPr marL="0" indent="0" algn="just">
              <a:buNone/>
            </a:pPr>
            <a:r>
              <a:rPr lang="en-US" sz="2400" dirty="0" err="1" smtClean="0"/>
              <a:t>Bagaimana</a:t>
            </a:r>
            <a:r>
              <a:rPr lang="en-US" sz="2400" dirty="0" smtClean="0"/>
              <a:t> orang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membedakan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tuntutan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di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3600" b="1" dirty="0" smtClean="0"/>
              <a:t>Virtual Work</a:t>
            </a:r>
          </a:p>
          <a:p>
            <a:pPr marL="0" indent="0" algn="just">
              <a:buNone/>
            </a:pPr>
            <a:r>
              <a:rPr lang="en-US" sz="2400" dirty="0" err="1" smtClean="0"/>
              <a:t>Bagaimana</a:t>
            </a:r>
            <a:r>
              <a:rPr lang="en-US" sz="2400" dirty="0" smtClean="0"/>
              <a:t> orang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kantor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122" name="Picture 2" descr="http://s3.amazonaws.com/media.eremedia.com/uploads/2013/07/15175225/Fotolia_4139275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19200"/>
            <a:ext cx="3530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ynamicbusiness.com.au/wp-content/uploads/2013/11/Operating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505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9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Anchors of Organizational Behavior Knowledge</a:t>
            </a:r>
            <a:endParaRPr lang="en-US" dirty="0"/>
          </a:p>
        </p:txBody>
      </p:sp>
      <p:pic>
        <p:nvPicPr>
          <p:cNvPr id="4098" name="Picture 2" descr="https://relivingmbadays.files.wordpress.com/2012/08/anchors-of-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882444"/>
            <a:ext cx="8534399" cy="47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Field of Organizational Behavior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Perspective of Organizational Effectiveness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Types of Individual Behavior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Contemporary Challenges for Organizations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Anchors of Organizational Behavior Knowledge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ivia Umboh\Desktop\PICTURES\thank-you-word-clo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5153"/>
            <a:ext cx="8534400" cy="632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9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89154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/>
              <a:t>Organization behavior 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mempelajari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pikirkan</a:t>
            </a:r>
            <a:r>
              <a:rPr lang="en-US" sz="2400" dirty="0" smtClean="0"/>
              <a:t>, </a:t>
            </a:r>
            <a:r>
              <a:rPr lang="en-US" sz="2400" dirty="0" err="1" smtClean="0"/>
              <a:t>rasakan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bergantung</a:t>
            </a:r>
            <a:r>
              <a:rPr lang="en-US" sz="2400" dirty="0" smtClean="0"/>
              <a:t> 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.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Organizational Behavior</a:t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ry_Parker_Follett_(1868-193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2590800" cy="2971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  <a:effectLst/>
              </a:rPr>
              <a:t>Organizational Behavior’s Foundations</a:t>
            </a:r>
            <a:endParaRPr lang="en-US" sz="3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1890_barnard-chester-irvin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828800"/>
            <a:ext cx="26670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257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Mary Parker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5181600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Chester Barnard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i="1" dirty="0" smtClean="0"/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Organizational behavior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menawarkan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keterampilan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siapapun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Why Study Organizational Behavior?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Organizational Effectiveness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multidimensi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diwakili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perspektif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Open system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Organizational learning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High performance work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practies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Stake holders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Perspective of Organizational Effectiveness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Perspektif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beradaptasi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eksternal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memakismalkan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subsistem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internal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mengubah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input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output.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0" dirty="0" smtClean="0">
                <a:effectLst/>
                <a:latin typeface="Times New Roman" pitchFamily="18" charset="0"/>
                <a:cs typeface="Times New Roman" pitchFamily="18" charset="0"/>
              </a:rPr>
              <a:t>Open System</a:t>
            </a:r>
            <a:endParaRPr lang="en-US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p001-baby-8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8674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867400" y="533400"/>
            <a:ext cx="3123085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Organizational efficiency  the amount relative to input the organization’s transformation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2590801"/>
            <a:ext cx="327660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Lean management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Involves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continuesly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reducing waste,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unvennes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overburned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production process.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Perspektif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tergantung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kapasitas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berbagi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menyimpanan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berharga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Absortive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capacity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mengenali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mengasimilasi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menggunakannya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tambah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Organizational learning</a:t>
            </a:r>
            <a:endParaRPr lang="en-US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1800" y="41910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453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Concourse</vt:lpstr>
      <vt:lpstr>Office Theme</vt:lpstr>
      <vt:lpstr>Chapter 1 Introduction of the Field of Organizational Behavior</vt:lpstr>
      <vt:lpstr>Outline</vt:lpstr>
      <vt:lpstr>Organizational Behavior </vt:lpstr>
      <vt:lpstr>Organizational Behavior’s Foundations</vt:lpstr>
      <vt:lpstr>Why Study Organizational Behavior?</vt:lpstr>
      <vt:lpstr>Perspective of Organizational Effectiveness</vt:lpstr>
      <vt:lpstr>Open System</vt:lpstr>
      <vt:lpstr>PowerPoint Presentation</vt:lpstr>
      <vt:lpstr>Organizational learning</vt:lpstr>
      <vt:lpstr>Intelectual Capital</vt:lpstr>
      <vt:lpstr>High-Performance Work Practices Perspective</vt:lpstr>
      <vt:lpstr>Stakeholder Perspective</vt:lpstr>
      <vt:lpstr>Types of Individual Behavior</vt:lpstr>
      <vt:lpstr>Contemporary Challenges for Organizations</vt:lpstr>
      <vt:lpstr>Globalization</vt:lpstr>
      <vt:lpstr>Increasing Workforce Diversity</vt:lpstr>
      <vt:lpstr>Consequences of Diversity</vt:lpstr>
      <vt:lpstr>Emerging Employment Relationship</vt:lpstr>
      <vt:lpstr>Anchors of Organizational Behavior Knowledge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of the Field of Organizational Behavior</dc:title>
  <dc:creator>Junaldi</dc:creator>
  <cp:lastModifiedBy>Olivia Umboh</cp:lastModifiedBy>
  <cp:revision>44</cp:revision>
  <dcterms:created xsi:type="dcterms:W3CDTF">2016-02-04T09:07:15Z</dcterms:created>
  <dcterms:modified xsi:type="dcterms:W3CDTF">2016-02-08T05:12:48Z</dcterms:modified>
</cp:coreProperties>
</file>