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65" r:id="rId2"/>
    <p:sldId id="283" r:id="rId3"/>
    <p:sldId id="257" r:id="rId4"/>
    <p:sldId id="262" r:id="rId5"/>
    <p:sldId id="263" r:id="rId6"/>
    <p:sldId id="259" r:id="rId7"/>
    <p:sldId id="261" r:id="rId8"/>
    <p:sldId id="264" r:id="rId9"/>
    <p:sldId id="266" r:id="rId10"/>
    <p:sldId id="267" r:id="rId11"/>
    <p:sldId id="268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 snapToGrid="0" snapToObjects="1">
      <p:cViewPr>
        <p:scale>
          <a:sx n="72" d="100"/>
          <a:sy n="72" d="100"/>
        </p:scale>
        <p:origin x="-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43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4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4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49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2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13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6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1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95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726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7BF6A3-4AEA-8149-8986-35EF5F782C52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70CAEF-CE85-384A-B328-CE9AF4448D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283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and negotiation 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6"/>
            <a:ext cx="3200400" cy="1669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Stephanie Nina </a:t>
            </a:r>
            <a:r>
              <a:rPr lang="en-US" dirty="0" err="1"/>
              <a:t>Harefa</a:t>
            </a:r>
            <a:r>
              <a:rPr lang="en-US" dirty="0"/>
              <a:t> (2014031002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Widiya</a:t>
            </a:r>
            <a:r>
              <a:rPr lang="en-US" dirty="0"/>
              <a:t> </a:t>
            </a:r>
            <a:r>
              <a:rPr lang="en-US" dirty="0" err="1"/>
              <a:t>Deseria</a:t>
            </a:r>
            <a:r>
              <a:rPr lang="en-US" dirty="0"/>
              <a:t> </a:t>
            </a:r>
            <a:r>
              <a:rPr lang="en-US" dirty="0" err="1"/>
              <a:t>Rambe</a:t>
            </a:r>
            <a:r>
              <a:rPr lang="en-US" dirty="0"/>
              <a:t> </a:t>
            </a:r>
            <a:r>
              <a:rPr lang="en-US" dirty="0" err="1"/>
              <a:t>Manalu</a:t>
            </a:r>
            <a:r>
              <a:rPr lang="en-US" dirty="0"/>
              <a:t> (2017031040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Naila</a:t>
            </a:r>
            <a:r>
              <a:rPr lang="en-US" dirty="0"/>
              <a:t> </a:t>
            </a:r>
            <a:r>
              <a:rPr lang="en-US" dirty="0" err="1"/>
              <a:t>Diyaul</a:t>
            </a:r>
            <a:r>
              <a:rPr lang="en-US" dirty="0"/>
              <a:t> </a:t>
            </a:r>
            <a:r>
              <a:rPr lang="en-US" dirty="0" err="1"/>
              <a:t>Aulia</a:t>
            </a:r>
            <a:r>
              <a:rPr lang="en-US" dirty="0"/>
              <a:t> (2017031001)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46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11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Interpersonal Conflict-Handling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971" y="2174876"/>
            <a:ext cx="5386917" cy="727075"/>
          </a:xfrm>
        </p:spPr>
        <p:txBody>
          <a:bodyPr/>
          <a:lstStyle/>
          <a:p>
            <a:pPr algn="ctr"/>
            <a:r>
              <a:rPr lang="id-ID" dirty="0" smtClean="0"/>
              <a:t>Problem solving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02596"/>
            <a:ext cx="5386917" cy="3687763"/>
          </a:xfrm>
        </p:spPr>
        <p:txBody>
          <a:bodyPr/>
          <a:lstStyle/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id-ID" dirty="0" smtClean="0"/>
              <a:t>pertentangan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id-ID" dirty="0" smtClean="0"/>
              <a:t>. </a:t>
            </a:r>
          </a:p>
          <a:p>
            <a:r>
              <a:rPr lang="id-ID" b="1" dirty="0" smtClean="0"/>
              <a:t>Win-win orientation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6517" y="2174876"/>
            <a:ext cx="4754880" cy="822960"/>
          </a:xfrm>
        </p:spPr>
        <p:txBody>
          <a:bodyPr/>
          <a:lstStyle/>
          <a:p>
            <a:pPr algn="ctr"/>
            <a:r>
              <a:rPr lang="id-ID" dirty="0" smtClean="0"/>
              <a:t>forcing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02596"/>
            <a:ext cx="5389033" cy="3687763"/>
          </a:xfrm>
        </p:spPr>
        <p:txBody>
          <a:bodyPr/>
          <a:lstStyle/>
          <a:p>
            <a:r>
              <a:rPr lang="id-ID" dirty="0" smtClean="0"/>
              <a:t>Memaksa mencoba untuk memenangkan konflik dengan mengorbankan orang lain. </a:t>
            </a:r>
          </a:p>
          <a:p>
            <a:r>
              <a:rPr lang="id-ID" b="1" dirty="0" smtClean="0"/>
              <a:t>Win-lose orientation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848" y="4785359"/>
            <a:ext cx="2828648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95" y="4785359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53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44562"/>
            <a:ext cx="5386917" cy="639762"/>
          </a:xfrm>
        </p:spPr>
        <p:txBody>
          <a:bodyPr/>
          <a:lstStyle/>
          <a:p>
            <a:pPr algn="ctr"/>
            <a:r>
              <a:rPr lang="id-ID" dirty="0" smtClean="0"/>
              <a:t>Avoiding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7612"/>
            <a:ext cx="5386917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id-ID" dirty="0" smtClean="0"/>
              <a:t>urangi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id-ID" dirty="0" smtClean="0"/>
              <a:t> sepenuhnya.</a:t>
            </a:r>
          </a:p>
          <a:p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b="1" dirty="0" smtClean="0">
                <a:solidFill>
                  <a:schemeClr val="accent1"/>
                </a:solidFill>
              </a:rPr>
              <a:t>Compromising </a:t>
            </a:r>
          </a:p>
          <a:p>
            <a:pPr marL="0" indent="0" algn="ctr">
              <a:buNone/>
            </a:pPr>
            <a:endParaRPr lang="id-ID" b="1" dirty="0" smtClean="0"/>
          </a:p>
          <a:p>
            <a:r>
              <a:rPr lang="it-IT" dirty="0" smtClean="0"/>
              <a:t>Kompromi melibatkan mencari posisi di mana Anda membuat konsesi sampai batas tertentu</a:t>
            </a:r>
            <a:r>
              <a:rPr lang="id-ID" dirty="0" smtClean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944562"/>
            <a:ext cx="5389033" cy="639762"/>
          </a:xfrm>
        </p:spPr>
        <p:txBody>
          <a:bodyPr/>
          <a:lstStyle/>
          <a:p>
            <a:pPr algn="ctr"/>
            <a:r>
              <a:rPr lang="id-ID" dirty="0" smtClean="0"/>
              <a:t>Yielding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97612"/>
            <a:ext cx="5389033" cy="4754563"/>
          </a:xfrm>
        </p:spPr>
        <p:txBody>
          <a:bodyPr/>
          <a:lstStyle/>
          <a:p>
            <a:r>
              <a:rPr lang="id-ID" dirty="0"/>
              <a:t>M</a:t>
            </a:r>
            <a:r>
              <a:rPr lang="en-US" dirty="0" err="1" smtClean="0"/>
              <a:t>elibatkan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48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7228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488" b="19227"/>
          <a:stretch/>
        </p:blipFill>
        <p:spPr>
          <a:xfrm>
            <a:off x="1024128" y="585215"/>
            <a:ext cx="9720072" cy="572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65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70037"/>
            <a:ext cx="5386917" cy="8382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Choosing the Best Conflict-Handling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8237"/>
            <a:ext cx="5386917" cy="4449763"/>
          </a:xfrm>
        </p:spPr>
        <p:txBody>
          <a:bodyPr/>
          <a:lstStyle/>
          <a:p>
            <a:r>
              <a:rPr lang="id-ID" dirty="0" smtClean="0"/>
              <a:t>Orang tertarik pada satu atau dua pilihan gaya penanganan konflik yang sesuai dengan kepribadian, nilai pribadi dan budaya, dan pengalaman masa lalu.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570037"/>
            <a:ext cx="5389033" cy="8382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Cultural and Gender Differences in Conflict-Handling Style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6140" y="2408237"/>
            <a:ext cx="5389033" cy="3951288"/>
          </a:xfrm>
        </p:spPr>
        <p:txBody>
          <a:bodyPr/>
          <a:lstStyle/>
          <a:p>
            <a:r>
              <a:rPr lang="id-ID" dirty="0" smtClean="0"/>
              <a:t>Perbedaan budaya lebih dari sekadar sumber konflik. Latar belakang budaya juga mempengaruhi pilihan gaya penanganan konflik .</a:t>
            </a:r>
          </a:p>
          <a:p>
            <a:endParaRPr lang="id-ID" dirty="0" smtClean="0"/>
          </a:p>
          <a:p>
            <a:r>
              <a:rPr lang="id-ID" dirty="0" smtClean="0"/>
              <a:t>Pria dan wanita juga cenderung mengandalkan gaya penanganan konflik yang berbeda.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4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85019"/>
            <a:ext cx="10972800" cy="1020762"/>
          </a:xfrm>
        </p:spPr>
        <p:txBody>
          <a:bodyPr>
            <a:noAutofit/>
          </a:bodyPr>
          <a:lstStyle/>
          <a:p>
            <a:pPr algn="l"/>
            <a:r>
              <a:rPr lang="id-ID" sz="3300" dirty="0" smtClean="0"/>
              <a:t>Structural Approaches to Conflict Management</a:t>
            </a:r>
            <a:endParaRPr lang="en-US" sz="3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74875"/>
            <a:ext cx="5386917" cy="803275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Emphasizing Superordinate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3291840"/>
            <a:ext cx="4754880" cy="334157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T</a:t>
            </a:r>
            <a:r>
              <a:rPr lang="id-ID" dirty="0" smtClean="0"/>
              <a:t>ujuan </a:t>
            </a:r>
            <a:r>
              <a:rPr lang="id-ID" dirty="0"/>
              <a:t>yang lebih baik, yang merupakan tujuan </a:t>
            </a:r>
            <a:r>
              <a:rPr lang="id-ID" dirty="0" smtClean="0"/>
              <a:t>di mana </a:t>
            </a:r>
            <a:r>
              <a:rPr lang="id-ID" dirty="0"/>
              <a:t>kedua pihak yang saling bertentangan menghargai dan pencapaiannya berada di luar sumber daya dan usaha dari kedua belah pihak saja.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92351"/>
            <a:ext cx="5389033" cy="457199"/>
          </a:xfrm>
        </p:spPr>
        <p:txBody>
          <a:bodyPr>
            <a:normAutofit/>
          </a:bodyPr>
          <a:lstStyle/>
          <a:p>
            <a:r>
              <a:rPr lang="id-ID" dirty="0" smtClean="0"/>
              <a:t>Reducing Differentiation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291840"/>
            <a:ext cx="5389033" cy="3997325"/>
          </a:xfrm>
        </p:spPr>
        <p:txBody>
          <a:bodyPr>
            <a:normAutofit/>
          </a:bodyPr>
          <a:lstStyle/>
          <a:p>
            <a:r>
              <a:rPr lang="id-ID" sz="2200" dirty="0"/>
              <a:t>Semakin banyak karyawan berpikir bahwa mereka memiliki latar belakang atau pengalaman </a:t>
            </a:r>
            <a:r>
              <a:rPr lang="id-ID" sz="2200" dirty="0" smtClean="0"/>
              <a:t>dengan </a:t>
            </a:r>
            <a:r>
              <a:rPr lang="id-ID" sz="2200" dirty="0"/>
              <a:t>rekan kerja, </a:t>
            </a:r>
            <a:r>
              <a:rPr lang="id-ID" sz="2200" dirty="0" smtClean="0"/>
              <a:t>mereka semakin </a:t>
            </a:r>
            <a:r>
              <a:rPr lang="id-ID" sz="2200" dirty="0"/>
              <a:t>termotivasi </a:t>
            </a:r>
            <a:r>
              <a:rPr lang="id-ID" sz="2200" dirty="0" smtClean="0"/>
              <a:t> </a:t>
            </a:r>
            <a:r>
              <a:rPr lang="id-ID" sz="2200" dirty="0"/>
              <a:t>untuk mengkoordinasikan </a:t>
            </a:r>
            <a:r>
              <a:rPr lang="id-ID" sz="2200" dirty="0" smtClean="0"/>
              <a:t>kegiatan </a:t>
            </a:r>
            <a:r>
              <a:rPr lang="id-ID" sz="2200" dirty="0"/>
              <a:t>dan menyelesaikan konflik melalui diskusi yang konstruktif dengan rekan kerja tersebut.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49992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5386917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id-ID" dirty="0" smtClean="0"/>
              <a:t>Improving Communication and Understanding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Memberi </a:t>
            </a:r>
            <a:r>
              <a:rPr lang="id-ID" dirty="0"/>
              <a:t>kesempatan kepada pihak yang </a:t>
            </a:r>
            <a:r>
              <a:rPr lang="id-ID" dirty="0" smtClean="0"/>
              <a:t>bertentangan </a:t>
            </a:r>
            <a:r>
              <a:rPr lang="id-ID" dirty="0"/>
              <a:t>untuk saling berkomunikasi dan saling memahami.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1" y="1645920"/>
            <a:ext cx="5389033" cy="533400"/>
          </a:xfrm>
        </p:spPr>
        <p:txBody>
          <a:bodyPr/>
          <a:lstStyle/>
          <a:p>
            <a:r>
              <a:rPr lang="id-ID" dirty="0" smtClean="0"/>
              <a:t>Reducing Interdependence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1" y="2967788"/>
            <a:ext cx="4754880" cy="3341572"/>
          </a:xfrm>
        </p:spPr>
        <p:txBody>
          <a:bodyPr/>
          <a:lstStyle/>
          <a:p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disfungsional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id-ID" dirty="0" smtClean="0"/>
              <a:t>saling ketergantungan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108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7919"/>
            <a:ext cx="5386917" cy="639762"/>
          </a:xfrm>
        </p:spPr>
        <p:txBody>
          <a:bodyPr/>
          <a:lstStyle/>
          <a:p>
            <a:r>
              <a:rPr lang="id-ID" dirty="0" smtClean="0"/>
              <a:t>Increasing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9637"/>
            <a:ext cx="5386917" cy="4678363"/>
          </a:xfrm>
        </p:spPr>
        <p:txBody>
          <a:bodyPr/>
          <a:lstStyle/>
          <a:p>
            <a:r>
              <a:rPr lang="id-ID" dirty="0"/>
              <a:t>Cara yang jelas untuk mengurangi konflik yang disebabkan oleh kelangkaan sumber daya adalah dengan meningkatkan jumlah sumber daya yang tersedia. </a:t>
            </a:r>
            <a:r>
              <a:rPr lang="id-ID" dirty="0" smtClean="0"/>
              <a:t>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700" y="1127919"/>
            <a:ext cx="5389033" cy="639762"/>
          </a:xfrm>
        </p:spPr>
        <p:txBody>
          <a:bodyPr>
            <a:normAutofit/>
          </a:bodyPr>
          <a:lstStyle/>
          <a:p>
            <a:r>
              <a:rPr lang="id-ID" dirty="0" smtClean="0"/>
              <a:t>Clarifying Rules and Procedures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2967" y="2179637"/>
            <a:ext cx="5389033" cy="4678363"/>
          </a:xfrm>
        </p:spPr>
        <p:txBody>
          <a:bodyPr/>
          <a:lstStyle/>
          <a:p>
            <a:r>
              <a:rPr lang="id-ID" dirty="0"/>
              <a:t>Konflik yang timbul dari peraturan ambigu dapat diminimalkan dengan menetapkan peraturan dan </a:t>
            </a:r>
            <a:r>
              <a:rPr lang="id-ID" dirty="0" smtClean="0"/>
              <a:t>prosedur.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81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61706"/>
            <a:ext cx="9720072" cy="1499616"/>
          </a:xfrm>
        </p:spPr>
        <p:txBody>
          <a:bodyPr>
            <a:normAutofit/>
          </a:bodyPr>
          <a:lstStyle/>
          <a:p>
            <a:r>
              <a:rPr lang="id-ID" dirty="0" smtClean="0"/>
              <a:t>Resolving Conflict through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9043"/>
            <a:ext cx="10972800" cy="4974152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Negosiasi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bilamana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</a:t>
            </a:r>
            <a:r>
              <a:rPr lang="id-ID" sz="2400" dirty="0" smtClean="0"/>
              <a:t>tentangan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id-ID" sz="2400" dirty="0" smtClean="0"/>
              <a:t>istilah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ketergantungan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.</a:t>
            </a: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O</a:t>
            </a:r>
            <a:r>
              <a:rPr lang="en-US" sz="2400" dirty="0" smtClean="0"/>
              <a:t>rang </a:t>
            </a:r>
            <a:r>
              <a:rPr lang="en-US" sz="2400" dirty="0" err="1" smtClean="0"/>
              <a:t>bernegosiasi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id-ID" sz="2400" dirty="0" smtClean="0"/>
              <a:t>kesepakatan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memuaskan</a:t>
            </a:r>
            <a:r>
              <a:rPr lang="en-US" sz="2400" dirty="0" smtClean="0"/>
              <a:t> (</a:t>
            </a:r>
            <a:r>
              <a:rPr lang="en-US" sz="2400" dirty="0" err="1" smtClean="0"/>
              <a:t>setidaknya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)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375" y="3975653"/>
            <a:ext cx="3644348" cy="24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13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70" y="156179"/>
            <a:ext cx="10515600" cy="1325563"/>
          </a:xfrm>
        </p:spPr>
        <p:txBody>
          <a:bodyPr/>
          <a:lstStyle/>
          <a:p>
            <a:r>
              <a:rPr lang="en-US" dirty="0" smtClean="0"/>
              <a:t>Bargaining Zone Model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92777" y="3605349"/>
            <a:ext cx="52294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92777" y="3213463"/>
            <a:ext cx="0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3213463"/>
            <a:ext cx="0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22274" y="3213463"/>
            <a:ext cx="0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69" y="5090161"/>
            <a:ext cx="52294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02777" y="5094514"/>
            <a:ext cx="0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28114" y="5090160"/>
            <a:ext cx="0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023566" y="5094514"/>
            <a:ext cx="0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07131" y="3590885"/>
            <a:ext cx="1406435" cy="149927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2777" y="3918857"/>
            <a:ext cx="141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 of Potential Agreement </a:t>
            </a:r>
          </a:p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1034" y="2790259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Initial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444931" y="2783010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71815" y="2815713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Resistance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714205" y="5482046"/>
            <a:ext cx="21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Resistance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369094" y="5482046"/>
            <a:ext cx="175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Target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9063446" y="5482045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Initial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18580" y="1896870"/>
            <a:ext cx="29839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Your </a:t>
            </a:r>
            <a:r>
              <a:rPr lang="en-US" sz="2800" dirty="0" err="1" smtClean="0"/>
              <a:t>Posistions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68976" y="6095304"/>
            <a:ext cx="37860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Opponent’s Positions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00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Situasional</a:t>
            </a:r>
            <a:r>
              <a:rPr lang="en-US" dirty="0" smtClean="0"/>
              <a:t>-Zone Model of Negotiations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3516" y="2050571"/>
            <a:ext cx="2697163" cy="2611437"/>
            <a:chOff x="838201" y="2442754"/>
            <a:chExt cx="3043646" cy="3043646"/>
          </a:xfrm>
        </p:grpSpPr>
        <p:sp>
          <p:nvSpPr>
            <p:cNvPr id="6" name="Oval 5"/>
            <p:cNvSpPr/>
            <p:nvPr/>
          </p:nvSpPr>
          <p:spPr>
            <a:xfrm>
              <a:off x="838201" y="2442754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994953" y="3477538"/>
              <a:ext cx="2730139" cy="7533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3600" b="1" dirty="0" smtClean="0">
                  <a:solidFill>
                    <a:schemeClr val="bg1"/>
                  </a:solidFill>
                </a:rPr>
                <a:t>Location</a:t>
              </a:r>
              <a:endParaRPr lang="it-IT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07880" y="2050571"/>
            <a:ext cx="2697163" cy="2611437"/>
            <a:chOff x="524691" y="3066972"/>
            <a:chExt cx="3043646" cy="3043646"/>
          </a:xfrm>
        </p:grpSpPr>
        <p:sp>
          <p:nvSpPr>
            <p:cNvPr id="9" name="Oval 8"/>
            <p:cNvSpPr/>
            <p:nvPr/>
          </p:nvSpPr>
          <p:spPr>
            <a:xfrm>
              <a:off x="524691" y="3066972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681443" y="3964577"/>
              <a:ext cx="2730139" cy="139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3600" b="1" dirty="0" smtClean="0">
                  <a:solidFill>
                    <a:schemeClr val="bg1"/>
                  </a:solidFill>
                </a:rPr>
                <a:t>Physical Setting</a:t>
              </a:r>
              <a:endParaRPr lang="it-IT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6269382" y="2050571"/>
            <a:ext cx="2697163" cy="261143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54730" y="2770141"/>
            <a:ext cx="2526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Time Passage and Deadlines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9330884" y="2022695"/>
            <a:ext cx="2697163" cy="2611437"/>
            <a:chOff x="838201" y="2442754"/>
            <a:chExt cx="3043646" cy="3043646"/>
          </a:xfrm>
        </p:grpSpPr>
        <p:sp>
          <p:nvSpPr>
            <p:cNvPr id="26" name="Oval 25"/>
            <p:cNvSpPr/>
            <p:nvPr/>
          </p:nvSpPr>
          <p:spPr>
            <a:xfrm>
              <a:off x="838201" y="2442754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994953" y="3313907"/>
              <a:ext cx="2730139" cy="11120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2800" b="1" dirty="0" smtClean="0">
                  <a:solidFill>
                    <a:schemeClr val="bg1"/>
                  </a:solidFill>
                </a:rPr>
                <a:t>Audience Characteristics</a:t>
              </a:r>
              <a:endParaRPr lang="it-IT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587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Debate the positive and negative consequences of conflict in the workplace.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Distinguish constructive conflict from relationship conflict.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Describe three strategies for minimizing relationship conflict during constructive conflict episodes.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Diagram the conflict process model.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Identify six structural sources of conflict in organization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Outline the five conflict-handling styles and discuss the circumstances in which each would be most appropriate.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Summarize six structural approaches to managing conflict.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Describe four skills of effective negotiators.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Compare and contrast the three types of third-party dispute resolution.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Negotiator Skills 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3516" y="2050571"/>
            <a:ext cx="2697163" cy="2611437"/>
            <a:chOff x="838201" y="2442754"/>
            <a:chExt cx="3043646" cy="3043646"/>
          </a:xfrm>
        </p:grpSpPr>
        <p:sp>
          <p:nvSpPr>
            <p:cNvPr id="4" name="Oval 3"/>
            <p:cNvSpPr/>
            <p:nvPr/>
          </p:nvSpPr>
          <p:spPr>
            <a:xfrm>
              <a:off x="838201" y="2442754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994953" y="3049852"/>
              <a:ext cx="2730139" cy="18294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3200" b="1" dirty="0" smtClean="0">
                  <a:solidFill>
                    <a:schemeClr val="bg1"/>
                  </a:solidFill>
                </a:rPr>
                <a:t>Preparation and Goal Setting</a:t>
              </a:r>
              <a:endParaRPr lang="it-IT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14758" y="2050570"/>
            <a:ext cx="2697163" cy="2611437"/>
            <a:chOff x="524691" y="3066972"/>
            <a:chExt cx="3043646" cy="3043646"/>
          </a:xfrm>
        </p:grpSpPr>
        <p:sp>
          <p:nvSpPr>
            <p:cNvPr id="7" name="Oval 6"/>
            <p:cNvSpPr/>
            <p:nvPr/>
          </p:nvSpPr>
          <p:spPr>
            <a:xfrm>
              <a:off x="524691" y="3066972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603066" y="3889298"/>
              <a:ext cx="2886894" cy="139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3600" b="1" dirty="0" smtClean="0">
                  <a:solidFill>
                    <a:schemeClr val="bg1"/>
                  </a:solidFill>
                </a:rPr>
                <a:t>Gathering Information</a:t>
              </a:r>
              <a:endParaRPr lang="it-IT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020284" y="2050571"/>
            <a:ext cx="2772879" cy="2611437"/>
            <a:chOff x="439248" y="3066972"/>
            <a:chExt cx="3129089" cy="3043646"/>
          </a:xfrm>
        </p:grpSpPr>
        <p:sp>
          <p:nvSpPr>
            <p:cNvPr id="10" name="Oval 9"/>
            <p:cNvSpPr/>
            <p:nvPr/>
          </p:nvSpPr>
          <p:spPr>
            <a:xfrm>
              <a:off x="524691" y="3066972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439248" y="4032783"/>
              <a:ext cx="3129089" cy="111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2800" b="1" dirty="0" smtClean="0">
                  <a:solidFill>
                    <a:schemeClr val="bg1"/>
                  </a:solidFill>
                </a:rPr>
                <a:t>Communicating </a:t>
              </a:r>
              <a:r>
                <a:rPr lang="en-US" altLang="en-US" sz="2800" b="1" dirty="0" smtClean="0">
                  <a:solidFill>
                    <a:schemeClr val="bg1"/>
                  </a:solidFill>
                </a:rPr>
                <a:t>effectively</a:t>
              </a:r>
              <a:endParaRPr lang="it-IT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9077242" y="2050567"/>
            <a:ext cx="2697163" cy="2611437"/>
            <a:chOff x="838201" y="2442754"/>
            <a:chExt cx="3043646" cy="3043646"/>
          </a:xfrm>
        </p:grpSpPr>
        <p:sp>
          <p:nvSpPr>
            <p:cNvPr id="13" name="Oval 12"/>
            <p:cNvSpPr/>
            <p:nvPr/>
          </p:nvSpPr>
          <p:spPr>
            <a:xfrm>
              <a:off x="838201" y="2442754"/>
              <a:ext cx="3043646" cy="30436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994953" y="3313907"/>
              <a:ext cx="2730139" cy="11120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Aft>
                  <a:spcPts val="500"/>
                </a:spcAft>
              </a:pPr>
              <a:r>
                <a:rPr lang="en-US" altLang="en-US" sz="2800" b="1" dirty="0" smtClean="0">
                  <a:solidFill>
                    <a:schemeClr val="bg1"/>
                  </a:solidFill>
                </a:rPr>
                <a:t>Making Concessions</a:t>
              </a:r>
              <a:endParaRPr lang="it-IT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893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1690" y="1108699"/>
            <a:ext cx="6035040" cy="5107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5990" y="1188719"/>
            <a:ext cx="2821577" cy="2364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9210" y="1188720"/>
            <a:ext cx="2821577" cy="2364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26831" y="3707912"/>
            <a:ext cx="2821577" cy="2364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1254" y="1063739"/>
            <a:ext cx="14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87093" y="2893703"/>
            <a:ext cx="159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Level of process control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46319" y="5875138"/>
            <a:ext cx="111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87682" y="6346969"/>
            <a:ext cx="12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5956661" y="1202239"/>
            <a:ext cx="282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Mediation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26038" y="1195452"/>
            <a:ext cx="240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Inquisition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63297" y="3814509"/>
            <a:ext cx="274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Arbitration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70370" y="6309816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Level of decision control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472998" y="6272663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92285" y="221315"/>
            <a:ext cx="672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Third-Party Conflict Resolution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9006" y="2370907"/>
            <a:ext cx="4278087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Third-party Conflict Resolution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etiap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orang yang relative </a:t>
            </a:r>
            <a:r>
              <a:rPr lang="en-US" sz="2000" dirty="0" err="1" smtClean="0"/>
              <a:t>netral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pihak-pihak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berkonflik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menyelesaikan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/>
              <a:t>.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669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8" y="5627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Choosing the Best Third-Party Intervention Strategy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5024" y="2290852"/>
            <a:ext cx="1116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perselisihan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departemen</a:t>
            </a:r>
            <a:r>
              <a:rPr lang="en-US" sz="2400" dirty="0" smtClean="0"/>
              <a:t> , </a:t>
            </a:r>
            <a:r>
              <a:rPr lang="en-US" sz="2400" dirty="0" err="1" smtClean="0"/>
              <a:t>pemimpin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, </a:t>
            </a:r>
            <a:r>
              <a:rPr lang="en-US" sz="2400" dirty="0" err="1" smtClean="0"/>
              <a:t>eksekutif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rekan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memakai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mediator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perselisihan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0548" y="3840481"/>
            <a:ext cx="526650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Kenapa</a:t>
            </a:r>
            <a:r>
              <a:rPr lang="en-US" sz="3600" dirty="0" smtClean="0"/>
              <a:t> </a:t>
            </a:r>
            <a:r>
              <a:rPr lang="en-US" sz="3600" dirty="0" err="1" smtClean="0"/>
              <a:t>sih</a:t>
            </a:r>
            <a:r>
              <a:rPr lang="en-US" sz="3600" dirty="0" smtClean="0"/>
              <a:t> </a:t>
            </a:r>
            <a:r>
              <a:rPr lang="en-US" sz="3600" dirty="0" err="1" smtClean="0"/>
              <a:t>manajer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memilih</a:t>
            </a:r>
            <a:r>
              <a:rPr lang="en-US" sz="3600" dirty="0" smtClean="0"/>
              <a:t> </a:t>
            </a:r>
            <a:r>
              <a:rPr lang="en-US" sz="3600" dirty="0" err="1" smtClean="0"/>
              <a:t>pendekatan</a:t>
            </a:r>
            <a:r>
              <a:rPr lang="en-US" sz="3600" dirty="0" smtClean="0"/>
              <a:t> inquisitional?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6773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450" y="2369956"/>
            <a:ext cx="5199017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Alternative Dispute Resolution (ADR)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tertunda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</a:t>
            </a:r>
            <a:r>
              <a:rPr lang="en-US" sz="2400" dirty="0" err="1" smtClean="0"/>
              <a:t>sengketa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mediasi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arbitrase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568" y="3629679"/>
            <a:ext cx="4633232" cy="304781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503" y="170605"/>
            <a:ext cx="7014754" cy="1325563"/>
          </a:xfrm>
        </p:spPr>
        <p:txBody>
          <a:bodyPr/>
          <a:lstStyle/>
          <a:p>
            <a:pPr algn="ctr"/>
            <a:r>
              <a:rPr lang="en-US" dirty="0" smtClean="0"/>
              <a:t>Alternative Dispute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28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1669775"/>
            <a:ext cx="4532243" cy="36708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sk-SK" dirty="0"/>
              <a:t> 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4129" y="2934494"/>
            <a:ext cx="3799838" cy="146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Adanya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ketidaksamaan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342964" y="3180869"/>
            <a:ext cx="1506071" cy="968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368033" y="2934494"/>
            <a:ext cx="3815436" cy="146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KONFLIK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85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View of Conflict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776" y="2456765"/>
            <a:ext cx="3371647" cy="29665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1276" y="2205069"/>
            <a:ext cx="5334000" cy="40241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buruk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dihindari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disfungsional</a:t>
            </a:r>
            <a:r>
              <a:rPr lang="en-US" sz="2400" dirty="0"/>
              <a:t> </a:t>
            </a:r>
            <a:r>
              <a:rPr lang="en-US" sz="2400" dirty="0" err="1" smtClean="0"/>
              <a:t>akibat</a:t>
            </a:r>
            <a:r>
              <a:rPr lang="en-US" sz="2400" dirty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buruk</a:t>
            </a:r>
            <a:r>
              <a:rPr lang="en-US" sz="2400" dirty="0"/>
              <a:t>. </a:t>
            </a:r>
          </a:p>
          <a:p>
            <a:pPr marL="285750" indent="-285750" algn="just">
              <a:buFont typeface="Arial" charset="0"/>
              <a:buChar char="•"/>
            </a:pPr>
            <a:endParaRPr lang="en-US" sz="2400" dirty="0"/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err="1"/>
              <a:t>Terjadi</a:t>
            </a:r>
            <a:r>
              <a:rPr lang="en-US" sz="2400" dirty="0"/>
              <a:t> di </a:t>
            </a:r>
            <a:r>
              <a:rPr lang="en-US" sz="2400" dirty="0" err="1"/>
              <a:t>tahun</a:t>
            </a:r>
            <a:r>
              <a:rPr lang="en-US" sz="2400" dirty="0"/>
              <a:t> 1930 </a:t>
            </a:r>
            <a:r>
              <a:rPr lang="mr-IN" sz="2400" dirty="0"/>
              <a:t>–</a:t>
            </a:r>
            <a:r>
              <a:rPr lang="en-US" sz="2400" dirty="0"/>
              <a:t> 1940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558" y="5272495"/>
            <a:ext cx="2382589" cy="15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View of conflict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70331" y="2229233"/>
            <a:ext cx="5334000" cy="402431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yang </a:t>
            </a:r>
            <a:r>
              <a:rPr lang="en-US" sz="2400" dirty="0" err="1"/>
              <a:t>wajar</a:t>
            </a:r>
            <a:r>
              <a:rPr lang="en-US" sz="2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dihindari</a:t>
            </a:r>
            <a:r>
              <a:rPr lang="en-US" sz="2400" dirty="0"/>
              <a:t>. 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937" y="2084832"/>
            <a:ext cx="3260725" cy="32369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883" y="5059883"/>
            <a:ext cx="1798117" cy="17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0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Emerging View: Constructive and Relationship Conflict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319" y="2614612"/>
            <a:ext cx="4241800" cy="33655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</a:pPr>
            <a:r>
              <a:rPr lang="en-US" sz="2000" dirty="0" err="1" smtClean="0"/>
              <a:t>Konflik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tampil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. </a:t>
            </a:r>
          </a:p>
          <a:p>
            <a:pPr algn="just">
              <a:buFont typeface="Arial" charset="0"/>
              <a:buChar char="•"/>
            </a:pPr>
            <a:r>
              <a:rPr lang="en-US" sz="2000" dirty="0"/>
              <a:t>Constructive Conflict: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orang </a:t>
            </a:r>
            <a:r>
              <a:rPr lang="en-US" sz="2000" dirty="0" err="1"/>
              <a:t>memfokuskan</a:t>
            </a:r>
            <a:r>
              <a:rPr lang="en-US" sz="2000" dirty="0"/>
              <a:t> </a:t>
            </a:r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sambil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rasa </a:t>
            </a:r>
            <a:r>
              <a:rPr lang="en-US" sz="2000" dirty="0" err="1"/>
              <a:t>hormat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orang-orang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</a:t>
            </a:r>
            <a:r>
              <a:rPr lang="en-US" sz="2000" dirty="0" err="1"/>
              <a:t>pandang</a:t>
            </a:r>
            <a:r>
              <a:rPr lang="en-US" sz="2000" dirty="0"/>
              <a:t> lain</a:t>
            </a:r>
            <a:r>
              <a:rPr lang="en-US" sz="2000" dirty="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en-US" sz="2000" dirty="0"/>
              <a:t>Relationship Conflict:  </a:t>
            </a:r>
            <a:r>
              <a:rPr lang="en-US" sz="2000" dirty="0" err="1"/>
              <a:t>berfokus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orang-orang,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,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disfungsional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menghambat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solusi</a:t>
            </a:r>
            <a:r>
              <a:rPr lang="en-US" sz="2000" dirty="0"/>
              <a:t> yang </a:t>
            </a:r>
            <a:r>
              <a:rPr lang="en-US" sz="2000" dirty="0" err="1"/>
              <a:t>menguntungkan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2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Separating Constructive Conflict from Relationship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Emotional Intelligence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Dapat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mengendalikan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emosi</a:t>
            </a: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Cohesive Team  </a:t>
            </a:r>
            <a:r>
              <a:rPr lang="en-US" dirty="0" err="1" smtClean="0">
                <a:sym typeface="Wingdings"/>
              </a:rPr>
              <a:t>Kekompakan</a:t>
            </a:r>
            <a:r>
              <a:rPr lang="en-US" dirty="0" smtClean="0">
                <a:sym typeface="Wingdings"/>
              </a:rPr>
              <a:t> team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Supportive Team Norms  </a:t>
            </a:r>
            <a:r>
              <a:rPr lang="en-US" dirty="0" err="1" smtClean="0">
                <a:sym typeface="Wingdings"/>
              </a:rPr>
              <a:t>Keseimbangan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Conflict Process Model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823" y="2084832"/>
            <a:ext cx="8068236" cy="4223894"/>
          </a:xfrm>
        </p:spPr>
      </p:pic>
    </p:spTree>
    <p:extLst>
      <p:ext uri="{BB962C8B-B14F-4D97-AF65-F5344CB8AC3E}">
        <p14:creationId xmlns:p14="http://schemas.microsoft.com/office/powerpoint/2010/main" xmlns="" val="20503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Sources of conflict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Incompatible Goals </a:t>
            </a:r>
            <a:endParaRPr lang="en-US" dirty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Differentiation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Interdependence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Scares Resources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Ambiguous Rules 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Communication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1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9766</TotalTime>
  <Words>814</Words>
  <Application>Microsoft Office PowerPoint</Application>
  <PresentationFormat>Custom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Integral</vt:lpstr>
      <vt:lpstr>Conflict and negotiation in the workplace</vt:lpstr>
      <vt:lpstr>Learning Objectives</vt:lpstr>
      <vt:lpstr>CONFLICT</vt:lpstr>
      <vt:lpstr>View of Conflict</vt:lpstr>
      <vt:lpstr>View of conflict</vt:lpstr>
      <vt:lpstr>The Emerging View: Constructive and Relationship Conflict </vt:lpstr>
      <vt:lpstr>Separating Constructive Conflict from Relationship conflict</vt:lpstr>
      <vt:lpstr>Conflict Process Model </vt:lpstr>
      <vt:lpstr>Structural Sources of conflict in organizations</vt:lpstr>
      <vt:lpstr>Interpersonal Conflict-Handling Style</vt:lpstr>
      <vt:lpstr>Slide 11</vt:lpstr>
      <vt:lpstr>Slide 12</vt:lpstr>
      <vt:lpstr>Slide 13</vt:lpstr>
      <vt:lpstr>Structural Approaches to Conflict Management</vt:lpstr>
      <vt:lpstr>Slide 15</vt:lpstr>
      <vt:lpstr>Slide 16</vt:lpstr>
      <vt:lpstr>Resolving Conflict through Negotiation</vt:lpstr>
      <vt:lpstr>Bargaining Zone Model</vt:lpstr>
      <vt:lpstr>Situasional-Zone Model of Negotiations</vt:lpstr>
      <vt:lpstr>Negotiator Skills </vt:lpstr>
      <vt:lpstr>Slide 21</vt:lpstr>
      <vt:lpstr>Choosing the Best Third-Party Intervention Strategy</vt:lpstr>
      <vt:lpstr>Alternative Dispute Resolution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and Negotiation in the Workplace (Chapter 11)</dc:title>
  <dc:creator>Microsoft Office User</dc:creator>
  <cp:lastModifiedBy>User</cp:lastModifiedBy>
  <cp:revision>47</cp:revision>
  <dcterms:created xsi:type="dcterms:W3CDTF">2018-02-20T09:50:33Z</dcterms:created>
  <dcterms:modified xsi:type="dcterms:W3CDTF">2018-03-02T12:33:36Z</dcterms:modified>
</cp:coreProperties>
</file>