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5"/>
  </p:notesMasterIdLst>
  <p:sldIdLst>
    <p:sldId id="256" r:id="rId2"/>
    <p:sldId id="257" r:id="rId3"/>
    <p:sldId id="258" r:id="rId4"/>
    <p:sldId id="259" r:id="rId5"/>
    <p:sldId id="260" r:id="rId6"/>
    <p:sldId id="261" r:id="rId7"/>
    <p:sldId id="284" r:id="rId8"/>
    <p:sldId id="285" r:id="rId9"/>
    <p:sldId id="286" r:id="rId10"/>
    <p:sldId id="287" r:id="rId11"/>
    <p:sldId id="263" r:id="rId12"/>
    <p:sldId id="288" r:id="rId13"/>
    <p:sldId id="289" r:id="rId14"/>
    <p:sldId id="264" r:id="rId15"/>
    <p:sldId id="290" r:id="rId16"/>
    <p:sldId id="293" r:id="rId17"/>
    <p:sldId id="294" r:id="rId18"/>
    <p:sldId id="295" r:id="rId19"/>
    <p:sldId id="271" r:id="rId20"/>
    <p:sldId id="273" r:id="rId21"/>
    <p:sldId id="274" r:id="rId22"/>
    <p:sldId id="275" r:id="rId23"/>
    <p:sldId id="267" r:id="rId24"/>
    <p:sldId id="291" r:id="rId25"/>
    <p:sldId id="292" r:id="rId26"/>
    <p:sldId id="270" r:id="rId27"/>
    <p:sldId id="296" r:id="rId28"/>
    <p:sldId id="272" r:id="rId29"/>
    <p:sldId id="297" r:id="rId30"/>
    <p:sldId id="276" r:id="rId31"/>
    <p:sldId id="277" r:id="rId32"/>
    <p:sldId id="298" r:id="rId33"/>
    <p:sldId id="279" r:id="rId34"/>
  </p:sldIdLst>
  <p:sldSz cx="9144000" cy="5143500" type="screen16x9"/>
  <p:notesSz cx="6858000" cy="9144000"/>
  <p:embeddedFontLst>
    <p:embeddedFont>
      <p:font typeface="Montserrat" charset="0"/>
      <p:regular r:id="rId36"/>
      <p:bold r:id="rId37"/>
      <p:italic r:id="rId38"/>
      <p:boldItalic r:id="rId39"/>
    </p:embeddedFont>
    <p:embeddedFont>
      <p:font typeface="Calibri"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9FFDBA06-E09C-417B-A29B-38BED08651D9}">
  <a:tblStyle styleId="{9FFDBA06-E09C-417B-A29B-38BED08651D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9" d="100"/>
          <a:sy n="89" d="100"/>
        </p:scale>
        <p:origin x="-762" y="-4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6A2D9-FFB5-4BAB-8F5D-30104762A142}"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id-ID"/>
        </a:p>
      </dgm:t>
    </dgm:pt>
    <dgm:pt modelId="{652226AA-7B87-44B6-8983-6E890F350221}">
      <dgm:prSet phldrT="[Text]"/>
      <dgm:spPr/>
      <dgm:t>
        <a:bodyPr/>
        <a:lstStyle/>
        <a:p>
          <a:r>
            <a:rPr lang="id-ID" dirty="0" smtClean="0"/>
            <a:t>Kompetensi-kompetensi tersebut juga menganggap bahwa semua itu ada dalam diri seseorang, namun realitanya adalah kepemimpinan bersifat </a:t>
          </a:r>
          <a:r>
            <a:rPr lang="id-ID" b="1" i="1" dirty="0" smtClean="0"/>
            <a:t>relational</a:t>
          </a:r>
          <a:endParaRPr lang="id-ID" b="1" i="1" dirty="0"/>
        </a:p>
      </dgm:t>
    </dgm:pt>
    <dgm:pt modelId="{6D980423-881B-4D9D-AD3E-B8742A4475A2}" type="parTrans" cxnId="{B22D4D19-515A-4449-B6E0-D5CABE38F25B}">
      <dgm:prSet/>
      <dgm:spPr/>
      <dgm:t>
        <a:bodyPr/>
        <a:lstStyle/>
        <a:p>
          <a:endParaRPr lang="id-ID"/>
        </a:p>
      </dgm:t>
    </dgm:pt>
    <dgm:pt modelId="{67564D7B-DCE1-474D-A01D-69A1830CD498}" type="sibTrans" cxnId="{B22D4D19-515A-4449-B6E0-D5CABE38F25B}">
      <dgm:prSet/>
      <dgm:spPr/>
      <dgm:t>
        <a:bodyPr/>
        <a:lstStyle/>
        <a:p>
          <a:endParaRPr lang="id-ID"/>
        </a:p>
      </dgm:t>
    </dgm:pt>
    <dgm:pt modelId="{14ED2740-94D6-4F93-8551-C9EA2D3259EF}">
      <dgm:prSet phldrT="[Text]"/>
      <dgm:spPr/>
      <dgm:t>
        <a:bodyPr/>
        <a:lstStyle/>
        <a:p>
          <a:r>
            <a:rPr lang="id-ID" dirty="0" smtClean="0"/>
            <a:t>Kompetensi-kompetensi tersebut tidak ada sejak kita lahir sebagai bakat, namun berkembang dan terlatih seiring waktu.</a:t>
          </a:r>
          <a:endParaRPr lang="id-ID" dirty="0"/>
        </a:p>
      </dgm:t>
    </dgm:pt>
    <dgm:pt modelId="{EDB04662-FD0E-4F2C-A8C4-618C5AF50557}" type="parTrans" cxnId="{FB8515DB-8CC8-41EC-8278-96EF6DDA4A55}">
      <dgm:prSet/>
      <dgm:spPr/>
      <dgm:t>
        <a:bodyPr/>
        <a:lstStyle/>
        <a:p>
          <a:endParaRPr lang="id-ID"/>
        </a:p>
      </dgm:t>
    </dgm:pt>
    <dgm:pt modelId="{2ED21837-7FD9-4AF2-B413-DFD4D699A656}" type="sibTrans" cxnId="{FB8515DB-8CC8-41EC-8278-96EF6DDA4A55}">
      <dgm:prSet/>
      <dgm:spPr/>
      <dgm:t>
        <a:bodyPr/>
        <a:lstStyle/>
        <a:p>
          <a:endParaRPr lang="id-ID"/>
        </a:p>
      </dgm:t>
    </dgm:pt>
    <dgm:pt modelId="{1A1F7F79-9DCD-4DB1-A803-9BF3885672AB}">
      <dgm:prSet phldrT="[Text]"/>
      <dgm:spPr/>
      <dgm:t>
        <a:bodyPr/>
        <a:lstStyle/>
        <a:p>
          <a:r>
            <a:rPr lang="id-ID" dirty="0" smtClean="0"/>
            <a:t>Persepsi kita terhadap kata kepemimpinan itu sendiri juga mempengaruhi pandangan kita dalam menentukan apakah seseorang merupakan pemimpin yang efektif</a:t>
          </a:r>
          <a:endParaRPr lang="id-ID" dirty="0"/>
        </a:p>
      </dgm:t>
    </dgm:pt>
    <dgm:pt modelId="{D365D277-23F7-416D-9439-5BAC38377786}" type="parTrans" cxnId="{E9CCE715-1829-4BFD-9534-D555E74B9EF5}">
      <dgm:prSet/>
      <dgm:spPr/>
      <dgm:t>
        <a:bodyPr/>
        <a:lstStyle/>
        <a:p>
          <a:endParaRPr lang="id-ID"/>
        </a:p>
      </dgm:t>
    </dgm:pt>
    <dgm:pt modelId="{39301B4E-0FBD-45DB-ACF0-8EA2DCDAF570}" type="sibTrans" cxnId="{E9CCE715-1829-4BFD-9534-D555E74B9EF5}">
      <dgm:prSet/>
      <dgm:spPr/>
      <dgm:t>
        <a:bodyPr/>
        <a:lstStyle/>
        <a:p>
          <a:endParaRPr lang="id-ID"/>
        </a:p>
      </dgm:t>
    </dgm:pt>
    <dgm:pt modelId="{A9F0A026-D558-432C-8576-D9C9FA5C8626}">
      <dgm:prSet phldrT="[Text]"/>
      <dgm:spPr/>
      <dgm:t>
        <a:bodyPr/>
        <a:lstStyle/>
        <a:p>
          <a:r>
            <a:rPr lang="id-ID" dirty="0" smtClean="0"/>
            <a:t>Kompetensi-kompetensi tersebut juga hanya dapat mengindikasikan potensi seseorang, bukan performanya dalam memimpin</a:t>
          </a:r>
          <a:endParaRPr lang="id-ID" dirty="0"/>
        </a:p>
      </dgm:t>
    </dgm:pt>
    <dgm:pt modelId="{DA8123FD-D939-4194-B028-B7914AB06EFC}" type="parTrans" cxnId="{0B23E4AA-31AD-4192-9758-91D1E1D526BA}">
      <dgm:prSet/>
      <dgm:spPr/>
      <dgm:t>
        <a:bodyPr/>
        <a:lstStyle/>
        <a:p>
          <a:endParaRPr lang="id-ID"/>
        </a:p>
      </dgm:t>
    </dgm:pt>
    <dgm:pt modelId="{4459B0A5-2CEF-410D-9907-43EA35CFCF7E}" type="sibTrans" cxnId="{0B23E4AA-31AD-4192-9758-91D1E1D526BA}">
      <dgm:prSet/>
      <dgm:spPr/>
      <dgm:t>
        <a:bodyPr/>
        <a:lstStyle/>
        <a:p>
          <a:endParaRPr lang="id-ID"/>
        </a:p>
      </dgm:t>
    </dgm:pt>
    <dgm:pt modelId="{6435878E-5310-415A-A868-231B7A806100}">
      <dgm:prSet phldrT="[Text]"/>
      <dgm:spPr/>
      <dgm:t>
        <a:bodyPr/>
        <a:lstStyle/>
        <a:p>
          <a:r>
            <a:rPr lang="id-ID" b="1" dirty="0" smtClean="0"/>
            <a:t>Kepemimpinan terlalu kompleks untuk dibuat dalam satu list yang sifatnya universal</a:t>
          </a:r>
          <a:endParaRPr lang="id-ID" b="1" dirty="0"/>
        </a:p>
      </dgm:t>
    </dgm:pt>
    <dgm:pt modelId="{9CC20D65-256F-4D1A-8AAE-03FFF1453AB8}" type="parTrans" cxnId="{2DFC665F-DE66-4DD1-8625-E4857D900D7E}">
      <dgm:prSet/>
      <dgm:spPr/>
      <dgm:t>
        <a:bodyPr/>
        <a:lstStyle/>
        <a:p>
          <a:endParaRPr lang="id-ID"/>
        </a:p>
      </dgm:t>
    </dgm:pt>
    <dgm:pt modelId="{285BCB56-BECB-40FC-AEFB-321B6C52E576}" type="sibTrans" cxnId="{2DFC665F-DE66-4DD1-8625-E4857D900D7E}">
      <dgm:prSet/>
      <dgm:spPr/>
      <dgm:t>
        <a:bodyPr/>
        <a:lstStyle/>
        <a:p>
          <a:endParaRPr lang="id-ID"/>
        </a:p>
      </dgm:t>
    </dgm:pt>
    <dgm:pt modelId="{187621CE-53B2-43D1-9C91-5A6B76F55A6B}" type="pres">
      <dgm:prSet presAssocID="{2B96A2D9-FFB5-4BAB-8F5D-30104762A142}" presName="diagram" presStyleCnt="0">
        <dgm:presLayoutVars>
          <dgm:dir/>
          <dgm:resizeHandles val="exact"/>
        </dgm:presLayoutVars>
      </dgm:prSet>
      <dgm:spPr/>
      <dgm:t>
        <a:bodyPr/>
        <a:lstStyle/>
        <a:p>
          <a:endParaRPr lang="id-ID"/>
        </a:p>
      </dgm:t>
    </dgm:pt>
    <dgm:pt modelId="{B9076BC9-3118-4669-8BF7-BE4D125FFCAE}" type="pres">
      <dgm:prSet presAssocID="{652226AA-7B87-44B6-8983-6E890F350221}" presName="node" presStyleLbl="node1" presStyleIdx="0" presStyleCnt="5" custScaleX="162490" custLinFactY="23031" custLinFactNeighborX="-33164" custLinFactNeighborY="100000">
        <dgm:presLayoutVars>
          <dgm:bulletEnabled val="1"/>
        </dgm:presLayoutVars>
      </dgm:prSet>
      <dgm:spPr/>
      <dgm:t>
        <a:bodyPr/>
        <a:lstStyle/>
        <a:p>
          <a:endParaRPr lang="id-ID"/>
        </a:p>
      </dgm:t>
    </dgm:pt>
    <dgm:pt modelId="{EC911F05-EB2D-4B56-B451-92C489492C8F}" type="pres">
      <dgm:prSet presAssocID="{67564D7B-DCE1-474D-A01D-69A1830CD498}" presName="sibTrans" presStyleCnt="0"/>
      <dgm:spPr/>
    </dgm:pt>
    <dgm:pt modelId="{82B5A85A-B5BC-42BE-97C2-2BA812330D8D}" type="pres">
      <dgm:prSet presAssocID="{14ED2740-94D6-4F93-8551-C9EA2D3259EF}" presName="node" presStyleLbl="node1" presStyleIdx="1" presStyleCnt="5" custScaleX="177215" custLinFactNeighborX="-718" custLinFactNeighborY="92229">
        <dgm:presLayoutVars>
          <dgm:bulletEnabled val="1"/>
        </dgm:presLayoutVars>
      </dgm:prSet>
      <dgm:spPr/>
      <dgm:t>
        <a:bodyPr/>
        <a:lstStyle/>
        <a:p>
          <a:endParaRPr lang="id-ID"/>
        </a:p>
      </dgm:t>
    </dgm:pt>
    <dgm:pt modelId="{1C3B18DE-946C-4183-87EE-F928C76A6412}" type="pres">
      <dgm:prSet presAssocID="{2ED21837-7FD9-4AF2-B413-DFD4D699A656}" presName="sibTrans" presStyleCnt="0"/>
      <dgm:spPr/>
    </dgm:pt>
    <dgm:pt modelId="{6CA13120-88BC-4724-943A-2C99A97D48E4}" type="pres">
      <dgm:prSet presAssocID="{1A1F7F79-9DCD-4DB1-A803-9BF3885672AB}" presName="node" presStyleLbl="node1" presStyleIdx="2" presStyleCnt="5" custScaleX="167744" custLinFactY="14170" custLinFactNeighborX="-6650" custLinFactNeighborY="100000">
        <dgm:presLayoutVars>
          <dgm:bulletEnabled val="1"/>
        </dgm:presLayoutVars>
      </dgm:prSet>
      <dgm:spPr/>
      <dgm:t>
        <a:bodyPr/>
        <a:lstStyle/>
        <a:p>
          <a:endParaRPr lang="id-ID"/>
        </a:p>
      </dgm:t>
    </dgm:pt>
    <dgm:pt modelId="{448820CB-523E-4A8B-8A34-36757D68EA14}" type="pres">
      <dgm:prSet presAssocID="{39301B4E-0FBD-45DB-ACF0-8EA2DCDAF570}" presName="sibTrans" presStyleCnt="0"/>
      <dgm:spPr/>
    </dgm:pt>
    <dgm:pt modelId="{FFBE0F21-29EC-4DF0-8124-16AD9C61DC55}" type="pres">
      <dgm:prSet presAssocID="{A9F0A026-D558-432C-8576-D9C9FA5C8626}" presName="node" presStyleLbl="node1" presStyleIdx="3" presStyleCnt="5" custScaleX="166254" custLinFactNeighborX="415" custLinFactNeighborY="93636">
        <dgm:presLayoutVars>
          <dgm:bulletEnabled val="1"/>
        </dgm:presLayoutVars>
      </dgm:prSet>
      <dgm:spPr/>
      <dgm:t>
        <a:bodyPr/>
        <a:lstStyle/>
        <a:p>
          <a:endParaRPr lang="id-ID"/>
        </a:p>
      </dgm:t>
    </dgm:pt>
    <dgm:pt modelId="{0C835D2F-2999-4679-A7FD-8426634F06BE}" type="pres">
      <dgm:prSet presAssocID="{4459B0A5-2CEF-410D-9907-43EA35CFCF7E}" presName="sibTrans" presStyleCnt="0"/>
      <dgm:spPr/>
    </dgm:pt>
    <dgm:pt modelId="{8F71210F-C8DB-416E-982B-B9E2EBE42854}" type="pres">
      <dgm:prSet presAssocID="{6435878E-5310-415A-A868-231B7A806100}" presName="node" presStyleLbl="node1" presStyleIdx="4" presStyleCnt="5" custScaleX="169584" custLinFactY="-100000" custLinFactNeighborX="-93857" custLinFactNeighborY="-118108">
        <dgm:presLayoutVars>
          <dgm:bulletEnabled val="1"/>
        </dgm:presLayoutVars>
      </dgm:prSet>
      <dgm:spPr/>
      <dgm:t>
        <a:bodyPr/>
        <a:lstStyle/>
        <a:p>
          <a:endParaRPr lang="id-ID"/>
        </a:p>
      </dgm:t>
    </dgm:pt>
  </dgm:ptLst>
  <dgm:cxnLst>
    <dgm:cxn modelId="{671C30B6-A8CB-4A27-9BCF-E90304C9D75D}" type="presOf" srcId="{1A1F7F79-9DCD-4DB1-A803-9BF3885672AB}" destId="{6CA13120-88BC-4724-943A-2C99A97D48E4}" srcOrd="0" destOrd="0" presId="urn:microsoft.com/office/officeart/2005/8/layout/default#1"/>
    <dgm:cxn modelId="{B6B48F3A-5CFC-45E2-AFC0-4268B1C021C2}" type="presOf" srcId="{652226AA-7B87-44B6-8983-6E890F350221}" destId="{B9076BC9-3118-4669-8BF7-BE4D125FFCAE}" srcOrd="0" destOrd="0" presId="urn:microsoft.com/office/officeart/2005/8/layout/default#1"/>
    <dgm:cxn modelId="{D60671E5-9968-4DA7-9CEC-971A66B92A2B}" type="presOf" srcId="{A9F0A026-D558-432C-8576-D9C9FA5C8626}" destId="{FFBE0F21-29EC-4DF0-8124-16AD9C61DC55}" srcOrd="0" destOrd="0" presId="urn:microsoft.com/office/officeart/2005/8/layout/default#1"/>
    <dgm:cxn modelId="{E9CCE715-1829-4BFD-9534-D555E74B9EF5}" srcId="{2B96A2D9-FFB5-4BAB-8F5D-30104762A142}" destId="{1A1F7F79-9DCD-4DB1-A803-9BF3885672AB}" srcOrd="2" destOrd="0" parTransId="{D365D277-23F7-416D-9439-5BAC38377786}" sibTransId="{39301B4E-0FBD-45DB-ACF0-8EA2DCDAF570}"/>
    <dgm:cxn modelId="{CEA4073D-E2E4-4EFF-A7F0-7C68A6868365}" type="presOf" srcId="{14ED2740-94D6-4F93-8551-C9EA2D3259EF}" destId="{82B5A85A-B5BC-42BE-97C2-2BA812330D8D}" srcOrd="0" destOrd="0" presId="urn:microsoft.com/office/officeart/2005/8/layout/default#1"/>
    <dgm:cxn modelId="{B22D4D19-515A-4449-B6E0-D5CABE38F25B}" srcId="{2B96A2D9-FFB5-4BAB-8F5D-30104762A142}" destId="{652226AA-7B87-44B6-8983-6E890F350221}" srcOrd="0" destOrd="0" parTransId="{6D980423-881B-4D9D-AD3E-B8742A4475A2}" sibTransId="{67564D7B-DCE1-474D-A01D-69A1830CD498}"/>
    <dgm:cxn modelId="{0B23E4AA-31AD-4192-9758-91D1E1D526BA}" srcId="{2B96A2D9-FFB5-4BAB-8F5D-30104762A142}" destId="{A9F0A026-D558-432C-8576-D9C9FA5C8626}" srcOrd="3" destOrd="0" parTransId="{DA8123FD-D939-4194-B028-B7914AB06EFC}" sibTransId="{4459B0A5-2CEF-410D-9907-43EA35CFCF7E}"/>
    <dgm:cxn modelId="{42E666D0-28A2-4F81-A217-31F8CBC0CA97}" type="presOf" srcId="{6435878E-5310-415A-A868-231B7A806100}" destId="{8F71210F-C8DB-416E-982B-B9E2EBE42854}" srcOrd="0" destOrd="0" presId="urn:microsoft.com/office/officeart/2005/8/layout/default#1"/>
    <dgm:cxn modelId="{2DFC665F-DE66-4DD1-8625-E4857D900D7E}" srcId="{2B96A2D9-FFB5-4BAB-8F5D-30104762A142}" destId="{6435878E-5310-415A-A868-231B7A806100}" srcOrd="4" destOrd="0" parTransId="{9CC20D65-256F-4D1A-8AAE-03FFF1453AB8}" sibTransId="{285BCB56-BECB-40FC-AEFB-321B6C52E576}"/>
    <dgm:cxn modelId="{23950A32-16B4-4ACC-A57A-DBC2B3ADDA10}" type="presOf" srcId="{2B96A2D9-FFB5-4BAB-8F5D-30104762A142}" destId="{187621CE-53B2-43D1-9C91-5A6B76F55A6B}" srcOrd="0" destOrd="0" presId="urn:microsoft.com/office/officeart/2005/8/layout/default#1"/>
    <dgm:cxn modelId="{FB8515DB-8CC8-41EC-8278-96EF6DDA4A55}" srcId="{2B96A2D9-FFB5-4BAB-8F5D-30104762A142}" destId="{14ED2740-94D6-4F93-8551-C9EA2D3259EF}" srcOrd="1" destOrd="0" parTransId="{EDB04662-FD0E-4F2C-A8C4-618C5AF50557}" sibTransId="{2ED21837-7FD9-4AF2-B413-DFD4D699A656}"/>
    <dgm:cxn modelId="{5F4C569B-1DE7-4069-87E1-4E40EF5088AC}" type="presParOf" srcId="{187621CE-53B2-43D1-9C91-5A6B76F55A6B}" destId="{B9076BC9-3118-4669-8BF7-BE4D125FFCAE}" srcOrd="0" destOrd="0" presId="urn:microsoft.com/office/officeart/2005/8/layout/default#1"/>
    <dgm:cxn modelId="{D1CAC6E8-8DC8-4F10-932B-F44856865D2D}" type="presParOf" srcId="{187621CE-53B2-43D1-9C91-5A6B76F55A6B}" destId="{EC911F05-EB2D-4B56-B451-92C489492C8F}" srcOrd="1" destOrd="0" presId="urn:microsoft.com/office/officeart/2005/8/layout/default#1"/>
    <dgm:cxn modelId="{71004638-78A2-41B2-881E-542432BEA7C9}" type="presParOf" srcId="{187621CE-53B2-43D1-9C91-5A6B76F55A6B}" destId="{82B5A85A-B5BC-42BE-97C2-2BA812330D8D}" srcOrd="2" destOrd="0" presId="urn:microsoft.com/office/officeart/2005/8/layout/default#1"/>
    <dgm:cxn modelId="{E45FFE12-D8A0-4415-97F7-F4DAEDAF8969}" type="presParOf" srcId="{187621CE-53B2-43D1-9C91-5A6B76F55A6B}" destId="{1C3B18DE-946C-4183-87EE-F928C76A6412}" srcOrd="3" destOrd="0" presId="urn:microsoft.com/office/officeart/2005/8/layout/default#1"/>
    <dgm:cxn modelId="{668725B5-48DD-4561-A701-4325FC820F76}" type="presParOf" srcId="{187621CE-53B2-43D1-9C91-5A6B76F55A6B}" destId="{6CA13120-88BC-4724-943A-2C99A97D48E4}" srcOrd="4" destOrd="0" presId="urn:microsoft.com/office/officeart/2005/8/layout/default#1"/>
    <dgm:cxn modelId="{6C6B296D-3630-4A10-9ECE-90EA120E9E63}" type="presParOf" srcId="{187621CE-53B2-43D1-9C91-5A6B76F55A6B}" destId="{448820CB-523E-4A8B-8A34-36757D68EA14}" srcOrd="5" destOrd="0" presId="urn:microsoft.com/office/officeart/2005/8/layout/default#1"/>
    <dgm:cxn modelId="{2B5A8BC5-EDA6-4444-98B9-A1B25DC391D2}" type="presParOf" srcId="{187621CE-53B2-43D1-9C91-5A6B76F55A6B}" destId="{FFBE0F21-29EC-4DF0-8124-16AD9C61DC55}" srcOrd="6" destOrd="0" presId="urn:microsoft.com/office/officeart/2005/8/layout/default#1"/>
    <dgm:cxn modelId="{59E5C10E-B9D1-4247-97C2-AF3CA234CA65}" type="presParOf" srcId="{187621CE-53B2-43D1-9C91-5A6B76F55A6B}" destId="{0C835D2F-2999-4679-A7FD-8426634F06BE}" srcOrd="7" destOrd="0" presId="urn:microsoft.com/office/officeart/2005/8/layout/default#1"/>
    <dgm:cxn modelId="{54E968AA-7078-4FD1-B240-97A08A9C4492}" type="presParOf" srcId="{187621CE-53B2-43D1-9C91-5A6B76F55A6B}" destId="{8F71210F-C8DB-416E-982B-B9E2EBE42854}" srcOrd="8"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6C623-B98C-49DE-A626-55671F77B9EE}" type="doc">
      <dgm:prSet loTypeId="urn:microsoft.com/office/officeart/2005/8/layout/vList6" loCatId="list" qsTypeId="urn:microsoft.com/office/officeart/2005/8/quickstyle/simple2" qsCatId="simple" csTypeId="urn:microsoft.com/office/officeart/2005/8/colors/colorful5" csCatId="colorful" phldr="1"/>
      <dgm:spPr/>
      <dgm:t>
        <a:bodyPr/>
        <a:lstStyle/>
        <a:p>
          <a:endParaRPr lang="id-ID"/>
        </a:p>
      </dgm:t>
    </dgm:pt>
    <dgm:pt modelId="{D8DB165C-9D71-4FAD-8532-94B3275A6734}">
      <dgm:prSet phldrT="[Text]"/>
      <dgm:spPr/>
      <dgm:t>
        <a:bodyPr/>
        <a:lstStyle/>
        <a:p>
          <a:r>
            <a:rPr lang="id-ID" dirty="0" smtClean="0"/>
            <a:t>People-oriented</a:t>
          </a:r>
          <a:endParaRPr lang="id-ID" dirty="0"/>
        </a:p>
      </dgm:t>
    </dgm:pt>
    <dgm:pt modelId="{99E230BF-1496-4845-B345-9FD0F5658463}" type="parTrans" cxnId="{67D20402-598C-4337-BAFF-92D768957871}">
      <dgm:prSet/>
      <dgm:spPr/>
      <dgm:t>
        <a:bodyPr/>
        <a:lstStyle/>
        <a:p>
          <a:endParaRPr lang="id-ID"/>
        </a:p>
      </dgm:t>
    </dgm:pt>
    <dgm:pt modelId="{A1217AEB-32E5-4A03-A8F7-48936374C16A}" type="sibTrans" cxnId="{67D20402-598C-4337-BAFF-92D768957871}">
      <dgm:prSet/>
      <dgm:spPr/>
      <dgm:t>
        <a:bodyPr/>
        <a:lstStyle/>
        <a:p>
          <a:endParaRPr lang="id-ID"/>
        </a:p>
      </dgm:t>
    </dgm:pt>
    <dgm:pt modelId="{D5C5E371-6E1A-404C-95FD-CF5D9EADF94B}">
      <dgm:prSet phldrT="[Text]" custT="1"/>
      <dgm:spPr/>
      <dgm:t>
        <a:bodyPr/>
        <a:lstStyle/>
        <a:p>
          <a:r>
            <a:rPr lang="id-ID" sz="1600" b="1" dirty="0" smtClean="0"/>
            <a:t>Gaya kepemimpinan yang mengutamakan hubungan yang baik dengan para anggota</a:t>
          </a:r>
          <a:endParaRPr lang="id-ID" sz="1600" b="1" dirty="0"/>
        </a:p>
      </dgm:t>
    </dgm:pt>
    <dgm:pt modelId="{5334929B-0F5F-4A8E-A135-11F5C1403AF9}" type="parTrans" cxnId="{116CAFB8-A90F-4063-87A6-2026394EB1D6}">
      <dgm:prSet/>
      <dgm:spPr/>
      <dgm:t>
        <a:bodyPr/>
        <a:lstStyle/>
        <a:p>
          <a:endParaRPr lang="id-ID"/>
        </a:p>
      </dgm:t>
    </dgm:pt>
    <dgm:pt modelId="{C78E070C-3320-47E4-8DF8-9506B36D00DA}" type="sibTrans" cxnId="{116CAFB8-A90F-4063-87A6-2026394EB1D6}">
      <dgm:prSet/>
      <dgm:spPr/>
      <dgm:t>
        <a:bodyPr/>
        <a:lstStyle/>
        <a:p>
          <a:endParaRPr lang="id-ID"/>
        </a:p>
      </dgm:t>
    </dgm:pt>
    <dgm:pt modelId="{371EA69E-2B4F-40E9-9871-A3F1FDB5B446}">
      <dgm:prSet phldrT="[Text]" custT="1"/>
      <dgm:spPr/>
      <dgm:t>
        <a:bodyPr/>
        <a:lstStyle/>
        <a:p>
          <a:r>
            <a:rPr lang="id-ID" sz="1600" dirty="0" smtClean="0"/>
            <a:t>Contoh: menunjukkan rasa hormat dan percaya kepada anggota, mendengarkan saran anggota, memperhatikan kesejahteraan anggota</a:t>
          </a:r>
          <a:endParaRPr lang="id-ID" sz="1600" dirty="0"/>
        </a:p>
      </dgm:t>
    </dgm:pt>
    <dgm:pt modelId="{6A6CC707-ECF7-4CF3-B2F6-9C7F90EBF530}" type="parTrans" cxnId="{A478BE85-2C30-4FA7-8247-D0D4F90812E2}">
      <dgm:prSet/>
      <dgm:spPr/>
      <dgm:t>
        <a:bodyPr/>
        <a:lstStyle/>
        <a:p>
          <a:endParaRPr lang="id-ID"/>
        </a:p>
      </dgm:t>
    </dgm:pt>
    <dgm:pt modelId="{422F0D7C-3F0C-480B-B793-CC0CD77F9310}" type="sibTrans" cxnId="{A478BE85-2C30-4FA7-8247-D0D4F90812E2}">
      <dgm:prSet/>
      <dgm:spPr/>
      <dgm:t>
        <a:bodyPr/>
        <a:lstStyle/>
        <a:p>
          <a:endParaRPr lang="id-ID"/>
        </a:p>
      </dgm:t>
    </dgm:pt>
    <dgm:pt modelId="{80B1B7D4-CA3A-4C78-A534-C9EC0775CF7B}">
      <dgm:prSet phldrT="[Text]"/>
      <dgm:spPr/>
      <dgm:t>
        <a:bodyPr/>
        <a:lstStyle/>
        <a:p>
          <a:r>
            <a:rPr lang="id-ID" dirty="0" smtClean="0"/>
            <a:t>Task-oriented</a:t>
          </a:r>
          <a:endParaRPr lang="id-ID" dirty="0"/>
        </a:p>
      </dgm:t>
    </dgm:pt>
    <dgm:pt modelId="{A789EA30-1F81-456C-B579-2F8AFEA6D7E5}" type="parTrans" cxnId="{8E34E524-41EB-4043-AF0B-5E44864C742C}">
      <dgm:prSet/>
      <dgm:spPr/>
      <dgm:t>
        <a:bodyPr/>
        <a:lstStyle/>
        <a:p>
          <a:endParaRPr lang="id-ID"/>
        </a:p>
      </dgm:t>
    </dgm:pt>
    <dgm:pt modelId="{EC8A98A9-FD00-4FBA-95CF-EB26E66A6C01}" type="sibTrans" cxnId="{8E34E524-41EB-4043-AF0B-5E44864C742C}">
      <dgm:prSet/>
      <dgm:spPr/>
      <dgm:t>
        <a:bodyPr/>
        <a:lstStyle/>
        <a:p>
          <a:endParaRPr lang="id-ID"/>
        </a:p>
      </dgm:t>
    </dgm:pt>
    <dgm:pt modelId="{4266CF9F-77EB-4A21-B4D3-B88E8EADF6F7}">
      <dgm:prSet phldrT="[Text]"/>
      <dgm:spPr/>
      <dgm:t>
        <a:bodyPr/>
        <a:lstStyle/>
        <a:p>
          <a:r>
            <a:rPr lang="id-ID" b="1" dirty="0" smtClean="0"/>
            <a:t>Gaya kepemimpinan yang mengutamakan tugas kerja yang terstruktur, dan segala peraturan yang sifatnya tetap</a:t>
          </a:r>
          <a:endParaRPr lang="id-ID" b="1" dirty="0"/>
        </a:p>
      </dgm:t>
    </dgm:pt>
    <dgm:pt modelId="{5FB7DA02-221D-479B-9629-8CB4B5A86B41}" type="parTrans" cxnId="{7BB32E84-95C9-455E-8448-917190A90394}">
      <dgm:prSet/>
      <dgm:spPr/>
      <dgm:t>
        <a:bodyPr/>
        <a:lstStyle/>
        <a:p>
          <a:endParaRPr lang="id-ID"/>
        </a:p>
      </dgm:t>
    </dgm:pt>
    <dgm:pt modelId="{1F422742-0208-48E4-B4C4-BCE0D74C9913}" type="sibTrans" cxnId="{7BB32E84-95C9-455E-8448-917190A90394}">
      <dgm:prSet/>
      <dgm:spPr/>
      <dgm:t>
        <a:bodyPr/>
        <a:lstStyle/>
        <a:p>
          <a:endParaRPr lang="id-ID"/>
        </a:p>
      </dgm:t>
    </dgm:pt>
    <dgm:pt modelId="{C3129A5F-EC29-4C85-87FC-868A1773A625}">
      <dgm:prSet phldrT="[Text]"/>
      <dgm:spPr/>
      <dgm:t>
        <a:bodyPr/>
        <a:lstStyle/>
        <a:p>
          <a:r>
            <a:rPr lang="id-ID" dirty="0" smtClean="0"/>
            <a:t>Contoh: mengharuskan anggota melakukan task spesifik yang tetap, mengikuti prosedur dan aturan organisai/perusahaan, mendorong anggota untuk berekerja dengan kapasitas performa tertinggi</a:t>
          </a:r>
          <a:endParaRPr lang="id-ID" dirty="0"/>
        </a:p>
      </dgm:t>
    </dgm:pt>
    <dgm:pt modelId="{859F1E48-C500-41E6-84D4-EA2769287191}" type="parTrans" cxnId="{092BAFD3-29CD-431F-B17D-74E11C673AF5}">
      <dgm:prSet/>
      <dgm:spPr/>
      <dgm:t>
        <a:bodyPr/>
        <a:lstStyle/>
        <a:p>
          <a:endParaRPr lang="id-ID"/>
        </a:p>
      </dgm:t>
    </dgm:pt>
    <dgm:pt modelId="{81DC090D-E94D-4AB5-9548-EBCF633CF103}" type="sibTrans" cxnId="{092BAFD3-29CD-431F-B17D-74E11C673AF5}">
      <dgm:prSet/>
      <dgm:spPr/>
      <dgm:t>
        <a:bodyPr/>
        <a:lstStyle/>
        <a:p>
          <a:endParaRPr lang="id-ID"/>
        </a:p>
      </dgm:t>
    </dgm:pt>
    <dgm:pt modelId="{C2BF9FD9-8BA8-4306-9A66-03B233CAB005}" type="pres">
      <dgm:prSet presAssocID="{6186C623-B98C-49DE-A626-55671F77B9EE}" presName="Name0" presStyleCnt="0">
        <dgm:presLayoutVars>
          <dgm:dir/>
          <dgm:animLvl val="lvl"/>
          <dgm:resizeHandles/>
        </dgm:presLayoutVars>
      </dgm:prSet>
      <dgm:spPr/>
      <dgm:t>
        <a:bodyPr/>
        <a:lstStyle/>
        <a:p>
          <a:endParaRPr lang="id-ID"/>
        </a:p>
      </dgm:t>
    </dgm:pt>
    <dgm:pt modelId="{E690427F-2231-4823-BE24-320CC2B3471C}" type="pres">
      <dgm:prSet presAssocID="{D8DB165C-9D71-4FAD-8532-94B3275A6734}" presName="linNode" presStyleCnt="0"/>
      <dgm:spPr/>
    </dgm:pt>
    <dgm:pt modelId="{72CDDFDA-4AE6-4F17-A0D0-DAB5BDAAFB67}" type="pres">
      <dgm:prSet presAssocID="{D8DB165C-9D71-4FAD-8532-94B3275A6734}" presName="parentShp" presStyleLbl="node1" presStyleIdx="0" presStyleCnt="2">
        <dgm:presLayoutVars>
          <dgm:bulletEnabled val="1"/>
        </dgm:presLayoutVars>
      </dgm:prSet>
      <dgm:spPr/>
      <dgm:t>
        <a:bodyPr/>
        <a:lstStyle/>
        <a:p>
          <a:endParaRPr lang="id-ID"/>
        </a:p>
      </dgm:t>
    </dgm:pt>
    <dgm:pt modelId="{EAAB2317-987B-4488-98C3-8ACC439B691C}" type="pres">
      <dgm:prSet presAssocID="{D8DB165C-9D71-4FAD-8532-94B3275A6734}" presName="childShp" presStyleLbl="bgAccFollowNode1" presStyleIdx="0" presStyleCnt="2">
        <dgm:presLayoutVars>
          <dgm:bulletEnabled val="1"/>
        </dgm:presLayoutVars>
      </dgm:prSet>
      <dgm:spPr/>
      <dgm:t>
        <a:bodyPr/>
        <a:lstStyle/>
        <a:p>
          <a:endParaRPr lang="id-ID"/>
        </a:p>
      </dgm:t>
    </dgm:pt>
    <dgm:pt modelId="{B1675EB5-B131-4E63-AA33-A87BA3B6926B}" type="pres">
      <dgm:prSet presAssocID="{A1217AEB-32E5-4A03-A8F7-48936374C16A}" presName="spacing" presStyleCnt="0"/>
      <dgm:spPr/>
    </dgm:pt>
    <dgm:pt modelId="{883C4DFC-2CF7-4E6F-964E-691DDBDE871E}" type="pres">
      <dgm:prSet presAssocID="{80B1B7D4-CA3A-4C78-A534-C9EC0775CF7B}" presName="linNode" presStyleCnt="0"/>
      <dgm:spPr/>
    </dgm:pt>
    <dgm:pt modelId="{9F9A9A5A-AD47-47DE-9478-6F73EA331BCB}" type="pres">
      <dgm:prSet presAssocID="{80B1B7D4-CA3A-4C78-A534-C9EC0775CF7B}" presName="parentShp" presStyleLbl="node1" presStyleIdx="1" presStyleCnt="2">
        <dgm:presLayoutVars>
          <dgm:bulletEnabled val="1"/>
        </dgm:presLayoutVars>
      </dgm:prSet>
      <dgm:spPr/>
      <dgm:t>
        <a:bodyPr/>
        <a:lstStyle/>
        <a:p>
          <a:endParaRPr lang="id-ID"/>
        </a:p>
      </dgm:t>
    </dgm:pt>
    <dgm:pt modelId="{350CAF2C-9749-4A1A-AE62-545E4111A952}" type="pres">
      <dgm:prSet presAssocID="{80B1B7D4-CA3A-4C78-A534-C9EC0775CF7B}" presName="childShp" presStyleLbl="bgAccFollowNode1" presStyleIdx="1" presStyleCnt="2">
        <dgm:presLayoutVars>
          <dgm:bulletEnabled val="1"/>
        </dgm:presLayoutVars>
      </dgm:prSet>
      <dgm:spPr/>
      <dgm:t>
        <a:bodyPr/>
        <a:lstStyle/>
        <a:p>
          <a:endParaRPr lang="id-ID"/>
        </a:p>
      </dgm:t>
    </dgm:pt>
  </dgm:ptLst>
  <dgm:cxnLst>
    <dgm:cxn modelId="{A478BE85-2C30-4FA7-8247-D0D4F90812E2}" srcId="{D8DB165C-9D71-4FAD-8532-94B3275A6734}" destId="{371EA69E-2B4F-40E9-9871-A3F1FDB5B446}" srcOrd="1" destOrd="0" parTransId="{6A6CC707-ECF7-4CF3-B2F6-9C7F90EBF530}" sibTransId="{422F0D7C-3F0C-480B-B793-CC0CD77F9310}"/>
    <dgm:cxn modelId="{116CAFB8-A90F-4063-87A6-2026394EB1D6}" srcId="{D8DB165C-9D71-4FAD-8532-94B3275A6734}" destId="{D5C5E371-6E1A-404C-95FD-CF5D9EADF94B}" srcOrd="0" destOrd="0" parTransId="{5334929B-0F5F-4A8E-A135-11F5C1403AF9}" sibTransId="{C78E070C-3320-47E4-8DF8-9506B36D00DA}"/>
    <dgm:cxn modelId="{7BB32E84-95C9-455E-8448-917190A90394}" srcId="{80B1B7D4-CA3A-4C78-A534-C9EC0775CF7B}" destId="{4266CF9F-77EB-4A21-B4D3-B88E8EADF6F7}" srcOrd="0" destOrd="0" parTransId="{5FB7DA02-221D-479B-9629-8CB4B5A86B41}" sibTransId="{1F422742-0208-48E4-B4C4-BCE0D74C9913}"/>
    <dgm:cxn modelId="{C6CC0FFF-57A0-4959-A2AA-27DCA7AB4787}" type="presOf" srcId="{80B1B7D4-CA3A-4C78-A534-C9EC0775CF7B}" destId="{9F9A9A5A-AD47-47DE-9478-6F73EA331BCB}" srcOrd="0" destOrd="0" presId="urn:microsoft.com/office/officeart/2005/8/layout/vList6"/>
    <dgm:cxn modelId="{092BAFD3-29CD-431F-B17D-74E11C673AF5}" srcId="{80B1B7D4-CA3A-4C78-A534-C9EC0775CF7B}" destId="{C3129A5F-EC29-4C85-87FC-868A1773A625}" srcOrd="1" destOrd="0" parTransId="{859F1E48-C500-41E6-84D4-EA2769287191}" sibTransId="{81DC090D-E94D-4AB5-9548-EBCF633CF103}"/>
    <dgm:cxn modelId="{6CF3518B-0E64-492C-82F7-037A28F2FDA6}" type="presOf" srcId="{4266CF9F-77EB-4A21-B4D3-B88E8EADF6F7}" destId="{350CAF2C-9749-4A1A-AE62-545E4111A952}" srcOrd="0" destOrd="0" presId="urn:microsoft.com/office/officeart/2005/8/layout/vList6"/>
    <dgm:cxn modelId="{8E34E524-41EB-4043-AF0B-5E44864C742C}" srcId="{6186C623-B98C-49DE-A626-55671F77B9EE}" destId="{80B1B7D4-CA3A-4C78-A534-C9EC0775CF7B}" srcOrd="1" destOrd="0" parTransId="{A789EA30-1F81-456C-B579-2F8AFEA6D7E5}" sibTransId="{EC8A98A9-FD00-4FBA-95CF-EB26E66A6C01}"/>
    <dgm:cxn modelId="{2268F265-9E9F-4935-824C-23DB6A6FBED3}" type="presOf" srcId="{D8DB165C-9D71-4FAD-8532-94B3275A6734}" destId="{72CDDFDA-4AE6-4F17-A0D0-DAB5BDAAFB67}" srcOrd="0" destOrd="0" presId="urn:microsoft.com/office/officeart/2005/8/layout/vList6"/>
    <dgm:cxn modelId="{67D20402-598C-4337-BAFF-92D768957871}" srcId="{6186C623-B98C-49DE-A626-55671F77B9EE}" destId="{D8DB165C-9D71-4FAD-8532-94B3275A6734}" srcOrd="0" destOrd="0" parTransId="{99E230BF-1496-4845-B345-9FD0F5658463}" sibTransId="{A1217AEB-32E5-4A03-A8F7-48936374C16A}"/>
    <dgm:cxn modelId="{544B5343-07D9-4079-A7B6-287EF7644835}" type="presOf" srcId="{371EA69E-2B4F-40E9-9871-A3F1FDB5B446}" destId="{EAAB2317-987B-4488-98C3-8ACC439B691C}" srcOrd="0" destOrd="1" presId="urn:microsoft.com/office/officeart/2005/8/layout/vList6"/>
    <dgm:cxn modelId="{723E28D8-0F69-44B9-819D-CEAA153F41F2}" type="presOf" srcId="{D5C5E371-6E1A-404C-95FD-CF5D9EADF94B}" destId="{EAAB2317-987B-4488-98C3-8ACC439B691C}" srcOrd="0" destOrd="0" presId="urn:microsoft.com/office/officeart/2005/8/layout/vList6"/>
    <dgm:cxn modelId="{FA960B90-8679-4561-8CD4-B8B8BDF9FC3D}" type="presOf" srcId="{C3129A5F-EC29-4C85-87FC-868A1773A625}" destId="{350CAF2C-9749-4A1A-AE62-545E4111A952}" srcOrd="0" destOrd="1" presId="urn:microsoft.com/office/officeart/2005/8/layout/vList6"/>
    <dgm:cxn modelId="{1E22ABA4-E00E-41E0-8D1C-73AFF43A86B9}" type="presOf" srcId="{6186C623-B98C-49DE-A626-55671F77B9EE}" destId="{C2BF9FD9-8BA8-4306-9A66-03B233CAB005}" srcOrd="0" destOrd="0" presId="urn:microsoft.com/office/officeart/2005/8/layout/vList6"/>
    <dgm:cxn modelId="{3C4A3BE9-E952-4D8D-8178-F9933668BD26}" type="presParOf" srcId="{C2BF9FD9-8BA8-4306-9A66-03B233CAB005}" destId="{E690427F-2231-4823-BE24-320CC2B3471C}" srcOrd="0" destOrd="0" presId="urn:microsoft.com/office/officeart/2005/8/layout/vList6"/>
    <dgm:cxn modelId="{B7650E44-02B9-4D4A-8F9A-7C8F4C2C0B86}" type="presParOf" srcId="{E690427F-2231-4823-BE24-320CC2B3471C}" destId="{72CDDFDA-4AE6-4F17-A0D0-DAB5BDAAFB67}" srcOrd="0" destOrd="0" presId="urn:microsoft.com/office/officeart/2005/8/layout/vList6"/>
    <dgm:cxn modelId="{B9A8A937-2F45-4DC2-ACD2-F500C7EF36AA}" type="presParOf" srcId="{E690427F-2231-4823-BE24-320CC2B3471C}" destId="{EAAB2317-987B-4488-98C3-8ACC439B691C}" srcOrd="1" destOrd="0" presId="urn:microsoft.com/office/officeart/2005/8/layout/vList6"/>
    <dgm:cxn modelId="{A6A9BE15-2D83-471E-81B6-8BFF98962977}" type="presParOf" srcId="{C2BF9FD9-8BA8-4306-9A66-03B233CAB005}" destId="{B1675EB5-B131-4E63-AA33-A87BA3B6926B}" srcOrd="1" destOrd="0" presId="urn:microsoft.com/office/officeart/2005/8/layout/vList6"/>
    <dgm:cxn modelId="{A44BE64B-8BF7-463A-813B-D6F9B66C2E80}" type="presParOf" srcId="{C2BF9FD9-8BA8-4306-9A66-03B233CAB005}" destId="{883C4DFC-2CF7-4E6F-964E-691DDBDE871E}" srcOrd="2" destOrd="0" presId="urn:microsoft.com/office/officeart/2005/8/layout/vList6"/>
    <dgm:cxn modelId="{138374F3-CFAF-4DF1-AE08-2DC10548BC00}" type="presParOf" srcId="{883C4DFC-2CF7-4E6F-964E-691DDBDE871E}" destId="{9F9A9A5A-AD47-47DE-9478-6F73EA331BCB}" srcOrd="0" destOrd="0" presId="urn:microsoft.com/office/officeart/2005/8/layout/vList6"/>
    <dgm:cxn modelId="{9B0B23BA-7252-453D-AC91-E0D5FE806B61}" type="presParOf" srcId="{883C4DFC-2CF7-4E6F-964E-691DDBDE871E}" destId="{350CAF2C-9749-4A1A-AE62-545E4111A952}"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D0774-683F-4BBE-A4D8-9A78E6E53A60}" type="doc">
      <dgm:prSet loTypeId="urn:microsoft.com/office/officeart/2005/8/layout/default#2" loCatId="list" qsTypeId="urn:microsoft.com/office/officeart/2005/8/quickstyle/simple2" qsCatId="simple" csTypeId="urn:microsoft.com/office/officeart/2005/8/colors/colorful4" csCatId="colorful" phldr="1"/>
      <dgm:spPr/>
      <dgm:t>
        <a:bodyPr/>
        <a:lstStyle/>
        <a:p>
          <a:endParaRPr lang="id-ID"/>
        </a:p>
      </dgm:t>
    </dgm:pt>
    <dgm:pt modelId="{68E0597F-5394-4B9B-8443-271DC9C87F64}">
      <dgm:prSet/>
      <dgm:spPr>
        <a:pattFill prst="ltVert">
          <a:fgClr>
            <a:schemeClr val="accent4">
              <a:hueOff val="1169395"/>
              <a:satOff val="2842"/>
              <a:lumOff val="4641"/>
            </a:schemeClr>
          </a:fgClr>
          <a:bgClr>
            <a:schemeClr val="tx1"/>
          </a:bgClr>
        </a:pattFill>
      </dgm:spPr>
      <dgm:t>
        <a:bodyPr/>
        <a:lstStyle/>
        <a:p>
          <a:r>
            <a:rPr lang="id-ID" dirty="0" smtClean="0"/>
            <a:t>Skill and Experience</a:t>
          </a:r>
          <a:endParaRPr lang="id-ID" dirty="0"/>
        </a:p>
      </dgm:t>
    </dgm:pt>
    <dgm:pt modelId="{C9311292-3985-476A-AB62-8E0AAEE97674}" type="parTrans" cxnId="{3664F268-E8F0-40AA-88A4-8C0C2B7A970E}">
      <dgm:prSet/>
      <dgm:spPr/>
      <dgm:t>
        <a:bodyPr/>
        <a:lstStyle/>
        <a:p>
          <a:endParaRPr lang="id-ID"/>
        </a:p>
      </dgm:t>
    </dgm:pt>
    <dgm:pt modelId="{300A840E-38F2-4FF8-AF1D-6264035CE3EC}" type="sibTrans" cxnId="{3664F268-E8F0-40AA-88A4-8C0C2B7A970E}">
      <dgm:prSet/>
      <dgm:spPr/>
      <dgm:t>
        <a:bodyPr/>
        <a:lstStyle/>
        <a:p>
          <a:endParaRPr lang="id-ID"/>
        </a:p>
      </dgm:t>
    </dgm:pt>
    <dgm:pt modelId="{218D6882-3D0E-4C04-A424-EE1FCB652D9A}">
      <dgm:prSet/>
      <dgm:spPr>
        <a:pattFill prst="ltVert">
          <a:fgClr>
            <a:schemeClr val="accent2">
              <a:lumMod val="60000"/>
              <a:lumOff val="40000"/>
            </a:schemeClr>
          </a:fgClr>
          <a:bgClr>
            <a:schemeClr val="tx1"/>
          </a:bgClr>
        </a:pattFill>
      </dgm:spPr>
      <dgm:t>
        <a:bodyPr/>
        <a:lstStyle/>
        <a:p>
          <a:r>
            <a:rPr lang="id-ID" dirty="0" smtClean="0"/>
            <a:t>Locus of Control,</a:t>
          </a:r>
        </a:p>
      </dgm:t>
    </dgm:pt>
    <dgm:pt modelId="{E47EC067-D688-465A-B546-F081A8D8D2DF}" type="parTrans" cxnId="{8B29976A-16CD-4891-AA81-05C98005AA83}">
      <dgm:prSet/>
      <dgm:spPr/>
      <dgm:t>
        <a:bodyPr/>
        <a:lstStyle/>
        <a:p>
          <a:endParaRPr lang="id-ID"/>
        </a:p>
      </dgm:t>
    </dgm:pt>
    <dgm:pt modelId="{2629A86C-F5E1-477B-9148-EEB01F4D6A62}" type="sibTrans" cxnId="{8B29976A-16CD-4891-AA81-05C98005AA83}">
      <dgm:prSet/>
      <dgm:spPr/>
      <dgm:t>
        <a:bodyPr/>
        <a:lstStyle/>
        <a:p>
          <a:endParaRPr lang="id-ID"/>
        </a:p>
      </dgm:t>
    </dgm:pt>
    <dgm:pt modelId="{142050A6-875A-4052-AD07-D8A34F173023}">
      <dgm:prSet/>
      <dgm:spPr>
        <a:pattFill prst="lgCheck">
          <a:fgClr>
            <a:schemeClr val="accent6">
              <a:lumMod val="60000"/>
              <a:lumOff val="40000"/>
            </a:schemeClr>
          </a:fgClr>
          <a:bgClr>
            <a:schemeClr val="tx1"/>
          </a:bgClr>
        </a:pattFill>
      </dgm:spPr>
      <dgm:t>
        <a:bodyPr/>
        <a:lstStyle/>
        <a:p>
          <a:r>
            <a:rPr lang="id-ID" dirty="0" smtClean="0"/>
            <a:t>Task Structure,</a:t>
          </a:r>
          <a:endParaRPr lang="id-ID" dirty="0"/>
        </a:p>
      </dgm:t>
    </dgm:pt>
    <dgm:pt modelId="{7775BC25-04F1-4AA0-9230-7B146A2D636D}" type="parTrans" cxnId="{AA340D66-D67C-47DC-AD7C-8A63495779A5}">
      <dgm:prSet/>
      <dgm:spPr/>
      <dgm:t>
        <a:bodyPr/>
        <a:lstStyle/>
        <a:p>
          <a:endParaRPr lang="id-ID"/>
        </a:p>
      </dgm:t>
    </dgm:pt>
    <dgm:pt modelId="{20D7441D-85E0-4278-AE34-A7BC6278207F}" type="sibTrans" cxnId="{AA340D66-D67C-47DC-AD7C-8A63495779A5}">
      <dgm:prSet/>
      <dgm:spPr/>
      <dgm:t>
        <a:bodyPr/>
        <a:lstStyle/>
        <a:p>
          <a:endParaRPr lang="id-ID"/>
        </a:p>
      </dgm:t>
    </dgm:pt>
    <dgm:pt modelId="{77B8048C-3F77-4A28-81B5-DC5A934E0CCF}">
      <dgm:prSet/>
      <dgm:spPr>
        <a:pattFill prst="solidDmnd">
          <a:fgClr>
            <a:schemeClr val="accent4">
              <a:hueOff val="3508185"/>
              <a:satOff val="8525"/>
              <a:lumOff val="13922"/>
            </a:schemeClr>
          </a:fgClr>
          <a:bgClr>
            <a:schemeClr val="tx1"/>
          </a:bgClr>
        </a:pattFill>
      </dgm:spPr>
      <dgm:t>
        <a:bodyPr/>
        <a:lstStyle/>
        <a:p>
          <a:r>
            <a:rPr lang="id-ID" dirty="0" smtClean="0"/>
            <a:t>Team Dynamics.</a:t>
          </a:r>
          <a:endParaRPr lang="id-ID" dirty="0"/>
        </a:p>
      </dgm:t>
    </dgm:pt>
    <dgm:pt modelId="{8690A267-C8F9-4789-9CDB-EE2552D3C12F}" type="parTrans" cxnId="{295AA175-0DB5-4185-BCF0-A07E15D1F4E0}">
      <dgm:prSet/>
      <dgm:spPr/>
      <dgm:t>
        <a:bodyPr/>
        <a:lstStyle/>
        <a:p>
          <a:endParaRPr lang="id-ID"/>
        </a:p>
      </dgm:t>
    </dgm:pt>
    <dgm:pt modelId="{94D73471-5446-433D-943D-67320228F571}" type="sibTrans" cxnId="{295AA175-0DB5-4185-BCF0-A07E15D1F4E0}">
      <dgm:prSet/>
      <dgm:spPr/>
      <dgm:t>
        <a:bodyPr/>
        <a:lstStyle/>
        <a:p>
          <a:endParaRPr lang="id-ID"/>
        </a:p>
      </dgm:t>
    </dgm:pt>
    <dgm:pt modelId="{E52C98D1-AFFB-4540-9CB4-268D046F2D11}" type="pres">
      <dgm:prSet presAssocID="{466D0774-683F-4BBE-A4D8-9A78E6E53A60}" presName="diagram" presStyleCnt="0">
        <dgm:presLayoutVars>
          <dgm:dir/>
          <dgm:resizeHandles val="exact"/>
        </dgm:presLayoutVars>
      </dgm:prSet>
      <dgm:spPr/>
      <dgm:t>
        <a:bodyPr/>
        <a:lstStyle/>
        <a:p>
          <a:endParaRPr lang="id-ID"/>
        </a:p>
      </dgm:t>
    </dgm:pt>
    <dgm:pt modelId="{BEE3F263-5B4D-4B14-9FB3-6D032F97B97A}" type="pres">
      <dgm:prSet presAssocID="{218D6882-3D0E-4C04-A424-EE1FCB652D9A}" presName="node" presStyleLbl="node1" presStyleIdx="0" presStyleCnt="4" custLinFactX="43144" custLinFactNeighborX="100000" custLinFactNeighborY="4376">
        <dgm:presLayoutVars>
          <dgm:bulletEnabled val="1"/>
        </dgm:presLayoutVars>
      </dgm:prSet>
      <dgm:spPr/>
      <dgm:t>
        <a:bodyPr/>
        <a:lstStyle/>
        <a:p>
          <a:endParaRPr lang="id-ID"/>
        </a:p>
      </dgm:t>
    </dgm:pt>
    <dgm:pt modelId="{54D2FF73-D927-4850-992C-2E09668231E5}" type="pres">
      <dgm:prSet presAssocID="{2629A86C-F5E1-477B-9148-EEB01F4D6A62}" presName="sibTrans" presStyleCnt="0"/>
      <dgm:spPr/>
    </dgm:pt>
    <dgm:pt modelId="{9E3160D7-C95D-445F-B1A8-DD9EABA709DE}" type="pres">
      <dgm:prSet presAssocID="{68E0597F-5394-4B9B-8443-271DC9C87F64}" presName="node" presStyleLbl="node1" presStyleIdx="1" presStyleCnt="4" custLinFactX="-55340" custLinFactNeighborX="-100000" custLinFactNeighborY="4376">
        <dgm:presLayoutVars>
          <dgm:bulletEnabled val="1"/>
        </dgm:presLayoutVars>
      </dgm:prSet>
      <dgm:spPr/>
      <dgm:t>
        <a:bodyPr/>
        <a:lstStyle/>
        <a:p>
          <a:endParaRPr lang="id-ID"/>
        </a:p>
      </dgm:t>
    </dgm:pt>
    <dgm:pt modelId="{16362D1F-ACAE-425C-8BB8-05FF0C0F07F3}" type="pres">
      <dgm:prSet presAssocID="{300A840E-38F2-4FF8-AF1D-6264035CE3EC}" presName="sibTrans" presStyleCnt="0"/>
      <dgm:spPr/>
    </dgm:pt>
    <dgm:pt modelId="{678EE21D-6B4F-4251-BF30-064683EB6366}" type="pres">
      <dgm:prSet presAssocID="{142050A6-875A-4052-AD07-D8A34F173023}" presName="node" presStyleLbl="node1" presStyleIdx="2" presStyleCnt="4" custLinFactNeighborX="3128" custLinFactNeighborY="338">
        <dgm:presLayoutVars>
          <dgm:bulletEnabled val="1"/>
        </dgm:presLayoutVars>
      </dgm:prSet>
      <dgm:spPr/>
      <dgm:t>
        <a:bodyPr/>
        <a:lstStyle/>
        <a:p>
          <a:endParaRPr lang="id-ID"/>
        </a:p>
      </dgm:t>
    </dgm:pt>
    <dgm:pt modelId="{84E9D33E-F398-4822-89D5-AAE208356D8C}" type="pres">
      <dgm:prSet presAssocID="{20D7441D-85E0-4278-AE34-A7BC6278207F}" presName="sibTrans" presStyleCnt="0"/>
      <dgm:spPr/>
    </dgm:pt>
    <dgm:pt modelId="{7B0C39D1-E076-40E7-BC31-71FA17261426}" type="pres">
      <dgm:prSet presAssocID="{77B8048C-3F77-4A28-81B5-DC5A934E0CCF}" presName="node" presStyleLbl="node1" presStyleIdx="3" presStyleCnt="4">
        <dgm:presLayoutVars>
          <dgm:bulletEnabled val="1"/>
        </dgm:presLayoutVars>
      </dgm:prSet>
      <dgm:spPr/>
      <dgm:t>
        <a:bodyPr/>
        <a:lstStyle/>
        <a:p>
          <a:endParaRPr lang="id-ID"/>
        </a:p>
      </dgm:t>
    </dgm:pt>
  </dgm:ptLst>
  <dgm:cxnLst>
    <dgm:cxn modelId="{AA340D66-D67C-47DC-AD7C-8A63495779A5}" srcId="{466D0774-683F-4BBE-A4D8-9A78E6E53A60}" destId="{142050A6-875A-4052-AD07-D8A34F173023}" srcOrd="2" destOrd="0" parTransId="{7775BC25-04F1-4AA0-9230-7B146A2D636D}" sibTransId="{20D7441D-85E0-4278-AE34-A7BC6278207F}"/>
    <dgm:cxn modelId="{295AA175-0DB5-4185-BCF0-A07E15D1F4E0}" srcId="{466D0774-683F-4BBE-A4D8-9A78E6E53A60}" destId="{77B8048C-3F77-4A28-81B5-DC5A934E0CCF}" srcOrd="3" destOrd="0" parTransId="{8690A267-C8F9-4789-9CDB-EE2552D3C12F}" sibTransId="{94D73471-5446-433D-943D-67320228F571}"/>
    <dgm:cxn modelId="{B3EB48CE-D2FB-4C34-819B-E3963F7445F9}" type="presOf" srcId="{142050A6-875A-4052-AD07-D8A34F173023}" destId="{678EE21D-6B4F-4251-BF30-064683EB6366}" srcOrd="0" destOrd="0" presId="urn:microsoft.com/office/officeart/2005/8/layout/default#2"/>
    <dgm:cxn modelId="{AED787F1-54E9-4872-872A-393AEBBE4812}" type="presOf" srcId="{77B8048C-3F77-4A28-81B5-DC5A934E0CCF}" destId="{7B0C39D1-E076-40E7-BC31-71FA17261426}" srcOrd="0" destOrd="0" presId="urn:microsoft.com/office/officeart/2005/8/layout/default#2"/>
    <dgm:cxn modelId="{D950716C-31BD-43A4-9EBA-E3E9D608C0D3}" type="presOf" srcId="{68E0597F-5394-4B9B-8443-271DC9C87F64}" destId="{9E3160D7-C95D-445F-B1A8-DD9EABA709DE}" srcOrd="0" destOrd="0" presId="urn:microsoft.com/office/officeart/2005/8/layout/default#2"/>
    <dgm:cxn modelId="{8B29976A-16CD-4891-AA81-05C98005AA83}" srcId="{466D0774-683F-4BBE-A4D8-9A78E6E53A60}" destId="{218D6882-3D0E-4C04-A424-EE1FCB652D9A}" srcOrd="0" destOrd="0" parTransId="{E47EC067-D688-465A-B546-F081A8D8D2DF}" sibTransId="{2629A86C-F5E1-477B-9148-EEB01F4D6A62}"/>
    <dgm:cxn modelId="{A04EBEAC-7DDB-4CDD-BD91-E6BF950CD1DE}" type="presOf" srcId="{218D6882-3D0E-4C04-A424-EE1FCB652D9A}" destId="{BEE3F263-5B4D-4B14-9FB3-6D032F97B97A}" srcOrd="0" destOrd="0" presId="urn:microsoft.com/office/officeart/2005/8/layout/default#2"/>
    <dgm:cxn modelId="{3664F268-E8F0-40AA-88A4-8C0C2B7A970E}" srcId="{466D0774-683F-4BBE-A4D8-9A78E6E53A60}" destId="{68E0597F-5394-4B9B-8443-271DC9C87F64}" srcOrd="1" destOrd="0" parTransId="{C9311292-3985-476A-AB62-8E0AAEE97674}" sibTransId="{300A840E-38F2-4FF8-AF1D-6264035CE3EC}"/>
    <dgm:cxn modelId="{DECB8C98-3916-45DA-A280-6A48AD4F770A}" type="presOf" srcId="{466D0774-683F-4BBE-A4D8-9A78E6E53A60}" destId="{E52C98D1-AFFB-4540-9CB4-268D046F2D11}" srcOrd="0" destOrd="0" presId="urn:microsoft.com/office/officeart/2005/8/layout/default#2"/>
    <dgm:cxn modelId="{06939DF4-698C-4237-9B41-6137586B5E4F}" type="presParOf" srcId="{E52C98D1-AFFB-4540-9CB4-268D046F2D11}" destId="{BEE3F263-5B4D-4B14-9FB3-6D032F97B97A}" srcOrd="0" destOrd="0" presId="urn:microsoft.com/office/officeart/2005/8/layout/default#2"/>
    <dgm:cxn modelId="{44D2BC65-5F3D-4227-81C3-C873669F5DBF}" type="presParOf" srcId="{E52C98D1-AFFB-4540-9CB4-268D046F2D11}" destId="{54D2FF73-D927-4850-992C-2E09668231E5}" srcOrd="1" destOrd="0" presId="urn:microsoft.com/office/officeart/2005/8/layout/default#2"/>
    <dgm:cxn modelId="{19863D23-9CEB-4367-A0A6-D215789975FD}" type="presParOf" srcId="{E52C98D1-AFFB-4540-9CB4-268D046F2D11}" destId="{9E3160D7-C95D-445F-B1A8-DD9EABA709DE}" srcOrd="2" destOrd="0" presId="urn:microsoft.com/office/officeart/2005/8/layout/default#2"/>
    <dgm:cxn modelId="{B158CA74-56DF-49EC-9398-E1F272FCB2AC}" type="presParOf" srcId="{E52C98D1-AFFB-4540-9CB4-268D046F2D11}" destId="{16362D1F-ACAE-425C-8BB8-05FF0C0F07F3}" srcOrd="3" destOrd="0" presId="urn:microsoft.com/office/officeart/2005/8/layout/default#2"/>
    <dgm:cxn modelId="{32F40D34-9D7B-4C44-829F-ABE2AD0AC94A}" type="presParOf" srcId="{E52C98D1-AFFB-4540-9CB4-268D046F2D11}" destId="{678EE21D-6B4F-4251-BF30-064683EB6366}" srcOrd="4" destOrd="0" presId="urn:microsoft.com/office/officeart/2005/8/layout/default#2"/>
    <dgm:cxn modelId="{8BBA5158-1118-4629-BD3D-9D7004715B7D}" type="presParOf" srcId="{E52C98D1-AFFB-4540-9CB4-268D046F2D11}" destId="{84E9D33E-F398-4822-89D5-AAE208356D8C}" srcOrd="5" destOrd="0" presId="urn:microsoft.com/office/officeart/2005/8/layout/default#2"/>
    <dgm:cxn modelId="{424F232E-27EF-4E2F-9689-FD44805A8EAB}" type="presParOf" srcId="{E52C98D1-AFFB-4540-9CB4-268D046F2D11}" destId="{7B0C39D1-E076-40E7-BC31-71FA17261426}" srcOrd="6" destOrd="0" presId="urn:microsoft.com/office/officeart/2005/8/layout/defaul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0DFD4-92ED-4420-B281-CA5E313D740B}" type="doc">
      <dgm:prSet loTypeId="urn:microsoft.com/office/officeart/2005/8/layout/default#3" loCatId="list" qsTypeId="urn:microsoft.com/office/officeart/2005/8/quickstyle/3d3" qsCatId="3D" csTypeId="urn:microsoft.com/office/officeart/2005/8/colors/colorful5" csCatId="colorful" phldr="1"/>
      <dgm:spPr/>
      <dgm:t>
        <a:bodyPr/>
        <a:lstStyle/>
        <a:p>
          <a:endParaRPr lang="id-ID"/>
        </a:p>
      </dgm:t>
    </dgm:pt>
    <dgm:pt modelId="{FFC484EC-0309-4A6B-8D17-B979692CC892}">
      <dgm:prSet/>
      <dgm:spPr/>
      <dgm:t>
        <a:bodyPr/>
        <a:lstStyle/>
        <a:p>
          <a:r>
            <a:rPr lang="id-ID" dirty="0" smtClean="0"/>
            <a:t>Transactional leadership dapat kita sebut sebagai </a:t>
          </a:r>
          <a:r>
            <a:rPr lang="id-ID" b="1" i="1" dirty="0" smtClean="0"/>
            <a:t>“managing” </a:t>
          </a:r>
          <a:r>
            <a:rPr lang="id-ID" dirty="0" smtClean="0"/>
            <a:t>atau </a:t>
          </a:r>
          <a:r>
            <a:rPr lang="id-ID" b="1" i="1" dirty="0" smtClean="0"/>
            <a:t>“doing something right” </a:t>
          </a:r>
          <a:r>
            <a:rPr lang="id-ID" dirty="0" smtClean="0"/>
            <a:t>karena leader konsentrasi dalam meningkatkan performa dan kesejahteraan pegawai.</a:t>
          </a:r>
          <a:endParaRPr lang="id-ID" dirty="0"/>
        </a:p>
      </dgm:t>
    </dgm:pt>
    <dgm:pt modelId="{BFD8FB48-755C-44C1-9B2B-BFC604AB4BAD}" type="sibTrans" cxnId="{B70755A2-3A6E-4ADC-B16B-B29535806E88}">
      <dgm:prSet/>
      <dgm:spPr/>
      <dgm:t>
        <a:bodyPr/>
        <a:lstStyle/>
        <a:p>
          <a:endParaRPr lang="id-ID"/>
        </a:p>
      </dgm:t>
    </dgm:pt>
    <dgm:pt modelId="{A8E80E83-3735-4D0D-BCFE-8F5C01016BC8}" type="parTrans" cxnId="{B70755A2-3A6E-4ADC-B16B-B29535806E88}">
      <dgm:prSet/>
      <dgm:spPr/>
      <dgm:t>
        <a:bodyPr/>
        <a:lstStyle/>
        <a:p>
          <a:endParaRPr lang="id-ID"/>
        </a:p>
      </dgm:t>
    </dgm:pt>
    <dgm:pt modelId="{6C6E840B-C8B8-4F5D-A2A0-1731EB26B234}">
      <dgm:prSet/>
      <dgm:spPr/>
      <dgm:t>
        <a:bodyPr/>
        <a:lstStyle/>
        <a:p>
          <a:r>
            <a:rPr lang="id-ID" dirty="0" smtClean="0"/>
            <a:t>Dan transformational leadership dapat disebut dengan </a:t>
          </a:r>
          <a:r>
            <a:rPr lang="id-ID" b="1" i="1" dirty="0" smtClean="0"/>
            <a:t>“leading” </a:t>
          </a:r>
          <a:r>
            <a:rPr lang="id-ID" dirty="0" smtClean="0"/>
            <a:t>karena fokus dalam membuat maupun mengubah strategi  agar dapat menyesuaikan dengan keadaan dan situasi yang dihadapi.</a:t>
          </a:r>
          <a:endParaRPr lang="id-ID" dirty="0"/>
        </a:p>
      </dgm:t>
    </dgm:pt>
    <dgm:pt modelId="{586706AC-AEA4-44D4-970D-D1DF1B47C1D4}" type="parTrans" cxnId="{C8A45E72-9523-4220-BBB9-941949DC5AEB}">
      <dgm:prSet/>
      <dgm:spPr/>
      <dgm:t>
        <a:bodyPr/>
        <a:lstStyle/>
        <a:p>
          <a:endParaRPr lang="id-ID"/>
        </a:p>
      </dgm:t>
    </dgm:pt>
    <dgm:pt modelId="{84747AA3-67AB-4A3B-9F6C-0F049700EBC6}" type="sibTrans" cxnId="{C8A45E72-9523-4220-BBB9-941949DC5AEB}">
      <dgm:prSet/>
      <dgm:spPr/>
      <dgm:t>
        <a:bodyPr/>
        <a:lstStyle/>
        <a:p>
          <a:endParaRPr lang="id-ID"/>
        </a:p>
      </dgm:t>
    </dgm:pt>
    <dgm:pt modelId="{40B60FCC-BAD5-487A-9EC3-0FB65AF2B508}" type="pres">
      <dgm:prSet presAssocID="{B590DFD4-92ED-4420-B281-CA5E313D740B}" presName="diagram" presStyleCnt="0">
        <dgm:presLayoutVars>
          <dgm:dir/>
          <dgm:resizeHandles val="exact"/>
        </dgm:presLayoutVars>
      </dgm:prSet>
      <dgm:spPr/>
      <dgm:t>
        <a:bodyPr/>
        <a:lstStyle/>
        <a:p>
          <a:endParaRPr lang="id-ID"/>
        </a:p>
      </dgm:t>
    </dgm:pt>
    <dgm:pt modelId="{03AD8BED-FBD3-40DB-911B-7EC48048EB17}" type="pres">
      <dgm:prSet presAssocID="{FFC484EC-0309-4A6B-8D17-B979692CC892}" presName="node" presStyleLbl="node1" presStyleIdx="0" presStyleCnt="2">
        <dgm:presLayoutVars>
          <dgm:bulletEnabled val="1"/>
        </dgm:presLayoutVars>
      </dgm:prSet>
      <dgm:spPr/>
      <dgm:t>
        <a:bodyPr/>
        <a:lstStyle/>
        <a:p>
          <a:endParaRPr lang="id-ID"/>
        </a:p>
      </dgm:t>
    </dgm:pt>
    <dgm:pt modelId="{853362CA-2DEC-4ADE-BB2C-F7E3BAAED05E}" type="pres">
      <dgm:prSet presAssocID="{BFD8FB48-755C-44C1-9B2B-BFC604AB4BAD}" presName="sibTrans" presStyleCnt="0"/>
      <dgm:spPr/>
    </dgm:pt>
    <dgm:pt modelId="{8BC75584-BC8A-4595-BBF4-80D538333CED}" type="pres">
      <dgm:prSet presAssocID="{6C6E840B-C8B8-4F5D-A2A0-1731EB26B234}" presName="node" presStyleLbl="node1" presStyleIdx="1" presStyleCnt="2">
        <dgm:presLayoutVars>
          <dgm:bulletEnabled val="1"/>
        </dgm:presLayoutVars>
      </dgm:prSet>
      <dgm:spPr/>
      <dgm:t>
        <a:bodyPr/>
        <a:lstStyle/>
        <a:p>
          <a:endParaRPr lang="id-ID"/>
        </a:p>
      </dgm:t>
    </dgm:pt>
  </dgm:ptLst>
  <dgm:cxnLst>
    <dgm:cxn modelId="{E937F1B1-5102-4C1B-8C6C-C60A8FBA8AFA}" type="presOf" srcId="{6C6E840B-C8B8-4F5D-A2A0-1731EB26B234}" destId="{8BC75584-BC8A-4595-BBF4-80D538333CED}" srcOrd="0" destOrd="0" presId="urn:microsoft.com/office/officeart/2005/8/layout/default#3"/>
    <dgm:cxn modelId="{EFBA33D8-A3F8-4C07-AB33-99A512C3AE2F}" type="presOf" srcId="{FFC484EC-0309-4A6B-8D17-B979692CC892}" destId="{03AD8BED-FBD3-40DB-911B-7EC48048EB17}" srcOrd="0" destOrd="0" presId="urn:microsoft.com/office/officeart/2005/8/layout/default#3"/>
    <dgm:cxn modelId="{C8A45E72-9523-4220-BBB9-941949DC5AEB}" srcId="{B590DFD4-92ED-4420-B281-CA5E313D740B}" destId="{6C6E840B-C8B8-4F5D-A2A0-1731EB26B234}" srcOrd="1" destOrd="0" parTransId="{586706AC-AEA4-44D4-970D-D1DF1B47C1D4}" sibTransId="{84747AA3-67AB-4A3B-9F6C-0F049700EBC6}"/>
    <dgm:cxn modelId="{1403FD50-83FC-4733-8AD8-09463E61233C}" type="presOf" srcId="{B590DFD4-92ED-4420-B281-CA5E313D740B}" destId="{40B60FCC-BAD5-487A-9EC3-0FB65AF2B508}" srcOrd="0" destOrd="0" presId="urn:microsoft.com/office/officeart/2005/8/layout/default#3"/>
    <dgm:cxn modelId="{B70755A2-3A6E-4ADC-B16B-B29535806E88}" srcId="{B590DFD4-92ED-4420-B281-CA5E313D740B}" destId="{FFC484EC-0309-4A6B-8D17-B979692CC892}" srcOrd="0" destOrd="0" parTransId="{A8E80E83-3735-4D0D-BCFE-8F5C01016BC8}" sibTransId="{BFD8FB48-755C-44C1-9B2B-BFC604AB4BAD}"/>
    <dgm:cxn modelId="{BA580571-2F31-4B10-85CB-DD98BCD73B5C}" type="presParOf" srcId="{40B60FCC-BAD5-487A-9EC3-0FB65AF2B508}" destId="{03AD8BED-FBD3-40DB-911B-7EC48048EB17}" srcOrd="0" destOrd="0" presId="urn:microsoft.com/office/officeart/2005/8/layout/default#3"/>
    <dgm:cxn modelId="{56B5FDC6-96F1-428E-B2E4-561D26DD452C}" type="presParOf" srcId="{40B60FCC-BAD5-487A-9EC3-0FB65AF2B508}" destId="{853362CA-2DEC-4ADE-BB2C-F7E3BAAED05E}" srcOrd="1" destOrd="0" presId="urn:microsoft.com/office/officeart/2005/8/layout/default#3"/>
    <dgm:cxn modelId="{BD4ABF70-AD70-45F4-A3D9-772A3202FFD2}" type="presParOf" srcId="{40B60FCC-BAD5-487A-9EC3-0FB65AF2B508}" destId="{8BC75584-BC8A-4595-BBF4-80D538333CED}" srcOrd="2" destOrd="0" presId="urn:microsoft.com/office/officeart/2005/8/layout/defaul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94ACE0-F029-47C3-9283-E4A96A3EF764}" type="doc">
      <dgm:prSet loTypeId="urn:microsoft.com/office/officeart/2005/8/layout/default#4" loCatId="list" qsTypeId="urn:microsoft.com/office/officeart/2005/8/quickstyle/3d3" qsCatId="3D" csTypeId="urn:microsoft.com/office/officeart/2005/8/colors/colorful4" csCatId="colorful" phldr="1"/>
      <dgm:spPr/>
      <dgm:t>
        <a:bodyPr/>
        <a:lstStyle/>
        <a:p>
          <a:endParaRPr lang="id-ID"/>
        </a:p>
      </dgm:t>
    </dgm:pt>
    <dgm:pt modelId="{BB4A49E6-0FCA-4A0F-BBC7-EEE47F582203}">
      <dgm:prSet phldrT="[Text]"/>
      <dgm:spPr/>
      <dgm:t>
        <a:bodyPr/>
        <a:lstStyle/>
        <a:p>
          <a:r>
            <a:rPr lang="id-ID" dirty="0" smtClean="0"/>
            <a:t>Leader yang kharismatik alias “heroik” menciptakan pegawai atau pengikut yang ketergantungan terhadap pemimpinnya.</a:t>
          </a:r>
          <a:endParaRPr lang="id-ID" dirty="0"/>
        </a:p>
      </dgm:t>
    </dgm:pt>
    <dgm:pt modelId="{CA0D9735-D79E-4C02-AC7C-8479BF1957B2}" type="parTrans" cxnId="{654EB567-41AA-4C15-9612-BB303565791D}">
      <dgm:prSet/>
      <dgm:spPr/>
      <dgm:t>
        <a:bodyPr/>
        <a:lstStyle/>
        <a:p>
          <a:endParaRPr lang="id-ID"/>
        </a:p>
      </dgm:t>
    </dgm:pt>
    <dgm:pt modelId="{561D4E25-3FEA-4EB9-87A9-A91EAC2BAEE9}" type="sibTrans" cxnId="{654EB567-41AA-4C15-9612-BB303565791D}">
      <dgm:prSet/>
      <dgm:spPr/>
      <dgm:t>
        <a:bodyPr/>
        <a:lstStyle/>
        <a:p>
          <a:endParaRPr lang="id-ID"/>
        </a:p>
      </dgm:t>
    </dgm:pt>
    <dgm:pt modelId="{76014027-3153-48B6-A637-7F99C456BA57}">
      <dgm:prSet phldrT="[Text]"/>
      <dgm:spPr/>
      <dgm:t>
        <a:bodyPr/>
        <a:lstStyle/>
        <a:p>
          <a:r>
            <a:rPr lang="id-ID" dirty="0" smtClean="0"/>
            <a:t>Leader yang transformational mungkin tidak berkharisma, namun ia dapat mengubah sebuah organisasi yang otomatis melahirkan pegawai yang tidak ketergatungan terhadap pemimpinnya.</a:t>
          </a:r>
          <a:endParaRPr lang="id-ID" dirty="0"/>
        </a:p>
      </dgm:t>
    </dgm:pt>
    <dgm:pt modelId="{F381F49F-F05D-44C0-8DF7-3D85A91BD5D9}" type="parTrans" cxnId="{B27905FE-2253-4AD5-A95A-45A39E8E0EA1}">
      <dgm:prSet/>
      <dgm:spPr/>
      <dgm:t>
        <a:bodyPr/>
        <a:lstStyle/>
        <a:p>
          <a:endParaRPr lang="id-ID"/>
        </a:p>
      </dgm:t>
    </dgm:pt>
    <dgm:pt modelId="{8904411D-E3B8-46E5-8A73-D1C0854C4DF4}" type="sibTrans" cxnId="{B27905FE-2253-4AD5-A95A-45A39E8E0EA1}">
      <dgm:prSet/>
      <dgm:spPr/>
      <dgm:t>
        <a:bodyPr/>
        <a:lstStyle/>
        <a:p>
          <a:endParaRPr lang="id-ID"/>
        </a:p>
      </dgm:t>
    </dgm:pt>
    <dgm:pt modelId="{66BC60D1-4BCC-4181-93B5-901C2A05E7F7}" type="pres">
      <dgm:prSet presAssocID="{9F94ACE0-F029-47C3-9283-E4A96A3EF764}" presName="diagram" presStyleCnt="0">
        <dgm:presLayoutVars>
          <dgm:dir/>
          <dgm:resizeHandles val="exact"/>
        </dgm:presLayoutVars>
      </dgm:prSet>
      <dgm:spPr/>
      <dgm:t>
        <a:bodyPr/>
        <a:lstStyle/>
        <a:p>
          <a:endParaRPr lang="id-ID"/>
        </a:p>
      </dgm:t>
    </dgm:pt>
    <dgm:pt modelId="{D9A09640-535F-4039-A836-1EA7B4DB9058}" type="pres">
      <dgm:prSet presAssocID="{BB4A49E6-0FCA-4A0F-BBC7-EEE47F582203}" presName="node" presStyleLbl="node1" presStyleIdx="0" presStyleCnt="2">
        <dgm:presLayoutVars>
          <dgm:bulletEnabled val="1"/>
        </dgm:presLayoutVars>
      </dgm:prSet>
      <dgm:spPr/>
      <dgm:t>
        <a:bodyPr/>
        <a:lstStyle/>
        <a:p>
          <a:endParaRPr lang="id-ID"/>
        </a:p>
      </dgm:t>
    </dgm:pt>
    <dgm:pt modelId="{598003FD-9020-4CD2-82AC-14ABBD7DC192}" type="pres">
      <dgm:prSet presAssocID="{561D4E25-3FEA-4EB9-87A9-A91EAC2BAEE9}" presName="sibTrans" presStyleCnt="0"/>
      <dgm:spPr/>
    </dgm:pt>
    <dgm:pt modelId="{941D8AE3-A999-4649-A9FB-EA321B6E8A14}" type="pres">
      <dgm:prSet presAssocID="{76014027-3153-48B6-A637-7F99C456BA57}" presName="node" presStyleLbl="node1" presStyleIdx="1" presStyleCnt="2">
        <dgm:presLayoutVars>
          <dgm:bulletEnabled val="1"/>
        </dgm:presLayoutVars>
      </dgm:prSet>
      <dgm:spPr/>
      <dgm:t>
        <a:bodyPr/>
        <a:lstStyle/>
        <a:p>
          <a:endParaRPr lang="id-ID"/>
        </a:p>
      </dgm:t>
    </dgm:pt>
  </dgm:ptLst>
  <dgm:cxnLst>
    <dgm:cxn modelId="{B27905FE-2253-4AD5-A95A-45A39E8E0EA1}" srcId="{9F94ACE0-F029-47C3-9283-E4A96A3EF764}" destId="{76014027-3153-48B6-A637-7F99C456BA57}" srcOrd="1" destOrd="0" parTransId="{F381F49F-F05D-44C0-8DF7-3D85A91BD5D9}" sibTransId="{8904411D-E3B8-46E5-8A73-D1C0854C4DF4}"/>
    <dgm:cxn modelId="{FE471F2C-21EE-4C00-BD54-C79265DB7C73}" type="presOf" srcId="{9F94ACE0-F029-47C3-9283-E4A96A3EF764}" destId="{66BC60D1-4BCC-4181-93B5-901C2A05E7F7}" srcOrd="0" destOrd="0" presId="urn:microsoft.com/office/officeart/2005/8/layout/default#4"/>
    <dgm:cxn modelId="{1E7B4A6F-BA3D-4296-9FAF-1AFC06406C5A}" type="presOf" srcId="{76014027-3153-48B6-A637-7F99C456BA57}" destId="{941D8AE3-A999-4649-A9FB-EA321B6E8A14}" srcOrd="0" destOrd="0" presId="urn:microsoft.com/office/officeart/2005/8/layout/default#4"/>
    <dgm:cxn modelId="{4C8C78DB-6F52-457A-9CF7-5D171F39E721}" type="presOf" srcId="{BB4A49E6-0FCA-4A0F-BBC7-EEE47F582203}" destId="{D9A09640-535F-4039-A836-1EA7B4DB9058}" srcOrd="0" destOrd="0" presId="urn:microsoft.com/office/officeart/2005/8/layout/default#4"/>
    <dgm:cxn modelId="{654EB567-41AA-4C15-9612-BB303565791D}" srcId="{9F94ACE0-F029-47C3-9283-E4A96A3EF764}" destId="{BB4A49E6-0FCA-4A0F-BBC7-EEE47F582203}" srcOrd="0" destOrd="0" parTransId="{CA0D9735-D79E-4C02-AC7C-8479BF1957B2}" sibTransId="{561D4E25-3FEA-4EB9-87A9-A91EAC2BAEE9}"/>
    <dgm:cxn modelId="{D1ED3B5B-6916-4A1E-94C6-FB5BC839951E}" type="presParOf" srcId="{66BC60D1-4BCC-4181-93B5-901C2A05E7F7}" destId="{D9A09640-535F-4039-A836-1EA7B4DB9058}" srcOrd="0" destOrd="0" presId="urn:microsoft.com/office/officeart/2005/8/layout/default#4"/>
    <dgm:cxn modelId="{D58C83F3-6BE8-4A3A-99BA-955B260BB137}" type="presParOf" srcId="{66BC60D1-4BCC-4181-93B5-901C2A05E7F7}" destId="{598003FD-9020-4CD2-82AC-14ABBD7DC192}" srcOrd="1" destOrd="0" presId="urn:microsoft.com/office/officeart/2005/8/layout/default#4"/>
    <dgm:cxn modelId="{6DB370D4-DE43-45CA-9560-B2AA8593C12D}" type="presParOf" srcId="{66BC60D1-4BCC-4181-93B5-901C2A05E7F7}" destId="{941D8AE3-A999-4649-A9FB-EA321B6E8A14}" srcOrd="2" destOrd="0" presId="urn:microsoft.com/office/officeart/2005/8/layout/defaul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E905A2-6C5D-45A0-91A7-FBAA0FB3722D}" type="doc">
      <dgm:prSet loTypeId="urn:microsoft.com/office/officeart/2005/8/layout/radial3" loCatId="cycle" qsTypeId="urn:microsoft.com/office/officeart/2005/8/quickstyle/3d6" qsCatId="3D" csTypeId="urn:microsoft.com/office/officeart/2005/8/colors/accent0_1" csCatId="mainScheme" phldr="1"/>
      <dgm:spPr/>
      <dgm:t>
        <a:bodyPr/>
        <a:lstStyle/>
        <a:p>
          <a:endParaRPr lang="id-ID"/>
        </a:p>
      </dgm:t>
    </dgm:pt>
    <dgm:pt modelId="{29F4F177-B503-4A0D-9815-1C9BD59019E4}">
      <dgm:prSet phldrT="[Text]"/>
      <dgm:spPr/>
      <dgm:t>
        <a:bodyPr/>
        <a:lstStyle/>
        <a:p>
          <a:r>
            <a:rPr lang="id-ID" dirty="0" smtClean="0"/>
            <a:t>Elements of transformational leadership</a:t>
          </a:r>
          <a:endParaRPr lang="id-ID" dirty="0"/>
        </a:p>
      </dgm:t>
    </dgm:pt>
    <dgm:pt modelId="{0ADE57B4-FB46-4465-BB73-57574303757F}" type="parTrans" cxnId="{93E6FAD1-8A96-49AD-9025-281FB1288D35}">
      <dgm:prSet/>
      <dgm:spPr/>
      <dgm:t>
        <a:bodyPr/>
        <a:lstStyle/>
        <a:p>
          <a:endParaRPr lang="id-ID"/>
        </a:p>
      </dgm:t>
    </dgm:pt>
    <dgm:pt modelId="{38FF27AB-0673-4F1E-B237-2035930A8272}" type="sibTrans" cxnId="{93E6FAD1-8A96-49AD-9025-281FB1288D35}">
      <dgm:prSet/>
      <dgm:spPr/>
      <dgm:t>
        <a:bodyPr/>
        <a:lstStyle/>
        <a:p>
          <a:endParaRPr lang="id-ID"/>
        </a:p>
      </dgm:t>
    </dgm:pt>
    <dgm:pt modelId="{723CE02C-FC84-49D7-A1F9-8CDDA47E51DD}">
      <dgm:prSet phldrT="[Text]"/>
      <dgm:spPr/>
      <dgm:t>
        <a:bodyPr/>
        <a:lstStyle/>
        <a:p>
          <a:r>
            <a:rPr lang="id-ID" dirty="0" smtClean="0"/>
            <a:t>Build commitment towards the vision </a:t>
          </a:r>
          <a:endParaRPr lang="id-ID" dirty="0"/>
        </a:p>
      </dgm:t>
    </dgm:pt>
    <dgm:pt modelId="{127DC432-A252-4D02-B364-2300B4875DEC}" type="parTrans" cxnId="{3CBB583E-8EEB-4924-BCCD-0387BB602D3F}">
      <dgm:prSet/>
      <dgm:spPr/>
      <dgm:t>
        <a:bodyPr/>
        <a:lstStyle/>
        <a:p>
          <a:endParaRPr lang="id-ID"/>
        </a:p>
      </dgm:t>
    </dgm:pt>
    <dgm:pt modelId="{23943386-D880-4A8F-BE04-15D4FFC3CD14}" type="sibTrans" cxnId="{3CBB583E-8EEB-4924-BCCD-0387BB602D3F}">
      <dgm:prSet/>
      <dgm:spPr/>
      <dgm:t>
        <a:bodyPr/>
        <a:lstStyle/>
        <a:p>
          <a:endParaRPr lang="id-ID"/>
        </a:p>
      </dgm:t>
    </dgm:pt>
    <dgm:pt modelId="{C1EE02DE-B644-4207-ABDA-1E5F91859B08}">
      <dgm:prSet phldrT="[Text]"/>
      <dgm:spPr/>
      <dgm:t>
        <a:bodyPr/>
        <a:lstStyle/>
        <a:p>
          <a:r>
            <a:rPr lang="id-ID" dirty="0" smtClean="0"/>
            <a:t>Create a strategic vision</a:t>
          </a:r>
          <a:endParaRPr lang="id-ID" dirty="0"/>
        </a:p>
      </dgm:t>
    </dgm:pt>
    <dgm:pt modelId="{D5C1C7B7-9A20-4C57-AD25-BE661D417954}" type="parTrans" cxnId="{A91CFF24-5762-4DD0-AF65-D3DA12344CDE}">
      <dgm:prSet/>
      <dgm:spPr/>
      <dgm:t>
        <a:bodyPr/>
        <a:lstStyle/>
        <a:p>
          <a:endParaRPr lang="id-ID"/>
        </a:p>
      </dgm:t>
    </dgm:pt>
    <dgm:pt modelId="{B99ADD76-9222-43B3-BD0B-96623B95B4F8}" type="sibTrans" cxnId="{A91CFF24-5762-4DD0-AF65-D3DA12344CDE}">
      <dgm:prSet/>
      <dgm:spPr/>
      <dgm:t>
        <a:bodyPr/>
        <a:lstStyle/>
        <a:p>
          <a:endParaRPr lang="id-ID"/>
        </a:p>
      </dgm:t>
    </dgm:pt>
    <dgm:pt modelId="{FC7D6AB2-7798-48BB-8714-C27BCDC92034}">
      <dgm:prSet phldrT="[Text]"/>
      <dgm:spPr/>
      <dgm:t>
        <a:bodyPr/>
        <a:lstStyle/>
        <a:p>
          <a:r>
            <a:rPr lang="id-ID" dirty="0" smtClean="0"/>
            <a:t>Communicate the vision</a:t>
          </a:r>
          <a:endParaRPr lang="id-ID" dirty="0"/>
        </a:p>
      </dgm:t>
    </dgm:pt>
    <dgm:pt modelId="{C6E44B4F-3713-45F9-A5A2-0E0E13A3A4AF}" type="parTrans" cxnId="{3363B2B4-EB51-4D99-BE5F-9A7677B4A89C}">
      <dgm:prSet/>
      <dgm:spPr/>
      <dgm:t>
        <a:bodyPr/>
        <a:lstStyle/>
        <a:p>
          <a:endParaRPr lang="id-ID"/>
        </a:p>
      </dgm:t>
    </dgm:pt>
    <dgm:pt modelId="{3ECAB9C2-9116-444C-A184-0E9B394C00E0}" type="sibTrans" cxnId="{3363B2B4-EB51-4D99-BE5F-9A7677B4A89C}">
      <dgm:prSet/>
      <dgm:spPr/>
      <dgm:t>
        <a:bodyPr/>
        <a:lstStyle/>
        <a:p>
          <a:endParaRPr lang="id-ID"/>
        </a:p>
      </dgm:t>
    </dgm:pt>
    <dgm:pt modelId="{15C0D25A-1AF3-4DF8-963D-E70DCF487E8D}">
      <dgm:prSet phldrT="[Text]"/>
      <dgm:spPr/>
      <dgm:t>
        <a:bodyPr/>
        <a:lstStyle/>
        <a:p>
          <a:r>
            <a:rPr lang="id-ID" dirty="0" smtClean="0"/>
            <a:t>Model the vision</a:t>
          </a:r>
          <a:endParaRPr lang="id-ID" dirty="0"/>
        </a:p>
      </dgm:t>
    </dgm:pt>
    <dgm:pt modelId="{C8691660-1FFF-4314-A8AF-B8D866E6E043}" type="parTrans" cxnId="{EB6A1B6B-E95F-46B0-9F9B-A458DC85BDD9}">
      <dgm:prSet/>
      <dgm:spPr/>
      <dgm:t>
        <a:bodyPr/>
        <a:lstStyle/>
        <a:p>
          <a:endParaRPr lang="id-ID"/>
        </a:p>
      </dgm:t>
    </dgm:pt>
    <dgm:pt modelId="{429A1BAA-9590-472E-ABED-0DDB4B92A05E}" type="sibTrans" cxnId="{EB6A1B6B-E95F-46B0-9F9B-A458DC85BDD9}">
      <dgm:prSet/>
      <dgm:spPr/>
      <dgm:t>
        <a:bodyPr/>
        <a:lstStyle/>
        <a:p>
          <a:endParaRPr lang="id-ID"/>
        </a:p>
      </dgm:t>
    </dgm:pt>
    <dgm:pt modelId="{F96684D4-5516-4952-890B-7125750B9BD8}" type="pres">
      <dgm:prSet presAssocID="{13E905A2-6C5D-45A0-91A7-FBAA0FB3722D}" presName="composite" presStyleCnt="0">
        <dgm:presLayoutVars>
          <dgm:chMax val="1"/>
          <dgm:dir/>
          <dgm:resizeHandles val="exact"/>
        </dgm:presLayoutVars>
      </dgm:prSet>
      <dgm:spPr/>
      <dgm:t>
        <a:bodyPr/>
        <a:lstStyle/>
        <a:p>
          <a:endParaRPr lang="id-ID"/>
        </a:p>
      </dgm:t>
    </dgm:pt>
    <dgm:pt modelId="{5B390430-DC5D-403E-83A1-6A333B40842A}" type="pres">
      <dgm:prSet presAssocID="{13E905A2-6C5D-45A0-91A7-FBAA0FB3722D}" presName="radial" presStyleCnt="0">
        <dgm:presLayoutVars>
          <dgm:animLvl val="ctr"/>
        </dgm:presLayoutVars>
      </dgm:prSet>
      <dgm:spPr/>
    </dgm:pt>
    <dgm:pt modelId="{2855FEDB-2341-4069-BEC1-E597ECABC35D}" type="pres">
      <dgm:prSet presAssocID="{29F4F177-B503-4A0D-9815-1C9BD59019E4}" presName="centerShape" presStyleLbl="vennNode1" presStyleIdx="0" presStyleCnt="5"/>
      <dgm:spPr/>
      <dgm:t>
        <a:bodyPr/>
        <a:lstStyle/>
        <a:p>
          <a:endParaRPr lang="id-ID"/>
        </a:p>
      </dgm:t>
    </dgm:pt>
    <dgm:pt modelId="{D6DA35FE-4B2C-42D1-A1FB-D0C814ECDB3A}" type="pres">
      <dgm:prSet presAssocID="{723CE02C-FC84-49D7-A1F9-8CDDA47E51DD}" presName="node" presStyleLbl="vennNode1" presStyleIdx="1" presStyleCnt="5" custRadScaleRad="108934" custRadScaleInc="-74722">
        <dgm:presLayoutVars>
          <dgm:bulletEnabled val="1"/>
        </dgm:presLayoutVars>
      </dgm:prSet>
      <dgm:spPr/>
      <dgm:t>
        <a:bodyPr/>
        <a:lstStyle/>
        <a:p>
          <a:endParaRPr lang="id-ID"/>
        </a:p>
      </dgm:t>
    </dgm:pt>
    <dgm:pt modelId="{2F4D7438-8024-47F8-BB48-A1C0568D4E89}" type="pres">
      <dgm:prSet presAssocID="{C1EE02DE-B644-4207-ABDA-1E5F91859B08}" presName="node" presStyleLbl="vennNode1" presStyleIdx="2" presStyleCnt="5" custRadScaleRad="111545" custRadScaleInc="-24654">
        <dgm:presLayoutVars>
          <dgm:bulletEnabled val="1"/>
        </dgm:presLayoutVars>
      </dgm:prSet>
      <dgm:spPr/>
      <dgm:t>
        <a:bodyPr/>
        <a:lstStyle/>
        <a:p>
          <a:endParaRPr lang="id-ID"/>
        </a:p>
      </dgm:t>
    </dgm:pt>
    <dgm:pt modelId="{497CDBFD-0202-47E4-8819-53808627C3AB}" type="pres">
      <dgm:prSet presAssocID="{FC7D6AB2-7798-48BB-8714-C27BCDC92034}" presName="node" presStyleLbl="vennNode1" presStyleIdx="3" presStyleCnt="5" custRadScaleRad="108885" custRadScaleInc="-65685">
        <dgm:presLayoutVars>
          <dgm:bulletEnabled val="1"/>
        </dgm:presLayoutVars>
      </dgm:prSet>
      <dgm:spPr/>
      <dgm:t>
        <a:bodyPr/>
        <a:lstStyle/>
        <a:p>
          <a:endParaRPr lang="id-ID"/>
        </a:p>
      </dgm:t>
    </dgm:pt>
    <dgm:pt modelId="{7766349E-5D6F-42CC-AFA5-5E8E67C957DD}" type="pres">
      <dgm:prSet presAssocID="{15C0D25A-1AF3-4DF8-963D-E70DCF487E8D}" presName="node" presStyleLbl="vennNode1" presStyleIdx="4" presStyleCnt="5" custRadScaleRad="111535" custRadScaleInc="-32672">
        <dgm:presLayoutVars>
          <dgm:bulletEnabled val="1"/>
        </dgm:presLayoutVars>
      </dgm:prSet>
      <dgm:spPr/>
      <dgm:t>
        <a:bodyPr/>
        <a:lstStyle/>
        <a:p>
          <a:endParaRPr lang="id-ID"/>
        </a:p>
      </dgm:t>
    </dgm:pt>
  </dgm:ptLst>
  <dgm:cxnLst>
    <dgm:cxn modelId="{FF7509CB-4A47-49D9-A229-70D0BCF3EEE1}" type="presOf" srcId="{C1EE02DE-B644-4207-ABDA-1E5F91859B08}" destId="{2F4D7438-8024-47F8-BB48-A1C0568D4E89}" srcOrd="0" destOrd="0" presId="urn:microsoft.com/office/officeart/2005/8/layout/radial3"/>
    <dgm:cxn modelId="{A91CFF24-5762-4DD0-AF65-D3DA12344CDE}" srcId="{29F4F177-B503-4A0D-9815-1C9BD59019E4}" destId="{C1EE02DE-B644-4207-ABDA-1E5F91859B08}" srcOrd="1" destOrd="0" parTransId="{D5C1C7B7-9A20-4C57-AD25-BE661D417954}" sibTransId="{B99ADD76-9222-43B3-BD0B-96623B95B4F8}"/>
    <dgm:cxn modelId="{93E6FAD1-8A96-49AD-9025-281FB1288D35}" srcId="{13E905A2-6C5D-45A0-91A7-FBAA0FB3722D}" destId="{29F4F177-B503-4A0D-9815-1C9BD59019E4}" srcOrd="0" destOrd="0" parTransId="{0ADE57B4-FB46-4465-BB73-57574303757F}" sibTransId="{38FF27AB-0673-4F1E-B237-2035930A8272}"/>
    <dgm:cxn modelId="{F7D1D7C3-13BC-48AF-94FC-4DA61A56B4A7}" type="presOf" srcId="{13E905A2-6C5D-45A0-91A7-FBAA0FB3722D}" destId="{F96684D4-5516-4952-890B-7125750B9BD8}" srcOrd="0" destOrd="0" presId="urn:microsoft.com/office/officeart/2005/8/layout/radial3"/>
    <dgm:cxn modelId="{EFA3A47F-C334-49F2-90B4-59DAAFECA18A}" type="presOf" srcId="{FC7D6AB2-7798-48BB-8714-C27BCDC92034}" destId="{497CDBFD-0202-47E4-8819-53808627C3AB}" srcOrd="0" destOrd="0" presId="urn:microsoft.com/office/officeart/2005/8/layout/radial3"/>
    <dgm:cxn modelId="{72031CC6-7604-433C-BE6C-C22D5CE9C3E4}" type="presOf" srcId="{15C0D25A-1AF3-4DF8-963D-E70DCF487E8D}" destId="{7766349E-5D6F-42CC-AFA5-5E8E67C957DD}" srcOrd="0" destOrd="0" presId="urn:microsoft.com/office/officeart/2005/8/layout/radial3"/>
    <dgm:cxn modelId="{EB6A1B6B-E95F-46B0-9F9B-A458DC85BDD9}" srcId="{29F4F177-B503-4A0D-9815-1C9BD59019E4}" destId="{15C0D25A-1AF3-4DF8-963D-E70DCF487E8D}" srcOrd="3" destOrd="0" parTransId="{C8691660-1FFF-4314-A8AF-B8D866E6E043}" sibTransId="{429A1BAA-9590-472E-ABED-0DDB4B92A05E}"/>
    <dgm:cxn modelId="{3363B2B4-EB51-4D99-BE5F-9A7677B4A89C}" srcId="{29F4F177-B503-4A0D-9815-1C9BD59019E4}" destId="{FC7D6AB2-7798-48BB-8714-C27BCDC92034}" srcOrd="2" destOrd="0" parTransId="{C6E44B4F-3713-45F9-A5A2-0E0E13A3A4AF}" sibTransId="{3ECAB9C2-9116-444C-A184-0E9B394C00E0}"/>
    <dgm:cxn modelId="{58EE3257-5743-4635-96D9-013251920F84}" type="presOf" srcId="{29F4F177-B503-4A0D-9815-1C9BD59019E4}" destId="{2855FEDB-2341-4069-BEC1-E597ECABC35D}" srcOrd="0" destOrd="0" presId="urn:microsoft.com/office/officeart/2005/8/layout/radial3"/>
    <dgm:cxn modelId="{3CBB583E-8EEB-4924-BCCD-0387BB602D3F}" srcId="{29F4F177-B503-4A0D-9815-1C9BD59019E4}" destId="{723CE02C-FC84-49D7-A1F9-8CDDA47E51DD}" srcOrd="0" destOrd="0" parTransId="{127DC432-A252-4D02-B364-2300B4875DEC}" sibTransId="{23943386-D880-4A8F-BE04-15D4FFC3CD14}"/>
    <dgm:cxn modelId="{C1C64CCB-B277-456E-898F-A2C8E04C4816}" type="presOf" srcId="{723CE02C-FC84-49D7-A1F9-8CDDA47E51DD}" destId="{D6DA35FE-4B2C-42D1-A1FB-D0C814ECDB3A}" srcOrd="0" destOrd="0" presId="urn:microsoft.com/office/officeart/2005/8/layout/radial3"/>
    <dgm:cxn modelId="{21800849-9196-4238-8DEA-0DCCFCF7D4EE}" type="presParOf" srcId="{F96684D4-5516-4952-890B-7125750B9BD8}" destId="{5B390430-DC5D-403E-83A1-6A333B40842A}" srcOrd="0" destOrd="0" presId="urn:microsoft.com/office/officeart/2005/8/layout/radial3"/>
    <dgm:cxn modelId="{9D69C368-E8BA-48D0-A39D-482DB790C7FD}" type="presParOf" srcId="{5B390430-DC5D-403E-83A1-6A333B40842A}" destId="{2855FEDB-2341-4069-BEC1-E597ECABC35D}" srcOrd="0" destOrd="0" presId="urn:microsoft.com/office/officeart/2005/8/layout/radial3"/>
    <dgm:cxn modelId="{ABF870A9-B616-4E44-8250-3C318D504625}" type="presParOf" srcId="{5B390430-DC5D-403E-83A1-6A333B40842A}" destId="{D6DA35FE-4B2C-42D1-A1FB-D0C814ECDB3A}" srcOrd="1" destOrd="0" presId="urn:microsoft.com/office/officeart/2005/8/layout/radial3"/>
    <dgm:cxn modelId="{79BE6C6E-6457-4F4B-9DA1-0AAB6BA38767}" type="presParOf" srcId="{5B390430-DC5D-403E-83A1-6A333B40842A}" destId="{2F4D7438-8024-47F8-BB48-A1C0568D4E89}" srcOrd="2" destOrd="0" presId="urn:microsoft.com/office/officeart/2005/8/layout/radial3"/>
    <dgm:cxn modelId="{DF8EBC44-D3A6-4CBD-A26B-D9AF62FFC723}" type="presParOf" srcId="{5B390430-DC5D-403E-83A1-6A333B40842A}" destId="{497CDBFD-0202-47E4-8819-53808627C3AB}" srcOrd="3" destOrd="0" presId="urn:microsoft.com/office/officeart/2005/8/layout/radial3"/>
    <dgm:cxn modelId="{196FE071-E568-4347-B154-953879DE7565}" type="presParOf" srcId="{5B390430-DC5D-403E-83A1-6A333B40842A}" destId="{7766349E-5D6F-42CC-AFA5-5E8E67C957DD}" srcOrd="4" destOrd="0" presId="urn:microsoft.com/office/officeart/2005/8/layout/radial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4194532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82A2E"/>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176778" y="1610825"/>
            <a:ext cx="6346800" cy="11598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10" name="Shape 10"/>
          <p:cNvSpPr/>
          <p:nvPr/>
        </p:nvSpPr>
        <p:spPr>
          <a:xfrm>
            <a:off x="1295200" y="1034400"/>
            <a:ext cx="574500" cy="574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178378" y="1583350"/>
            <a:ext cx="6550500" cy="1159800"/>
          </a:xfrm>
          <a:prstGeom prst="rect">
            <a:avLst/>
          </a:prstGeom>
        </p:spPr>
        <p:txBody>
          <a:bodyPr spcFirstLastPara="1" wrap="square" lIns="91425" tIns="91425" rIns="91425" bIns="91425" anchor="t" anchorCtr="0"/>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13" name="Shape 13"/>
          <p:cNvSpPr txBox="1">
            <a:spLocks noGrp="1"/>
          </p:cNvSpPr>
          <p:nvPr>
            <p:ph type="subTitle" idx="1"/>
          </p:nvPr>
        </p:nvSpPr>
        <p:spPr>
          <a:xfrm>
            <a:off x="1178378" y="3144850"/>
            <a:ext cx="65505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14" name="Shape 14"/>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182A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1176778" y="1704600"/>
            <a:ext cx="6419400" cy="8199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Font typeface="Montserrat"/>
              <a:buChar char="∎"/>
              <a:defRPr sz="3000" b="1">
                <a:latin typeface="Montserrat"/>
                <a:ea typeface="Montserrat"/>
                <a:cs typeface="Montserrat"/>
                <a:sym typeface="Montserrat"/>
              </a:defRPr>
            </a:lvl1pPr>
            <a:lvl2pPr marL="914400" lvl="1" indent="-419100" rtl="0">
              <a:spcBef>
                <a:spcPts val="0"/>
              </a:spcBef>
              <a:spcAft>
                <a:spcPts val="0"/>
              </a:spcAft>
              <a:buSzPts val="3000"/>
              <a:buFont typeface="Montserrat"/>
              <a:buChar char="□"/>
              <a:defRPr sz="3000" b="1">
                <a:latin typeface="Montserrat"/>
                <a:ea typeface="Montserrat"/>
                <a:cs typeface="Montserrat"/>
                <a:sym typeface="Montserrat"/>
              </a:defRPr>
            </a:lvl2pPr>
            <a:lvl3pPr marL="1371600" lvl="2" indent="-419100" rtl="0">
              <a:spcBef>
                <a:spcPts val="0"/>
              </a:spcBef>
              <a:spcAft>
                <a:spcPts val="0"/>
              </a:spcAft>
              <a:buSzPts val="3000"/>
              <a:buFont typeface="Montserrat"/>
              <a:buChar char="▪"/>
              <a:defRPr sz="3000" b="1">
                <a:latin typeface="Montserrat"/>
                <a:ea typeface="Montserrat"/>
                <a:cs typeface="Montserrat"/>
                <a:sym typeface="Montserrat"/>
              </a:defRPr>
            </a:lvl3pPr>
            <a:lvl4pPr marL="1828800" lvl="3" indent="-419100" rtl="0">
              <a:spcBef>
                <a:spcPts val="0"/>
              </a:spcBef>
              <a:spcAft>
                <a:spcPts val="0"/>
              </a:spcAft>
              <a:buSzPts val="3000"/>
              <a:buFont typeface="Montserrat"/>
              <a:buChar char="▫"/>
              <a:defRPr sz="3000" b="1">
                <a:latin typeface="Montserrat"/>
                <a:ea typeface="Montserrat"/>
                <a:cs typeface="Montserrat"/>
                <a:sym typeface="Montserrat"/>
              </a:defRPr>
            </a:lvl4pPr>
            <a:lvl5pPr marL="2286000" lvl="4" indent="-419100" rtl="0">
              <a:spcBef>
                <a:spcPts val="0"/>
              </a:spcBef>
              <a:spcAft>
                <a:spcPts val="0"/>
              </a:spcAft>
              <a:buSzPts val="3000"/>
              <a:buFont typeface="Montserrat"/>
              <a:buChar char="▫"/>
              <a:defRPr sz="3000" b="1">
                <a:latin typeface="Montserrat"/>
                <a:ea typeface="Montserrat"/>
                <a:cs typeface="Montserrat"/>
                <a:sym typeface="Montserrat"/>
              </a:defRPr>
            </a:lvl5pPr>
            <a:lvl6pPr marL="2743200" lvl="5" indent="-419100" rtl="0">
              <a:spcBef>
                <a:spcPts val="0"/>
              </a:spcBef>
              <a:spcAft>
                <a:spcPts val="0"/>
              </a:spcAft>
              <a:buSzPts val="3000"/>
              <a:buFont typeface="Montserrat"/>
              <a:buChar char="▫"/>
              <a:defRPr sz="3000" b="1">
                <a:latin typeface="Montserrat"/>
                <a:ea typeface="Montserrat"/>
                <a:cs typeface="Montserrat"/>
                <a:sym typeface="Montserrat"/>
              </a:defRPr>
            </a:lvl6pPr>
            <a:lvl7pPr marL="3200400" lvl="6" indent="-419100" rtl="0">
              <a:spcBef>
                <a:spcPts val="0"/>
              </a:spcBef>
              <a:spcAft>
                <a:spcPts val="0"/>
              </a:spcAft>
              <a:buSzPts val="3000"/>
              <a:buFont typeface="Montserrat"/>
              <a:buChar char="▫"/>
              <a:defRPr sz="3000" b="1">
                <a:latin typeface="Montserrat"/>
                <a:ea typeface="Montserrat"/>
                <a:cs typeface="Montserrat"/>
                <a:sym typeface="Montserrat"/>
              </a:defRPr>
            </a:lvl7pPr>
            <a:lvl8pPr marL="3657600" lvl="7" indent="-419100" rtl="0">
              <a:spcBef>
                <a:spcPts val="0"/>
              </a:spcBef>
              <a:spcAft>
                <a:spcPts val="0"/>
              </a:spcAft>
              <a:buSzPts val="3000"/>
              <a:buFont typeface="Montserrat"/>
              <a:buChar char="▫"/>
              <a:defRPr sz="3000" b="1">
                <a:latin typeface="Montserrat"/>
                <a:ea typeface="Montserrat"/>
                <a:cs typeface="Montserrat"/>
                <a:sym typeface="Montserrat"/>
              </a:defRPr>
            </a:lvl8pPr>
            <a:lvl9pPr marL="4114800" lvl="8" indent="-419100">
              <a:spcBef>
                <a:spcPts val="0"/>
              </a:spcBef>
              <a:spcAft>
                <a:spcPts val="0"/>
              </a:spcAft>
              <a:buSzPts val="3000"/>
              <a:buFont typeface="Montserrat"/>
              <a:buChar char="▫"/>
              <a:defRPr sz="3000" b="1">
                <a:latin typeface="Montserrat"/>
                <a:ea typeface="Montserrat"/>
                <a:cs typeface="Montserrat"/>
                <a:sym typeface="Montserrat"/>
              </a:defRPr>
            </a:lvl9pPr>
          </a:lstStyle>
          <a:p>
            <a:endParaRPr/>
          </a:p>
        </p:txBody>
      </p:sp>
      <p:sp>
        <p:nvSpPr>
          <p:cNvPr id="17" name="Shape 17"/>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434146" y="1219732"/>
            <a:ext cx="296600" cy="203850"/>
          </a:xfrm>
          <a:prstGeom prst="rect">
            <a:avLst/>
          </a:prstGeom>
        </p:spPr>
        <p:txBody>
          <a:bodyPr>
            <a:prstTxWarp prst="textPlain">
              <a:avLst/>
            </a:prstTxWarp>
          </a:bodyPr>
          <a:lstStyle/>
          <a:p>
            <a:pPr lvl="0" algn="ctr"/>
            <a:r>
              <a:rPr b="0" i="0">
                <a:ln w="9525" cap="flat" cmpd="sng">
                  <a:solidFill>
                    <a:srgbClr val="FFFFFF"/>
                  </a:solidFill>
                  <a:prstDash val="solid"/>
                  <a:round/>
                  <a:headEnd type="none" w="sm" len="sm"/>
                  <a:tailEnd type="none" w="sm" len="sm"/>
                </a:ln>
                <a:noFill/>
                <a:latin typeface="Montserrat"/>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164100" y="1608900"/>
            <a:ext cx="6815700" cy="1925700"/>
          </a:xfrm>
          <a:prstGeom prst="rect">
            <a:avLst/>
          </a:prstGeom>
        </p:spPr>
        <p:txBody>
          <a:bodyPr spcFirstLastPara="1" wrap="square" lIns="91425" tIns="91425" rIns="91425" bIns="91425" anchor="t" anchorCtr="0"/>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1" name="Shape 21"/>
          <p:cNvSpPr txBox="1">
            <a:spLocks noGrp="1"/>
          </p:cNvSpPr>
          <p:nvPr>
            <p:ph type="body" idx="1"/>
          </p:nvPr>
        </p:nvSpPr>
        <p:spPr>
          <a:xfrm>
            <a:off x="1164100" y="2925350"/>
            <a:ext cx="6815700" cy="15792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Shape 22"/>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164100" y="1608900"/>
            <a:ext cx="6815700" cy="1925700"/>
          </a:xfrm>
          <a:prstGeom prst="rect">
            <a:avLst/>
          </a:prstGeom>
        </p:spPr>
        <p:txBody>
          <a:bodyPr spcFirstLastPara="1" wrap="square" lIns="91425" tIns="91425" rIns="91425" bIns="91425" anchor="t" anchorCtr="0"/>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5" name="Shape 25"/>
          <p:cNvSpPr txBox="1">
            <a:spLocks noGrp="1"/>
          </p:cNvSpPr>
          <p:nvPr>
            <p:ph type="body" idx="1"/>
          </p:nvPr>
        </p:nvSpPr>
        <p:spPr>
          <a:xfrm>
            <a:off x="1164100" y="2774575"/>
            <a:ext cx="3308100" cy="215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Shape 26"/>
          <p:cNvSpPr txBox="1">
            <a:spLocks noGrp="1"/>
          </p:cNvSpPr>
          <p:nvPr>
            <p:ph type="body" idx="2"/>
          </p:nvPr>
        </p:nvSpPr>
        <p:spPr>
          <a:xfrm>
            <a:off x="4671601" y="2774575"/>
            <a:ext cx="3308100" cy="215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Shape 27"/>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64100" y="1608900"/>
            <a:ext cx="6815700" cy="1925700"/>
          </a:xfrm>
          <a:prstGeom prst="rect">
            <a:avLst/>
          </a:prstGeom>
        </p:spPr>
        <p:txBody>
          <a:bodyPr spcFirstLastPara="1" wrap="square" lIns="91425" tIns="91425" rIns="91425" bIns="91425" anchor="t" anchorCtr="0"/>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30" name="Shape 30"/>
          <p:cNvSpPr txBox="1">
            <a:spLocks noGrp="1"/>
          </p:cNvSpPr>
          <p:nvPr>
            <p:ph type="body" idx="1"/>
          </p:nvPr>
        </p:nvSpPr>
        <p:spPr>
          <a:xfrm>
            <a:off x="1164000" y="2931400"/>
            <a:ext cx="2196900" cy="19944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Shape 31"/>
          <p:cNvSpPr txBox="1">
            <a:spLocks noGrp="1"/>
          </p:cNvSpPr>
          <p:nvPr>
            <p:ph type="body" idx="2"/>
          </p:nvPr>
        </p:nvSpPr>
        <p:spPr>
          <a:xfrm>
            <a:off x="3473455" y="2931400"/>
            <a:ext cx="2196900" cy="19944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Shape 32"/>
          <p:cNvSpPr txBox="1">
            <a:spLocks noGrp="1"/>
          </p:cNvSpPr>
          <p:nvPr>
            <p:ph type="body" idx="3"/>
          </p:nvPr>
        </p:nvSpPr>
        <p:spPr>
          <a:xfrm>
            <a:off x="5782910" y="2931400"/>
            <a:ext cx="2196900" cy="19944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3" name="Shape 33"/>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164100" y="1608900"/>
            <a:ext cx="6815700" cy="1925700"/>
          </a:xfrm>
          <a:prstGeom prst="rect">
            <a:avLst/>
          </a:prstGeom>
        </p:spPr>
        <p:txBody>
          <a:bodyPr spcFirstLastPara="1" wrap="square" lIns="91425" tIns="91425" rIns="91425" bIns="91425" anchor="t" anchorCtr="0"/>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36" name="Shape 36"/>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C2D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1pPr>
            <a:lvl2pPr lvl="1">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2pPr>
            <a:lvl3pPr lvl="2">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3pPr>
            <a:lvl4pPr lvl="3">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4pPr>
            <a:lvl5pPr lvl="4">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5pPr>
            <a:lvl6pPr lvl="5">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6pPr>
            <a:lvl7pPr lvl="6">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7pPr>
            <a:lvl8pPr lvl="7">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8pPr>
            <a:lvl9pPr lvl="8">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1164100" y="3105148"/>
            <a:ext cx="6815700" cy="13995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1pPr>
            <a:lvl2pPr marL="914400" lvl="1"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2pPr>
            <a:lvl3pPr marL="1371600" lvl="2"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3pPr>
            <a:lvl4pPr marL="1828800" lvl="3"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4pPr>
            <a:lvl5pPr marL="2286000" lvl="4"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5pPr>
            <a:lvl6pPr marL="2743200" lvl="5"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6pPr>
            <a:lvl7pPr marL="3200400" lvl="6"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7pPr>
            <a:lvl8pPr marL="3657600" lvl="7"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8pPr>
            <a:lvl9pPr marL="4114800" lvl="8"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Shape 44" descr="photo-1434030216411-0b793f4b4173.jpg"/>
          <p:cNvPicPr preferRelativeResize="0"/>
          <p:nvPr/>
        </p:nvPicPr>
        <p:blipFill rotWithShape="1">
          <a:blip r:embed="rId3">
            <a:alphaModFix amt="15000"/>
          </a:blip>
          <a:srcRect t="28895" b="14855"/>
          <a:stretch/>
        </p:blipFill>
        <p:spPr>
          <a:xfrm>
            <a:off x="0" y="-16988"/>
            <a:ext cx="9144000" cy="5143500"/>
          </a:xfrm>
          <a:prstGeom prst="rect">
            <a:avLst/>
          </a:prstGeom>
          <a:noFill/>
          <a:ln>
            <a:noFill/>
          </a:ln>
        </p:spPr>
      </p:pic>
      <p:sp>
        <p:nvSpPr>
          <p:cNvPr id="45" name="Shape 45"/>
          <p:cNvSpPr txBox="1">
            <a:spLocks noGrp="1"/>
          </p:cNvSpPr>
          <p:nvPr>
            <p:ph type="ctrTitle"/>
          </p:nvPr>
        </p:nvSpPr>
        <p:spPr>
          <a:xfrm>
            <a:off x="1187624" y="1563638"/>
            <a:ext cx="6347550" cy="1291880"/>
          </a:xfrm>
          <a:prstGeom prst="rect">
            <a:avLst/>
          </a:prstGeom>
        </p:spPr>
        <p:txBody>
          <a:bodyPr spcFirstLastPara="1" wrap="square" lIns="91425" tIns="91425" rIns="91425" bIns="91425" anchor="t" anchorCtr="0">
            <a:noAutofit/>
          </a:bodyPr>
          <a:lstStyle/>
          <a:p>
            <a:pPr lvl="0"/>
            <a:r>
              <a:rPr lang="id-ID" sz="4400" dirty="0"/>
              <a:t>Leadership in Organizational Setting</a:t>
            </a:r>
            <a:endParaRPr sz="4400" dirty="0"/>
          </a:p>
        </p:txBody>
      </p:sp>
      <p:grpSp>
        <p:nvGrpSpPr>
          <p:cNvPr id="46" name="Shape 46"/>
          <p:cNvGrpSpPr/>
          <p:nvPr/>
        </p:nvGrpSpPr>
        <p:grpSpPr>
          <a:xfrm>
            <a:off x="1414976" y="1165006"/>
            <a:ext cx="353136" cy="313738"/>
            <a:chOff x="5292575" y="3681900"/>
            <a:chExt cx="420150" cy="373275"/>
          </a:xfrm>
        </p:grpSpPr>
        <p:sp>
          <p:nvSpPr>
            <p:cNvPr id="47" name="Shape 4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182A2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182A2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182A2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182A2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182A2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182A2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182A2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TextBox 1"/>
          <p:cNvSpPr txBox="1"/>
          <p:nvPr/>
        </p:nvSpPr>
        <p:spPr>
          <a:xfrm>
            <a:off x="5940152" y="3897511"/>
            <a:ext cx="3528392" cy="923330"/>
          </a:xfrm>
          <a:prstGeom prst="rect">
            <a:avLst/>
          </a:prstGeom>
          <a:noFill/>
        </p:spPr>
        <p:txBody>
          <a:bodyPr wrap="square" rtlCol="0">
            <a:spAutoFit/>
          </a:bodyPr>
          <a:lstStyle/>
          <a:p>
            <a:r>
              <a:rPr lang="id-ID" sz="1800" dirty="0" smtClean="0">
                <a:solidFill>
                  <a:schemeClr val="bg1">
                    <a:lumMod val="85000"/>
                  </a:schemeClr>
                </a:solidFill>
                <a:latin typeface="Montserrat" panose="020B0604020202020204" charset="0"/>
              </a:rPr>
              <a:t>Zevica Rafisna</a:t>
            </a:r>
          </a:p>
          <a:p>
            <a:r>
              <a:rPr lang="id-ID" sz="1800" dirty="0" smtClean="0">
                <a:solidFill>
                  <a:schemeClr val="bg1">
                    <a:lumMod val="85000"/>
                  </a:schemeClr>
                </a:solidFill>
                <a:latin typeface="Montserrat" panose="020B0604020202020204" charset="0"/>
              </a:rPr>
              <a:t>Jihan Fahera</a:t>
            </a:r>
          </a:p>
          <a:p>
            <a:r>
              <a:rPr lang="id-ID" sz="1800" dirty="0" smtClean="0">
                <a:solidFill>
                  <a:schemeClr val="bg1">
                    <a:lumMod val="85000"/>
                  </a:schemeClr>
                </a:solidFill>
                <a:latin typeface="Montserrat" panose="020B0604020202020204" charset="0"/>
              </a:rPr>
              <a:t>Nurlela</a:t>
            </a:r>
            <a:endParaRPr lang="id-ID" sz="1800" dirty="0">
              <a:solidFill>
                <a:schemeClr val="bg1">
                  <a:lumMod val="85000"/>
                </a:schemeClr>
              </a:solidFill>
              <a:latin typeface="Montserrat"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id-ID"/>
          </a:p>
        </p:txBody>
      </p:sp>
      <p:graphicFrame>
        <p:nvGraphicFramePr>
          <p:cNvPr id="4" name="Diagram 3"/>
          <p:cNvGraphicFramePr/>
          <p:nvPr>
            <p:extLst>
              <p:ext uri="{D42A27DB-BD31-4B8C-83A1-F6EECF244321}">
                <p14:modId xmlns="" xmlns:p14="http://schemas.microsoft.com/office/powerpoint/2010/main" val="3644823514"/>
              </p:ext>
            </p:extLst>
          </p:nvPr>
        </p:nvGraphicFramePr>
        <p:xfrm>
          <a:off x="251520" y="267494"/>
          <a:ext cx="878497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0189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4BA8"/>
        </a:solidFill>
        <a:effectLst/>
      </p:bgPr>
    </p:bg>
    <p:spTree>
      <p:nvGrpSpPr>
        <p:cNvPr id="1" name="Shape 115"/>
        <p:cNvGrpSpPr/>
        <p:nvPr/>
      </p:nvGrpSpPr>
      <p:grpSpPr>
        <a:xfrm>
          <a:off x="0" y="0"/>
          <a:ext cx="0" cy="0"/>
          <a:chOff x="0" y="0"/>
          <a:chExt cx="0" cy="0"/>
        </a:xfrm>
      </p:grpSpPr>
      <p:sp>
        <p:nvSpPr>
          <p:cNvPr id="117" name="Shape 117"/>
          <p:cNvSpPr txBox="1">
            <a:spLocks noGrp="1"/>
          </p:cNvSpPr>
          <p:nvPr>
            <p:ph type="title"/>
          </p:nvPr>
        </p:nvSpPr>
        <p:spPr>
          <a:xfrm>
            <a:off x="1164100" y="1608900"/>
            <a:ext cx="8160428" cy="192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id-ID" sz="4400" dirty="0" smtClean="0"/>
              <a:t>Behavioral Perspective of Leadership</a:t>
            </a:r>
            <a:endParaRPr sz="4400" dirty="0"/>
          </a:p>
        </p:txBody>
      </p:sp>
      <p:sp>
        <p:nvSpPr>
          <p:cNvPr id="2" name="Rectangle 1"/>
          <p:cNvSpPr/>
          <p:nvPr/>
        </p:nvSpPr>
        <p:spPr>
          <a:xfrm>
            <a:off x="1331640" y="915566"/>
            <a:ext cx="574196"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4</a:t>
            </a:r>
            <a:endParaRPr lang="id-ID"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4BA8"/>
        </a:solidFill>
        <a:effectLst/>
      </p:bgPr>
    </p:bg>
    <p:spTree>
      <p:nvGrpSpPr>
        <p:cNvPr id="1" name="Shape 115"/>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3188562727"/>
              </p:ext>
            </p:extLst>
          </p:nvPr>
        </p:nvGraphicFramePr>
        <p:xfrm>
          <a:off x="251520" y="267494"/>
          <a:ext cx="842493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814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4BA8"/>
        </a:solidFill>
        <a:effectLst/>
      </p:bgPr>
    </p:bg>
    <p:spTree>
      <p:nvGrpSpPr>
        <p:cNvPr id="1" name="Shape 115"/>
        <p:cNvGrpSpPr/>
        <p:nvPr/>
      </p:nvGrpSpPr>
      <p:grpSpPr>
        <a:xfrm>
          <a:off x="0" y="0"/>
          <a:ext cx="0" cy="0"/>
          <a:chOff x="0" y="0"/>
          <a:chExt cx="0" cy="0"/>
        </a:xfrm>
      </p:grpSpPr>
      <p:sp>
        <p:nvSpPr>
          <p:cNvPr id="117" name="Shape 117"/>
          <p:cNvSpPr txBox="1">
            <a:spLocks noGrp="1"/>
          </p:cNvSpPr>
          <p:nvPr>
            <p:ph type="title"/>
          </p:nvPr>
        </p:nvSpPr>
        <p:spPr>
          <a:xfrm>
            <a:off x="1979712" y="771550"/>
            <a:ext cx="8160428" cy="192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id-ID" sz="2800" dirty="0" smtClean="0"/>
              <a:t>Choosing Task- vs. People-oriented </a:t>
            </a:r>
            <a:br>
              <a:rPr lang="id-ID" sz="2800" dirty="0" smtClean="0"/>
            </a:br>
            <a:r>
              <a:rPr lang="id-ID" sz="2800" dirty="0" smtClean="0"/>
              <a:t>Leadership</a:t>
            </a:r>
            <a:endParaRPr sz="2800" dirty="0"/>
          </a:p>
        </p:txBody>
      </p:sp>
      <p:sp>
        <p:nvSpPr>
          <p:cNvPr id="3" name="TextBox 2"/>
          <p:cNvSpPr txBox="1"/>
          <p:nvPr/>
        </p:nvSpPr>
        <p:spPr>
          <a:xfrm>
            <a:off x="467544" y="1779662"/>
            <a:ext cx="8280920" cy="3139321"/>
          </a:xfrm>
          <a:prstGeom prst="rect">
            <a:avLst/>
          </a:prstGeom>
          <a:noFill/>
        </p:spPr>
        <p:txBody>
          <a:bodyPr wrap="square" rtlCol="0">
            <a:spAutoFit/>
          </a:bodyPr>
          <a:lstStyle/>
          <a:p>
            <a:pPr marL="285750" indent="-285750">
              <a:buFont typeface="Arial" panose="020B0604020202020204" pitchFamily="34" charset="0"/>
              <a:buChar char="•"/>
            </a:pPr>
            <a:r>
              <a:rPr lang="id-ID" sz="1800" dirty="0" smtClean="0"/>
              <a:t>Masing-masing gaya kepemimpinan tersebut memiliki keuntungan dan kerugiannya masing-masing.</a:t>
            </a:r>
          </a:p>
          <a:p>
            <a:endParaRPr lang="id-ID" sz="1800" dirty="0" smtClean="0"/>
          </a:p>
          <a:p>
            <a:pPr marL="285750" indent="-285750">
              <a:buFont typeface="Arial" panose="020B0604020202020204" pitchFamily="34" charset="0"/>
              <a:buChar char="•"/>
            </a:pPr>
            <a:r>
              <a:rPr lang="id-ID" sz="1800" dirty="0" smtClean="0"/>
              <a:t>Masalah utama dalam behavioral pespective adalah 2 kategori tersebut menutupi segala bentuk perilaku-perilaku spesifik yang terkandung didalamnya, yang tentu saja memberi dampak yang berbeda-beda serta dapat mempengaruhi kinerja dan kesejahteraan setiap pegawai.</a:t>
            </a:r>
          </a:p>
          <a:p>
            <a:pPr marL="285750" indent="-285750">
              <a:buFont typeface="Arial" panose="020B0604020202020204" pitchFamily="34" charset="0"/>
              <a:buChar char="•"/>
            </a:pPr>
            <a:endParaRPr lang="id-ID" sz="1800" dirty="0"/>
          </a:p>
          <a:p>
            <a:pPr marL="285750" indent="-285750">
              <a:buFont typeface="Arial" panose="020B0604020202020204" pitchFamily="34" charset="0"/>
              <a:buChar char="•"/>
            </a:pPr>
            <a:r>
              <a:rPr lang="id-ID" sz="1800" dirty="0" smtClean="0"/>
              <a:t>Maka jalan terbaik adalah menggunakan gabungan dari kedua gaya kepemimpinan. Teori kontemporer inilah yang mengadopsi perspektif kontingen.</a:t>
            </a:r>
            <a:endParaRPr lang="id-ID" sz="1800" dirty="0"/>
          </a:p>
        </p:txBody>
      </p:sp>
    </p:spTree>
    <p:extLst>
      <p:ext uri="{BB962C8B-B14F-4D97-AF65-F5344CB8AC3E}">
        <p14:creationId xmlns="" xmlns:p14="http://schemas.microsoft.com/office/powerpoint/2010/main" val="2267608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79712" y="722157"/>
            <a:ext cx="6815700" cy="192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id-ID" sz="3600" dirty="0" smtClean="0"/>
              <a:t>Contingency Perspective of Leadership</a:t>
            </a:r>
            <a:endParaRPr sz="3600" dirty="0"/>
          </a:p>
        </p:txBody>
      </p:sp>
      <p:sp>
        <p:nvSpPr>
          <p:cNvPr id="2" name="Rectangle 1"/>
          <p:cNvSpPr/>
          <p:nvPr/>
        </p:nvSpPr>
        <p:spPr>
          <a:xfrm>
            <a:off x="1331640" y="915566"/>
            <a:ext cx="519694"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5</a:t>
            </a:r>
            <a:endParaRPr lang="id-ID" sz="4400" dirty="0"/>
          </a:p>
        </p:txBody>
      </p:sp>
      <p:sp>
        <p:nvSpPr>
          <p:cNvPr id="8" name="TextBox 7"/>
          <p:cNvSpPr txBox="1"/>
          <p:nvPr/>
        </p:nvSpPr>
        <p:spPr>
          <a:xfrm>
            <a:off x="395536" y="1995686"/>
            <a:ext cx="8784976" cy="2923877"/>
          </a:xfrm>
          <a:prstGeom prst="rect">
            <a:avLst/>
          </a:prstGeom>
          <a:noFill/>
        </p:spPr>
        <p:txBody>
          <a:bodyPr wrap="square" rtlCol="0">
            <a:spAutoFit/>
          </a:bodyPr>
          <a:lstStyle/>
          <a:p>
            <a:pPr algn="ctr"/>
            <a:r>
              <a:rPr lang="id-ID" b="1" dirty="0" smtClean="0">
                <a:solidFill>
                  <a:schemeClr val="bg1"/>
                </a:solidFill>
              </a:rPr>
              <a:t>Perspektif kontingen berdasarkan dari gaya kepemimpinan yang flexible dengan </a:t>
            </a:r>
          </a:p>
          <a:p>
            <a:pPr algn="ctr"/>
            <a:r>
              <a:rPr lang="id-ID" b="1" dirty="0" smtClean="0">
                <a:solidFill>
                  <a:schemeClr val="bg1"/>
                </a:solidFill>
              </a:rPr>
              <a:t>situasi yang sedang dihadapi</a:t>
            </a:r>
          </a:p>
          <a:p>
            <a:pPr marL="285750" indent="-285750">
              <a:buFont typeface="Arial" panose="020B0604020202020204" pitchFamily="34" charset="0"/>
              <a:buChar char="•"/>
            </a:pPr>
            <a:endParaRPr lang="id-ID" dirty="0" smtClean="0"/>
          </a:p>
          <a:p>
            <a:pPr marL="285750" indent="-285750">
              <a:buFont typeface="Arial" panose="020B0604020202020204" pitchFamily="34" charset="0"/>
              <a:buChar char="•"/>
            </a:pPr>
            <a:endParaRPr lang="id-ID" dirty="0"/>
          </a:p>
          <a:p>
            <a:pPr marL="285750" indent="-285750">
              <a:buFont typeface="Arial" panose="020B0604020202020204" pitchFamily="34" charset="0"/>
              <a:buChar char="•"/>
            </a:pPr>
            <a:r>
              <a:rPr lang="id-ID" sz="1600" dirty="0" smtClean="0"/>
              <a:t>Sebagian besar dari tori-teorinya beranggapan bahwa pemimpin yang efektif harus berwawasan dan flexible.</a:t>
            </a:r>
          </a:p>
          <a:p>
            <a:pPr marL="285750" indent="-285750">
              <a:buFont typeface="Arial" panose="020B0604020202020204" pitchFamily="34" charset="0"/>
              <a:buChar char="•"/>
            </a:pPr>
            <a:endParaRPr lang="id-ID" sz="1600" dirty="0" smtClean="0"/>
          </a:p>
          <a:p>
            <a:pPr marL="285750" indent="-285750">
              <a:buFont typeface="Arial" panose="020B0604020202020204" pitchFamily="34" charset="0"/>
              <a:buChar char="•"/>
            </a:pPr>
            <a:r>
              <a:rPr lang="id-ID" sz="1600" dirty="0" smtClean="0"/>
              <a:t>Harus dapat melakukan adaptasi perilaku dan gaya memimpin bergantung dengan permasalahan yang dihadapi.</a:t>
            </a:r>
          </a:p>
          <a:p>
            <a:pPr marL="285750" indent="-285750">
              <a:buFont typeface="Arial" panose="020B0604020202020204" pitchFamily="34" charset="0"/>
              <a:buChar char="•"/>
            </a:pPr>
            <a:endParaRPr lang="id-ID" sz="1600" dirty="0" smtClean="0"/>
          </a:p>
          <a:p>
            <a:pPr marL="285750" indent="-285750">
              <a:buFont typeface="Arial" panose="020B0604020202020204" pitchFamily="34" charset="0"/>
              <a:buChar char="•"/>
            </a:pPr>
            <a:r>
              <a:rPr lang="id-ID" sz="1600" dirty="0" smtClean="0"/>
              <a:t>Juga harus memiliki kecerdasan emotional agar dapat mendiagnosa keadaan dan mencocokkan sikap dan tindakan yang akan dilakukan</a:t>
            </a:r>
            <a:endParaRPr lang="id-ID"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79712" y="1032836"/>
            <a:ext cx="6815700" cy="192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id-ID" sz="3600" dirty="0" smtClean="0"/>
              <a:t>Path-Goal of Leadership</a:t>
            </a:r>
            <a:endParaRPr sz="3600" dirty="0"/>
          </a:p>
        </p:txBody>
      </p:sp>
      <p:sp>
        <p:nvSpPr>
          <p:cNvPr id="8" name="TextBox 7"/>
          <p:cNvSpPr txBox="1"/>
          <p:nvPr/>
        </p:nvSpPr>
        <p:spPr>
          <a:xfrm>
            <a:off x="395536" y="1995686"/>
            <a:ext cx="5184576" cy="2769989"/>
          </a:xfrm>
          <a:prstGeom prst="rect">
            <a:avLst/>
          </a:prstGeom>
          <a:noFill/>
        </p:spPr>
        <p:txBody>
          <a:bodyPr wrap="square" rtlCol="0">
            <a:spAutoFit/>
          </a:bodyPr>
          <a:lstStyle/>
          <a:p>
            <a:r>
              <a:rPr lang="id-ID" sz="1600" dirty="0" smtClean="0">
                <a:solidFill>
                  <a:schemeClr val="tx1"/>
                </a:solidFill>
              </a:rPr>
              <a:t>Salah satu teori kontingen mengenai kepemimpinan yang menyatakan bahwa gaya kepemimpinan seorang leader menyesuaikan dengan pegawai dan situasi yang</a:t>
            </a:r>
          </a:p>
          <a:p>
            <a:r>
              <a:rPr lang="id-ID" sz="1600" dirty="0">
                <a:solidFill>
                  <a:schemeClr val="tx1"/>
                </a:solidFill>
              </a:rPr>
              <a:t>d</a:t>
            </a:r>
            <a:r>
              <a:rPr lang="id-ID" sz="1600" dirty="0" smtClean="0">
                <a:solidFill>
                  <a:schemeClr val="tx1"/>
                </a:solidFill>
              </a:rPr>
              <a:t>ihadapi.</a:t>
            </a:r>
          </a:p>
          <a:p>
            <a:endParaRPr lang="id-ID" sz="1600" dirty="0" smtClean="0">
              <a:solidFill>
                <a:schemeClr val="tx1"/>
              </a:solidFill>
            </a:endParaRPr>
          </a:p>
          <a:p>
            <a:endParaRPr lang="id-ID" sz="1600" dirty="0">
              <a:solidFill>
                <a:schemeClr val="tx1"/>
              </a:solidFill>
            </a:endParaRPr>
          </a:p>
          <a:p>
            <a:r>
              <a:rPr lang="id-ID" sz="1600" dirty="0" smtClean="0">
                <a:solidFill>
                  <a:schemeClr val="tx1"/>
                </a:solidFill>
              </a:rPr>
              <a:t>Path-goal teory menganjurkan </a:t>
            </a:r>
            <a:r>
              <a:rPr lang="id-ID" sz="1600" b="1" i="1" dirty="0" smtClean="0">
                <a:solidFill>
                  <a:schemeClr val="tx1"/>
                </a:solidFill>
              </a:rPr>
              <a:t>Servant Leadership </a:t>
            </a:r>
          </a:p>
          <a:p>
            <a:r>
              <a:rPr lang="id-ID" sz="1600" dirty="0" smtClean="0">
                <a:solidFill>
                  <a:schemeClr val="tx1"/>
                </a:solidFill>
              </a:rPr>
              <a:t>Yaitu kepemimpinan dimana leader tidak menganggap</a:t>
            </a:r>
          </a:p>
          <a:p>
            <a:r>
              <a:rPr lang="id-ID" sz="1600" dirty="0">
                <a:solidFill>
                  <a:schemeClr val="tx1"/>
                </a:solidFill>
              </a:rPr>
              <a:t>d</a:t>
            </a:r>
            <a:r>
              <a:rPr lang="id-ID" sz="1600" dirty="0" smtClean="0">
                <a:solidFill>
                  <a:schemeClr val="tx1"/>
                </a:solidFill>
              </a:rPr>
              <a:t>irinya sebagai orang yang paling berkuasa. Melainkan</a:t>
            </a:r>
          </a:p>
          <a:p>
            <a:r>
              <a:rPr lang="id-ID" sz="1600" dirty="0">
                <a:solidFill>
                  <a:schemeClr val="tx1"/>
                </a:solidFill>
              </a:rPr>
              <a:t>c</a:t>
            </a:r>
            <a:r>
              <a:rPr lang="id-ID" sz="1600" dirty="0" smtClean="0">
                <a:solidFill>
                  <a:schemeClr val="tx1"/>
                </a:solidFill>
              </a:rPr>
              <a:t>enderung sebagai fasilitator ataupun coach.</a:t>
            </a:r>
          </a:p>
          <a:p>
            <a:endParaRPr lang="id-ID" dirty="0" smtClean="0">
              <a:solidFill>
                <a:schemeClr val="tx1"/>
              </a:solidFill>
            </a:endParaRPr>
          </a:p>
        </p:txBody>
      </p:sp>
      <p:sp>
        <p:nvSpPr>
          <p:cNvPr id="4" name="Rectangle 3"/>
          <p:cNvSpPr/>
          <p:nvPr/>
        </p:nvSpPr>
        <p:spPr>
          <a:xfrm>
            <a:off x="1331640" y="915566"/>
            <a:ext cx="543739" cy="769441"/>
          </a:xfrm>
          <a:prstGeom prst="rect">
            <a:avLst/>
          </a:prstGeom>
        </p:spPr>
        <p:txBody>
          <a:bodyPr wrap="none">
            <a:spAutoFit/>
          </a:bodyPr>
          <a:lstStyle/>
          <a:p>
            <a:pPr lvl="0"/>
            <a:r>
              <a:rPr lang="id-ID" sz="4400" b="1" dirty="0">
                <a:ln>
                  <a:solidFill>
                    <a:srgbClr val="FFFFFF"/>
                  </a:solidFill>
                </a:ln>
                <a:noFill/>
                <a:latin typeface="Montserrat"/>
                <a:sym typeface="Montserrat"/>
              </a:rPr>
              <a:t>6</a:t>
            </a:r>
            <a:endParaRPr lang="id-ID" sz="4400"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9337" y="2211710"/>
            <a:ext cx="3233936" cy="20212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8031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8" name="TextBox 7"/>
          <p:cNvSpPr txBox="1"/>
          <p:nvPr/>
        </p:nvSpPr>
        <p:spPr>
          <a:xfrm>
            <a:off x="395536" y="1995686"/>
            <a:ext cx="8784976" cy="307777"/>
          </a:xfrm>
          <a:prstGeom prst="rect">
            <a:avLst/>
          </a:prstGeom>
          <a:noFill/>
        </p:spPr>
        <p:txBody>
          <a:bodyPr wrap="square" rtlCol="0">
            <a:spAutoFit/>
          </a:bodyPr>
          <a:lstStyle/>
          <a:p>
            <a:r>
              <a:rPr lang="id-ID" dirty="0" smtClean="0">
                <a:solidFill>
                  <a:schemeClr val="tx1"/>
                </a:solidFill>
              </a:rPr>
              <a:t>Salah satu </a:t>
            </a:r>
            <a:r>
              <a:rPr lang="id-ID" smtClean="0">
                <a:solidFill>
                  <a:schemeClr val="tx1"/>
                </a:solidFill>
              </a:rPr>
              <a:t>teori kontingen mengenai kepemimpinan yang</a:t>
            </a:r>
            <a:endParaRPr lang="id-ID"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323825"/>
            <a:ext cx="8106989" cy="4602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8099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79712" y="555526"/>
            <a:ext cx="6815700" cy="192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id-ID" sz="3600" dirty="0" smtClean="0"/>
              <a:t>Path-Goal Leadership Styles/Leader behaviors</a:t>
            </a:r>
            <a:endParaRPr sz="3600" dirty="0"/>
          </a:p>
        </p:txBody>
      </p:sp>
      <p:sp>
        <p:nvSpPr>
          <p:cNvPr id="4" name="Content Placeholder 2"/>
          <p:cNvSpPr txBox="1">
            <a:spLocks/>
          </p:cNvSpPr>
          <p:nvPr/>
        </p:nvSpPr>
        <p:spPr>
          <a:xfrm>
            <a:off x="683568" y="1923678"/>
            <a:ext cx="7571184" cy="298777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id-ID" sz="3200" b="1" i="1" u="none" strike="noStrike" kern="1200" cap="none" spc="0" normalizeH="0" baseline="0" noProof="0" dirty="0" smtClean="0">
                <a:ln>
                  <a:noFill/>
                </a:ln>
                <a:solidFill>
                  <a:sysClr val="windowText" lastClr="000000"/>
                </a:solidFill>
                <a:effectLst/>
                <a:uLnTx/>
                <a:uFillTx/>
                <a:latin typeface="Calibri"/>
              </a:rPr>
              <a:t>Directive</a:t>
            </a:r>
            <a:r>
              <a:rPr kumimoji="0" lang="id-ID" sz="3200" b="0" i="0" u="none" strike="noStrike" kern="1200" cap="none" spc="0" normalizeH="0" baseline="0" noProof="0" dirty="0" smtClean="0">
                <a:ln>
                  <a:noFill/>
                </a:ln>
                <a:solidFill>
                  <a:sysClr val="windowText" lastClr="000000"/>
                </a:solidFill>
                <a:effectLst/>
                <a:uLnTx/>
                <a:uFillTx/>
                <a:latin typeface="Calibri"/>
              </a:rPr>
              <a:t>, mengklarifikasi</a:t>
            </a:r>
            <a:r>
              <a:rPr kumimoji="0" lang="id-ID" sz="3200" b="0" i="0" u="none" strike="noStrike" kern="1200" cap="none" spc="0" normalizeH="0" noProof="0" dirty="0" smtClean="0">
                <a:ln>
                  <a:noFill/>
                </a:ln>
                <a:solidFill>
                  <a:sysClr val="windowText" lastClr="000000"/>
                </a:solidFill>
                <a:effectLst/>
                <a:uLnTx/>
                <a:uFillTx/>
                <a:latin typeface="Calibri"/>
              </a:rPr>
              <a:t> perilaku untuk </a:t>
            </a:r>
            <a:r>
              <a:rPr kumimoji="0" lang="id-ID" sz="3200" b="0" i="0" u="none" strike="noStrike" kern="1200" cap="none" spc="0" normalizeH="0" baseline="0" noProof="0" dirty="0" smtClean="0">
                <a:ln>
                  <a:noFill/>
                </a:ln>
                <a:solidFill>
                  <a:sysClr val="windowText" lastClr="000000"/>
                </a:solidFill>
                <a:effectLst/>
                <a:uLnTx/>
                <a:uFillTx/>
                <a:latin typeface="Calibri"/>
              </a:rPr>
              <a:t>memberikan struktur psikologis bagi bawahan</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id-ID" sz="3200" b="1" i="1" u="none" strike="noStrike" kern="1200" cap="none" spc="0" normalizeH="0" baseline="0" noProof="0" dirty="0" smtClean="0">
                <a:ln>
                  <a:noFill/>
                </a:ln>
                <a:solidFill>
                  <a:sysClr val="windowText" lastClr="000000"/>
                </a:solidFill>
                <a:effectLst/>
                <a:uLnTx/>
                <a:uFillTx/>
                <a:latin typeface="Calibri"/>
              </a:rPr>
              <a:t>Supportive</a:t>
            </a:r>
            <a:r>
              <a:rPr kumimoji="0" lang="id-ID" sz="3200" b="0" i="0" u="none" strike="noStrike" kern="1200" cap="none" spc="0" normalizeH="0" baseline="0" noProof="0" dirty="0" smtClean="0">
                <a:ln>
                  <a:noFill/>
                </a:ln>
                <a:solidFill>
                  <a:sysClr val="windowText" lastClr="000000"/>
                </a:solidFill>
                <a:effectLst/>
                <a:uLnTx/>
                <a:uFillTx/>
                <a:latin typeface="Calibri"/>
              </a:rPr>
              <a:t>, memberikan dukungan psikologis bagi bawahan</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id-ID" sz="3200" b="1" i="1" u="none" strike="noStrike" kern="1200" cap="none" spc="0" normalizeH="0" baseline="0" noProof="0" dirty="0" smtClean="0">
                <a:ln>
                  <a:noFill/>
                </a:ln>
                <a:solidFill>
                  <a:sysClr val="windowText" lastClr="000000"/>
                </a:solidFill>
                <a:effectLst/>
                <a:uLnTx/>
                <a:uFillTx/>
                <a:latin typeface="Calibri"/>
              </a:rPr>
              <a:t>Participative</a:t>
            </a:r>
            <a:r>
              <a:rPr kumimoji="0" lang="id-ID" sz="3200" b="0" i="0" u="none" strike="noStrike" kern="1200" cap="none" spc="0" normalizeH="0" baseline="0" noProof="0" dirty="0" smtClean="0">
                <a:ln>
                  <a:noFill/>
                </a:ln>
                <a:solidFill>
                  <a:sysClr val="windowText" lastClr="000000"/>
                </a:solidFill>
                <a:effectLst/>
                <a:uLnTx/>
                <a:uFillTx/>
                <a:latin typeface="Calibri"/>
              </a:rPr>
              <a:t>, melibatkan karyawan dalam mengambil keputusan</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id-ID" sz="3200" b="1" i="1" u="none" strike="noStrike" kern="1200" cap="none" spc="0" normalizeH="0" baseline="0" noProof="0" dirty="0" smtClean="0">
                <a:ln>
                  <a:noFill/>
                </a:ln>
                <a:solidFill>
                  <a:sysClr val="windowText" lastClr="000000"/>
                </a:solidFill>
                <a:effectLst/>
                <a:uLnTx/>
                <a:uFillTx/>
                <a:latin typeface="Calibri"/>
              </a:rPr>
              <a:t>Achievement-oriented</a:t>
            </a:r>
            <a:r>
              <a:rPr kumimoji="0" lang="id-ID" sz="3200" b="0" i="0" u="none" strike="noStrike" kern="1200" cap="none" spc="0" normalizeH="0" baseline="0" noProof="0" dirty="0" smtClean="0">
                <a:ln>
                  <a:noFill/>
                </a:ln>
                <a:solidFill>
                  <a:sysClr val="windowText" lastClr="000000"/>
                </a:solidFill>
                <a:effectLst/>
                <a:uLnTx/>
                <a:uFillTx/>
                <a:latin typeface="Calibri"/>
              </a:rPr>
              <a:t>, mendorong karyawan mencapai kinerja puncak</a:t>
            </a:r>
            <a:endParaRPr kumimoji="0" lang="id-ID" sz="3200" b="0" i="0" u="none" strike="noStrike" kern="1200" cap="none" spc="0" normalizeH="0" baseline="0" noProof="0" dirty="0">
              <a:ln>
                <a:noFill/>
              </a:ln>
              <a:solidFill>
                <a:sysClr val="windowText" lastClr="000000"/>
              </a:solidFill>
              <a:effectLst/>
              <a:uLnTx/>
              <a:uFillTx/>
              <a:latin typeface="Calibri"/>
            </a:endParaRPr>
          </a:p>
        </p:txBody>
      </p:sp>
      <p:grpSp>
        <p:nvGrpSpPr>
          <p:cNvPr id="5" name="Shape 530"/>
          <p:cNvGrpSpPr/>
          <p:nvPr/>
        </p:nvGrpSpPr>
        <p:grpSpPr>
          <a:xfrm>
            <a:off x="262791" y="216034"/>
            <a:ext cx="776676" cy="646384"/>
            <a:chOff x="5292575" y="3681900"/>
            <a:chExt cx="420150" cy="373275"/>
          </a:xfrm>
        </p:grpSpPr>
        <p:sp>
          <p:nvSpPr>
            <p:cNvPr id="6" name="Shape 531"/>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532"/>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533"/>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534"/>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535"/>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536"/>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537"/>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 xmlns:p14="http://schemas.microsoft.com/office/powerpoint/2010/main" val="2060235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07704" y="357079"/>
            <a:ext cx="6815700" cy="1925700"/>
          </a:xfrm>
          <a:prstGeom prst="rect">
            <a:avLst/>
          </a:prstGeom>
        </p:spPr>
        <p:txBody>
          <a:bodyPr spcFirstLastPara="1" wrap="square" lIns="91425" tIns="91425" rIns="91425" bIns="91425" anchor="t" anchorCtr="0">
            <a:noAutofit/>
          </a:bodyPr>
          <a:lstStyle/>
          <a:p>
            <a:pPr lvl="0"/>
            <a:r>
              <a:rPr lang="id-ID" sz="3600" dirty="0"/>
              <a:t>Contingencies of Path-Goal Theory</a:t>
            </a:r>
            <a:endParaRPr sz="3600" dirty="0"/>
          </a:p>
        </p:txBody>
      </p:sp>
      <p:sp>
        <p:nvSpPr>
          <p:cNvPr id="8" name="TextBox 7"/>
          <p:cNvSpPr txBox="1"/>
          <p:nvPr/>
        </p:nvSpPr>
        <p:spPr>
          <a:xfrm>
            <a:off x="395536" y="1995686"/>
            <a:ext cx="8784976" cy="307777"/>
          </a:xfrm>
          <a:prstGeom prst="rect">
            <a:avLst/>
          </a:prstGeom>
          <a:noFill/>
        </p:spPr>
        <p:txBody>
          <a:bodyPr wrap="square" rtlCol="0">
            <a:spAutoFit/>
          </a:bodyPr>
          <a:lstStyle/>
          <a:p>
            <a:endParaRPr lang="id-ID" dirty="0" smtClean="0">
              <a:solidFill>
                <a:schemeClr val="tx1"/>
              </a:solidFill>
            </a:endParaRPr>
          </a:p>
        </p:txBody>
      </p:sp>
      <p:graphicFrame>
        <p:nvGraphicFramePr>
          <p:cNvPr id="2" name="Diagram 1"/>
          <p:cNvGraphicFramePr/>
          <p:nvPr>
            <p:extLst>
              <p:ext uri="{D42A27DB-BD31-4B8C-83A1-F6EECF244321}">
                <p14:modId xmlns="" xmlns:p14="http://schemas.microsoft.com/office/powerpoint/2010/main" val="1291111425"/>
              </p:ext>
            </p:extLst>
          </p:nvPr>
        </p:nvGraphicFramePr>
        <p:xfrm>
          <a:off x="1979712" y="1779662"/>
          <a:ext cx="6720662" cy="326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331640" y="915566"/>
            <a:ext cx="534121"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7</a:t>
            </a:r>
            <a:endParaRPr lang="id-ID" sz="4400" dirty="0"/>
          </a:p>
        </p:txBody>
      </p:sp>
    </p:spTree>
    <p:extLst>
      <p:ext uri="{BB962C8B-B14F-4D97-AF65-F5344CB8AC3E}">
        <p14:creationId xmlns="" xmlns:p14="http://schemas.microsoft.com/office/powerpoint/2010/main" val="677787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AD4AC"/>
        </a:solidFill>
        <a:effectLst/>
      </p:bgPr>
    </p:bg>
    <p:spTree>
      <p:nvGrpSpPr>
        <p:cNvPr id="1" name="Shape 217"/>
        <p:cNvGrpSpPr/>
        <p:nvPr/>
      </p:nvGrpSpPr>
      <p:grpSpPr>
        <a:xfrm>
          <a:off x="0" y="0"/>
          <a:ext cx="0" cy="0"/>
          <a:chOff x="0" y="0"/>
          <a:chExt cx="0" cy="0"/>
        </a:xfrm>
      </p:grpSpPr>
      <p:sp>
        <p:nvSpPr>
          <p:cNvPr id="2" name="Shape 124"/>
          <p:cNvSpPr txBox="1">
            <a:spLocks/>
          </p:cNvSpPr>
          <p:nvPr/>
        </p:nvSpPr>
        <p:spPr>
          <a:xfrm>
            <a:off x="1907704" y="483518"/>
            <a:ext cx="6815700" cy="192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latin typeface="Montserrat" panose="020B0604020202020204" charset="0"/>
              </a:rPr>
              <a:t>Other Contingency Theory:</a:t>
            </a:r>
            <a:br>
              <a:rPr lang="en-US" sz="3200" b="1" dirty="0" smtClean="0">
                <a:latin typeface="Montserrat" panose="020B0604020202020204" charset="0"/>
              </a:rPr>
            </a:br>
            <a:r>
              <a:rPr lang="en-US" sz="3200" b="1" dirty="0" smtClean="0">
                <a:latin typeface="Montserrat" panose="020B0604020202020204" charset="0"/>
              </a:rPr>
              <a:t>Situational Leadership Theory</a:t>
            </a:r>
            <a:endParaRPr lang="en-US" sz="3200" b="1" dirty="0">
              <a:latin typeface="Montserrat" panose="020B0604020202020204" charset="0"/>
            </a:endParaRPr>
          </a:p>
        </p:txBody>
      </p:sp>
      <p:sp>
        <p:nvSpPr>
          <p:cNvPr id="3" name="TextBox 2"/>
          <p:cNvSpPr txBox="1"/>
          <p:nvPr/>
        </p:nvSpPr>
        <p:spPr>
          <a:xfrm>
            <a:off x="395536" y="1995686"/>
            <a:ext cx="8784976" cy="307777"/>
          </a:xfrm>
          <a:prstGeom prst="rect">
            <a:avLst/>
          </a:prstGeom>
          <a:noFill/>
        </p:spPr>
        <p:txBody>
          <a:bodyPr wrap="square" rtlCol="0">
            <a:spAutoFit/>
          </a:bodyPr>
          <a:lstStyle/>
          <a:p>
            <a:endParaRPr lang="id-ID" dirty="0" smtClean="0">
              <a:solidFill>
                <a:schemeClr val="tx1"/>
              </a:solidFill>
            </a:endParaRPr>
          </a:p>
        </p:txBody>
      </p:sp>
      <p:sp>
        <p:nvSpPr>
          <p:cNvPr id="4" name="Content Placeholder 2"/>
          <p:cNvSpPr txBox="1">
            <a:spLocks/>
          </p:cNvSpPr>
          <p:nvPr/>
        </p:nvSpPr>
        <p:spPr>
          <a:xfrm>
            <a:off x="666381" y="1707654"/>
            <a:ext cx="7643192" cy="42744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400" b="0" i="0" u="none" strike="noStrike" kern="1200" cap="none" spc="0" normalizeH="0" baseline="0" noProof="0" dirty="0" smtClean="0">
                <a:ln>
                  <a:noFill/>
                </a:ln>
                <a:solidFill>
                  <a:sysClr val="windowText" lastClr="000000"/>
                </a:solidFill>
                <a:effectLst/>
                <a:uLnTx/>
                <a:uFillTx/>
                <a:latin typeface="Calibri"/>
              </a:rPr>
              <a:t>	Salah satu teori kontingensi yang paling populer di kalangan praktisi, yang dikembangkan oleh Paul Hersey dan Ken Blanchard.</a:t>
            </a:r>
          </a:p>
          <a:p>
            <a:pPr>
              <a:buClrTx/>
            </a:pPr>
            <a:r>
              <a:rPr kumimoji="0" lang="id-ID" sz="2800" b="0" i="0" u="none" strike="noStrike" kern="1200" cap="none" spc="0" normalizeH="0" baseline="0" noProof="0" dirty="0" smtClean="0">
                <a:ln>
                  <a:noFill/>
                </a:ln>
                <a:solidFill>
                  <a:sysClr val="windowText" lastClr="000000"/>
                </a:solidFill>
                <a:effectLst/>
                <a:uLnTx/>
                <a:uFillTx/>
                <a:latin typeface="Calibri"/>
              </a:rPr>
              <a:t>	</a:t>
            </a:r>
            <a:r>
              <a:rPr kumimoji="0" lang="id-ID" sz="2800" b="1" i="1" u="none" strike="noStrike" kern="1200" cap="none" spc="0" normalizeH="0" baseline="0" noProof="0" dirty="0" smtClean="0">
                <a:ln>
                  <a:noFill/>
                </a:ln>
                <a:solidFill>
                  <a:sysClr val="windowText" lastClr="000000"/>
                </a:solidFill>
                <a:effectLst/>
                <a:uLnTx/>
                <a:uFillTx/>
                <a:latin typeface="Calibri"/>
              </a:rPr>
              <a:t>Situational</a:t>
            </a:r>
            <a:r>
              <a:rPr kumimoji="0" lang="id-ID" sz="2800" b="1" i="1" u="none" strike="noStrike" kern="1200" cap="none" spc="0" normalizeH="0" noProof="0" dirty="0" smtClean="0">
                <a:ln>
                  <a:noFill/>
                </a:ln>
                <a:solidFill>
                  <a:sysClr val="windowText" lastClr="000000"/>
                </a:solidFill>
                <a:effectLst/>
                <a:uLnTx/>
                <a:uFillTx/>
                <a:latin typeface="Calibri"/>
              </a:rPr>
              <a:t> Leadership Theory</a:t>
            </a:r>
            <a:r>
              <a:rPr kumimoji="0" lang="en-US" sz="2800" b="1" i="1" u="none" strike="noStrike" kern="1200" cap="none" spc="0" normalizeH="0" baseline="0" noProof="0" dirty="0" smtClean="0">
                <a:ln>
                  <a:noFill/>
                </a:ln>
                <a:solidFill>
                  <a:sysClr val="windowText" lastClr="000000"/>
                </a:solidFill>
                <a:effectLst/>
                <a:uLnTx/>
                <a:uFillTx/>
                <a:latin typeface="Calibri"/>
              </a:rPr>
              <a:t> </a:t>
            </a:r>
            <a:r>
              <a:rPr kumimoji="0" lang="en-US" sz="2800" b="0" i="0" u="none" strike="noStrike" kern="1200" cap="none" spc="0" normalizeH="0" baseline="0" noProof="0" dirty="0" err="1" smtClean="0">
                <a:ln>
                  <a:noFill/>
                </a:ln>
                <a:solidFill>
                  <a:sysClr val="windowText" lastClr="000000"/>
                </a:solidFill>
                <a:effectLst/>
                <a:uLnTx/>
                <a:uFillTx/>
                <a:latin typeface="Calibri"/>
              </a:rPr>
              <a:t>adalah</a:t>
            </a:r>
            <a:r>
              <a:rPr kumimoji="0" lang="en-US" sz="2800" b="0" i="0" u="none" strike="noStrike" kern="1200" cap="none" spc="0" normalizeH="0" baseline="0" noProof="0" dirty="0" smtClean="0">
                <a:ln>
                  <a:noFill/>
                </a:ln>
                <a:solidFill>
                  <a:sysClr val="windowText" lastClr="000000"/>
                </a:solidFill>
                <a:effectLst/>
                <a:uLnTx/>
                <a:uFillTx/>
                <a:latin typeface="Calibri"/>
              </a:rPr>
              <a:t> </a:t>
            </a:r>
            <a:r>
              <a:rPr kumimoji="0" lang="id-ID" sz="2800" b="0" i="0" u="none" strike="noStrike" kern="1200" cap="none" spc="0" normalizeH="0" baseline="0" noProof="0" dirty="0" smtClean="0">
                <a:ln>
                  <a:noFill/>
                </a:ln>
                <a:solidFill>
                  <a:sysClr val="windowText" lastClr="000000"/>
                </a:solidFill>
                <a:effectLst/>
                <a:uLnTx/>
                <a:uFillTx/>
                <a:latin typeface="Calibri"/>
              </a:rPr>
              <a:t>dimana seorang leader atau pemimpin memvariasikan gaya kepemimpinan mereka dengan “kesiapan” para anggota atau pegawainya.</a:t>
            </a:r>
            <a:endParaRPr kumimoji="0" lang="id-ID" sz="2800" b="0" i="0" u="none" strike="noStrike" kern="1200" cap="none" spc="0" normalizeH="0" baseline="0" noProof="0" dirty="0">
              <a:ln>
                <a:noFill/>
              </a:ln>
              <a:solidFill>
                <a:sysClr val="windowText" lastClr="000000"/>
              </a:solidFill>
              <a:effectLst/>
              <a:uLnTx/>
              <a:uFillTx/>
              <a:latin typeface="Calibri"/>
            </a:endParaRPr>
          </a:p>
        </p:txBody>
      </p:sp>
      <p:sp>
        <p:nvSpPr>
          <p:cNvPr id="6" name="Rectangle 5"/>
          <p:cNvSpPr/>
          <p:nvPr/>
        </p:nvSpPr>
        <p:spPr>
          <a:xfrm>
            <a:off x="1285884" y="864187"/>
            <a:ext cx="60231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5" name="Rectangle 4"/>
          <p:cNvSpPr/>
          <p:nvPr/>
        </p:nvSpPr>
        <p:spPr>
          <a:xfrm>
            <a:off x="1285884" y="734723"/>
            <a:ext cx="556563"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8</a:t>
            </a:r>
            <a:endParaRPr lang="id-ID"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500"/>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123728" y="941559"/>
            <a:ext cx="6815700" cy="753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3600" dirty="0" smtClean="0"/>
              <a:t>Learning Objectives</a:t>
            </a:r>
            <a:endParaRPr sz="3600" dirty="0"/>
          </a:p>
        </p:txBody>
      </p:sp>
      <p:grpSp>
        <p:nvGrpSpPr>
          <p:cNvPr id="62" name="Shape 62"/>
          <p:cNvGrpSpPr/>
          <p:nvPr/>
        </p:nvGrpSpPr>
        <p:grpSpPr>
          <a:xfrm>
            <a:off x="1358061" y="1171584"/>
            <a:ext cx="435022" cy="323445"/>
            <a:chOff x="5247525" y="3007275"/>
            <a:chExt cx="517575" cy="384825"/>
          </a:xfrm>
        </p:grpSpPr>
        <p:sp>
          <p:nvSpPr>
            <p:cNvPr id="63" name="Shape 63"/>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Text Placeholder 3"/>
          <p:cNvSpPr>
            <a:spLocks noGrp="1"/>
          </p:cNvSpPr>
          <p:nvPr>
            <p:ph type="body" idx="2"/>
          </p:nvPr>
        </p:nvSpPr>
        <p:spPr>
          <a:xfrm>
            <a:off x="1043608" y="1563638"/>
            <a:ext cx="7560840" cy="2592288"/>
          </a:xfrm>
        </p:spPr>
        <p:txBody>
          <a:bodyPr/>
          <a:lstStyle/>
          <a:p>
            <a:r>
              <a:rPr lang="id-ID" dirty="0" smtClean="0"/>
              <a:t>Mendefinisikan </a:t>
            </a:r>
            <a:r>
              <a:rPr lang="id-ID" b="1" i="1" dirty="0" smtClean="0"/>
              <a:t>leadership</a:t>
            </a:r>
            <a:r>
              <a:rPr lang="id-ID" dirty="0" smtClean="0"/>
              <a:t> dan </a:t>
            </a:r>
            <a:r>
              <a:rPr lang="id-ID" b="1" i="1" dirty="0" smtClean="0"/>
              <a:t>shared leadership</a:t>
            </a:r>
          </a:p>
          <a:p>
            <a:r>
              <a:rPr lang="id-ID" dirty="0" smtClean="0"/>
              <a:t>Menjabarkan </a:t>
            </a:r>
            <a:r>
              <a:rPr lang="id-ID" b="1" dirty="0" smtClean="0"/>
              <a:t>kompetensi-kompetensi utama dalam pemimpin yang efektif </a:t>
            </a:r>
            <a:r>
              <a:rPr lang="id-ID" dirty="0" smtClean="0"/>
              <a:t>(effective leader) dan mendisikusikan batas-batas dari perspektif kompetensi kepemimpinan</a:t>
            </a:r>
          </a:p>
          <a:p>
            <a:r>
              <a:rPr lang="id-ID" dirty="0" smtClean="0"/>
              <a:t>Menjelaskan gaya kepemimpinan </a:t>
            </a:r>
            <a:r>
              <a:rPr lang="id-ID" b="1" i="1" dirty="0" smtClean="0"/>
              <a:t>people-oriented</a:t>
            </a:r>
            <a:r>
              <a:rPr lang="id-ID" dirty="0" smtClean="0"/>
              <a:t> dan </a:t>
            </a:r>
            <a:r>
              <a:rPr lang="id-ID" b="1" i="1" dirty="0" smtClean="0"/>
              <a:t>task-oriented</a:t>
            </a:r>
          </a:p>
          <a:p>
            <a:r>
              <a:rPr lang="id-ID" dirty="0" smtClean="0"/>
              <a:t>Garis besar dari teori kepemimpinan </a:t>
            </a:r>
            <a:r>
              <a:rPr lang="id-ID" b="1" i="1" dirty="0" smtClean="0"/>
              <a:t>path-goal</a:t>
            </a:r>
          </a:p>
          <a:p>
            <a:r>
              <a:rPr lang="id-ID" dirty="0" smtClean="0"/>
              <a:t>Meringkas teori pengganti dari kepemimpinan atau leadership</a:t>
            </a:r>
          </a:p>
          <a:p>
            <a:r>
              <a:rPr lang="id-ID" dirty="0" smtClean="0"/>
              <a:t>Membedakan </a:t>
            </a:r>
            <a:r>
              <a:rPr lang="id-ID" b="1" i="1" dirty="0" smtClean="0"/>
              <a:t>transformational</a:t>
            </a:r>
            <a:r>
              <a:rPr lang="id-ID" dirty="0" smtClean="0"/>
              <a:t> </a:t>
            </a:r>
            <a:r>
              <a:rPr lang="id-ID" b="1" i="1" dirty="0" smtClean="0"/>
              <a:t>leadership</a:t>
            </a:r>
            <a:r>
              <a:rPr lang="id-ID" dirty="0" smtClean="0"/>
              <a:t> dari </a:t>
            </a:r>
            <a:r>
              <a:rPr lang="id-ID" b="1" i="1" dirty="0" smtClean="0"/>
              <a:t>transactional</a:t>
            </a:r>
            <a:r>
              <a:rPr lang="id-ID" dirty="0" smtClean="0"/>
              <a:t>  dan </a:t>
            </a:r>
            <a:r>
              <a:rPr lang="id-ID" b="1" i="1" dirty="0" smtClean="0"/>
              <a:t>charismatic</a:t>
            </a:r>
            <a:r>
              <a:rPr lang="id-ID" dirty="0" smtClean="0"/>
              <a:t> </a:t>
            </a:r>
            <a:r>
              <a:rPr lang="id-ID" b="1" i="1" dirty="0" smtClean="0"/>
              <a:t>leadership</a:t>
            </a:r>
          </a:p>
          <a:p>
            <a:r>
              <a:rPr lang="id-ID" dirty="0" smtClean="0"/>
              <a:t>Menjelaskan 4 elemen dari transformational leadership</a:t>
            </a:r>
          </a:p>
          <a:p>
            <a:r>
              <a:rPr lang="id-ID" dirty="0" smtClean="0"/>
              <a:t>Menjelaskan perspektif kepemimpinan implisit</a:t>
            </a:r>
          </a:p>
          <a:p>
            <a:r>
              <a:rPr lang="id-ID" dirty="0" smtClean="0"/>
              <a:t>Mendiskudikan persamaan dan perbedaan dalam gaya kepemimpinan pria dan wanita</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5D346"/>
        </a:solidFill>
        <a:effectLst/>
      </p:bgPr>
    </p:bg>
    <p:spTree>
      <p:nvGrpSpPr>
        <p:cNvPr id="1" name="Shape 244"/>
        <p:cNvGrpSpPr/>
        <p:nvPr/>
      </p:nvGrpSpPr>
      <p:grpSpPr>
        <a:xfrm>
          <a:off x="0" y="0"/>
          <a:ext cx="0" cy="0"/>
          <a:chOff x="0" y="0"/>
          <a:chExt cx="0" cy="0"/>
        </a:xfrm>
      </p:grpSpPr>
      <p:sp>
        <p:nvSpPr>
          <p:cNvPr id="10" name="Shape 124"/>
          <p:cNvSpPr txBox="1">
            <a:spLocks noGrp="1"/>
          </p:cNvSpPr>
          <p:nvPr>
            <p:ph type="title"/>
          </p:nvPr>
        </p:nvSpPr>
        <p:spPr>
          <a:xfrm>
            <a:off x="1881400" y="483518"/>
            <a:ext cx="6815700" cy="1925700"/>
          </a:xfrm>
          <a:prstGeom prst="rect">
            <a:avLst/>
          </a:prstGeom>
        </p:spPr>
        <p:txBody>
          <a:bodyPr spcFirstLastPara="1" wrap="square" lIns="91425" tIns="91425" rIns="91425" bIns="91425" anchor="t" anchorCtr="0">
            <a:noAutofit/>
          </a:bodyPr>
          <a:lstStyle/>
          <a:p>
            <a:pPr lvl="0"/>
            <a:r>
              <a:rPr lang="id-ID" sz="3600" dirty="0"/>
              <a:t>Fiedler’s Contingency Model</a:t>
            </a:r>
            <a:endParaRPr sz="3600" dirty="0"/>
          </a:p>
        </p:txBody>
      </p:sp>
      <p:sp>
        <p:nvSpPr>
          <p:cNvPr id="11" name="TextBox 10"/>
          <p:cNvSpPr txBox="1"/>
          <p:nvPr/>
        </p:nvSpPr>
        <p:spPr>
          <a:xfrm>
            <a:off x="395536" y="1995686"/>
            <a:ext cx="8784976" cy="307777"/>
          </a:xfrm>
          <a:prstGeom prst="rect">
            <a:avLst/>
          </a:prstGeom>
          <a:noFill/>
        </p:spPr>
        <p:txBody>
          <a:bodyPr wrap="square" rtlCol="0">
            <a:spAutoFit/>
          </a:bodyPr>
          <a:lstStyle/>
          <a:p>
            <a:endParaRPr lang="id-ID" dirty="0" smtClean="0">
              <a:solidFill>
                <a:schemeClr val="tx1"/>
              </a:solidFill>
            </a:endParaRPr>
          </a:p>
        </p:txBody>
      </p:sp>
      <p:sp>
        <p:nvSpPr>
          <p:cNvPr id="12" name="Rectangle 11"/>
          <p:cNvSpPr/>
          <p:nvPr/>
        </p:nvSpPr>
        <p:spPr>
          <a:xfrm>
            <a:off x="1331640" y="915566"/>
            <a:ext cx="543739" cy="769441"/>
          </a:xfrm>
          <a:prstGeom prst="rect">
            <a:avLst/>
          </a:prstGeom>
        </p:spPr>
        <p:txBody>
          <a:bodyPr wrap="none">
            <a:spAutoFit/>
          </a:bodyPr>
          <a:lstStyle/>
          <a:p>
            <a:pPr lvl="0"/>
            <a:r>
              <a:rPr lang="id-ID" sz="4400" b="1" dirty="0">
                <a:ln>
                  <a:solidFill>
                    <a:srgbClr val="FFFFFF"/>
                  </a:solidFill>
                </a:ln>
                <a:noFill/>
                <a:latin typeface="Montserrat"/>
                <a:sym typeface="Montserrat"/>
              </a:rPr>
              <a:t>9</a:t>
            </a:r>
            <a:endParaRPr lang="id-ID" sz="4400" dirty="0"/>
          </a:p>
        </p:txBody>
      </p:sp>
      <p:sp>
        <p:nvSpPr>
          <p:cNvPr id="13" name="Content Placeholder 2"/>
          <p:cNvSpPr txBox="1">
            <a:spLocks/>
          </p:cNvSpPr>
          <p:nvPr/>
        </p:nvSpPr>
        <p:spPr>
          <a:xfrm>
            <a:off x="827584" y="1851670"/>
            <a:ext cx="7643192" cy="313179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000" b="0" i="0" u="none" strike="noStrike" kern="1200" cap="none" spc="0" normalizeH="0" baseline="0" noProof="0" dirty="0" smtClean="0">
                <a:ln>
                  <a:noFill/>
                </a:ln>
                <a:solidFill>
                  <a:sysClr val="windowText" lastClr="000000"/>
                </a:solidFill>
                <a:effectLst/>
                <a:uLnTx/>
                <a:uFillTx/>
                <a:latin typeface="Calibri"/>
              </a:rPr>
              <a:t>	Model Fiedler menunjukkan</a:t>
            </a:r>
            <a:r>
              <a:rPr kumimoji="0" lang="id-ID" sz="3000" b="0" i="0" u="none" strike="noStrike" kern="1200" cap="none" spc="0" normalizeH="0" noProof="0" dirty="0" smtClean="0">
                <a:ln>
                  <a:noFill/>
                </a:ln>
                <a:solidFill>
                  <a:sysClr val="windowText" lastClr="000000"/>
                </a:solidFill>
                <a:effectLst/>
                <a:uLnTx/>
                <a:uFillTx/>
                <a:latin typeface="Calibri"/>
              </a:rPr>
              <a:t> </a:t>
            </a:r>
            <a:r>
              <a:rPr kumimoji="0" lang="id-ID" sz="3000" b="0" i="0" u="none" strike="noStrike" kern="1200" cap="none" spc="0" normalizeH="0" baseline="0" noProof="0" dirty="0" smtClean="0">
                <a:ln>
                  <a:noFill/>
                </a:ln>
                <a:solidFill>
                  <a:sysClr val="windowText" lastClr="000000"/>
                </a:solidFill>
                <a:effectLst/>
                <a:uLnTx/>
                <a:uFillTx/>
                <a:latin typeface="Calibri"/>
              </a:rPr>
              <a:t>bahwa gaya kepemimpinan naturalnya</a:t>
            </a:r>
            <a:r>
              <a:rPr kumimoji="0" lang="id-ID" sz="3000" b="0" i="0" u="none" strike="noStrike" kern="1200" cap="none" spc="0" normalizeH="0" noProof="0" dirty="0" smtClean="0">
                <a:ln>
                  <a:noFill/>
                </a:ln>
                <a:solidFill>
                  <a:sysClr val="windowText" lastClr="000000"/>
                </a:solidFill>
                <a:effectLst/>
                <a:uLnTx/>
                <a:uFillTx/>
                <a:latin typeface="Calibri"/>
              </a:rPr>
              <a:t> merupakan yang</a:t>
            </a:r>
            <a:r>
              <a:rPr kumimoji="0" lang="id-ID" sz="3000" b="0" i="0" u="none" strike="noStrike" kern="1200" cap="none" spc="0" normalizeH="0" baseline="0" noProof="0" dirty="0" smtClean="0">
                <a:ln>
                  <a:noFill/>
                </a:ln>
                <a:solidFill>
                  <a:sysClr val="windowText" lastClr="000000"/>
                </a:solidFill>
                <a:effectLst/>
                <a:uLnTx/>
                <a:uFillTx/>
                <a:latin typeface="Calibri"/>
              </a:rPr>
              <a:t> terbaik dan efektif bergantung pada tingkat kontrol situasional, yaitu tingkat kekuatan dan pengaruh yang dimiliki pemimpin dalam situasi tertentu.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000" b="0" i="0" u="none" strike="noStrike" kern="1200" cap="none" spc="0" normalizeH="0" baseline="0" noProof="0" dirty="0" smtClean="0">
              <a:ln>
                <a:noFill/>
              </a:ln>
              <a:solidFill>
                <a:sysClr val="windowText" lastClr="000000"/>
              </a:solidFill>
              <a:effectLst/>
              <a:uLnTx/>
              <a:uFillTx/>
              <a:latin typeface="Calibri"/>
            </a:endParaRPr>
          </a:p>
          <a:p>
            <a:pPr>
              <a:buClrTx/>
            </a:pPr>
            <a:r>
              <a:rPr kumimoji="0" lang="id-ID" sz="3000" b="0" i="0" u="none" strike="noStrike" kern="1200" cap="none" spc="0" normalizeH="0" baseline="0" noProof="0" dirty="0" smtClean="0">
                <a:ln>
                  <a:noFill/>
                </a:ln>
                <a:solidFill>
                  <a:sysClr val="windowText" lastClr="000000"/>
                </a:solidFill>
                <a:effectLst/>
                <a:uLnTx/>
                <a:uFillTx/>
                <a:latin typeface="Calibri"/>
              </a:rPr>
              <a:t>	</a:t>
            </a:r>
            <a:r>
              <a:rPr kumimoji="0" lang="id-ID" sz="3000" b="1" i="1" u="none" strike="noStrike" kern="1200" cap="none" spc="0" normalizeH="0" baseline="0" noProof="0" dirty="0" smtClean="0">
                <a:ln>
                  <a:noFill/>
                </a:ln>
                <a:solidFill>
                  <a:sysClr val="windowText" lastClr="000000"/>
                </a:solidFill>
                <a:effectLst/>
                <a:uLnTx/>
                <a:uFillTx/>
                <a:latin typeface="Calibri"/>
              </a:rPr>
              <a:t>Situational</a:t>
            </a:r>
            <a:r>
              <a:rPr kumimoji="0" lang="id-ID" sz="3000" b="1" i="1" u="none" strike="noStrike" kern="1200" cap="none" spc="0" normalizeH="0" noProof="0" dirty="0" smtClean="0">
                <a:ln>
                  <a:noFill/>
                </a:ln>
                <a:solidFill>
                  <a:sysClr val="windowText" lastClr="000000"/>
                </a:solidFill>
                <a:effectLst/>
                <a:uLnTx/>
                <a:uFillTx/>
                <a:latin typeface="Calibri"/>
              </a:rPr>
              <a:t> Control</a:t>
            </a:r>
            <a:r>
              <a:rPr kumimoji="0" lang="id-ID" sz="3000" b="1" i="1" u="none" strike="noStrike" kern="1200" cap="none" spc="0" normalizeH="0" baseline="0" noProof="0" dirty="0" smtClean="0">
                <a:ln>
                  <a:noFill/>
                </a:ln>
                <a:solidFill>
                  <a:sysClr val="windowText" lastClr="000000"/>
                </a:solidFill>
                <a:effectLst/>
                <a:uLnTx/>
                <a:uFillTx/>
                <a:latin typeface="Calibri"/>
              </a:rPr>
              <a:t> </a:t>
            </a:r>
            <a:r>
              <a:rPr kumimoji="0" lang="id-ID" sz="3000" b="0" i="0" u="none" strike="noStrike" kern="1200" cap="none" spc="0" normalizeH="0" baseline="0" noProof="0" dirty="0" smtClean="0">
                <a:ln>
                  <a:noFill/>
                </a:ln>
                <a:solidFill>
                  <a:sysClr val="windowText" lastClr="000000"/>
                </a:solidFill>
                <a:effectLst/>
                <a:uLnTx/>
                <a:uFillTx/>
                <a:latin typeface="Calibri"/>
              </a:rPr>
              <a:t>dipengaruhi oleh tiga faktor dalam urutan kepentingan berikut: hubungan pemimpin-anggota </a:t>
            </a:r>
            <a:r>
              <a:rPr kumimoji="0" lang="id-ID" sz="3000" b="0" i="1" u="none" strike="noStrike" kern="1200" cap="none" spc="0" normalizeH="0" baseline="0" noProof="0" dirty="0" smtClean="0">
                <a:ln>
                  <a:noFill/>
                </a:ln>
                <a:solidFill>
                  <a:sysClr val="windowText" lastClr="000000"/>
                </a:solidFill>
                <a:effectLst/>
                <a:uLnTx/>
                <a:uFillTx/>
                <a:latin typeface="Calibri"/>
              </a:rPr>
              <a:t>(Leader-member relations), </a:t>
            </a:r>
            <a:r>
              <a:rPr kumimoji="0" lang="id-ID" sz="3000" b="0" i="0" u="none" strike="noStrike" kern="1200" cap="none" spc="0" normalizeH="0" baseline="0" noProof="0" dirty="0" smtClean="0">
                <a:ln>
                  <a:noFill/>
                </a:ln>
                <a:solidFill>
                  <a:sysClr val="windowText" lastClr="000000"/>
                </a:solidFill>
                <a:effectLst/>
                <a:uLnTx/>
                <a:uFillTx/>
                <a:latin typeface="Calibri"/>
              </a:rPr>
              <a:t>struktur tugas </a:t>
            </a:r>
            <a:r>
              <a:rPr kumimoji="0" lang="id-ID" sz="3000" b="0" i="1" u="none" strike="noStrike" kern="1200" cap="none" spc="0" normalizeH="0" baseline="0" noProof="0" dirty="0" smtClean="0">
                <a:ln>
                  <a:noFill/>
                </a:ln>
                <a:solidFill>
                  <a:sysClr val="windowText" lastClr="000000"/>
                </a:solidFill>
                <a:effectLst/>
                <a:uLnTx/>
                <a:uFillTx/>
                <a:latin typeface="Calibri"/>
              </a:rPr>
              <a:t>(Task structure), </a:t>
            </a:r>
            <a:r>
              <a:rPr kumimoji="0" lang="id-ID" sz="3000" b="0" i="0" u="none" strike="noStrike" kern="1200" cap="none" spc="0" normalizeH="0" baseline="0" noProof="0" dirty="0" smtClean="0">
                <a:ln>
                  <a:noFill/>
                </a:ln>
                <a:solidFill>
                  <a:sysClr val="windowText" lastClr="000000"/>
                </a:solidFill>
                <a:effectLst/>
                <a:uLnTx/>
                <a:uFillTx/>
                <a:latin typeface="Calibri"/>
              </a:rPr>
              <a:t>dan kekuatan jabatan </a:t>
            </a:r>
            <a:r>
              <a:rPr kumimoji="0" lang="id-ID" sz="3000" b="0" i="1" u="none" strike="noStrike" kern="1200" cap="none" spc="0" normalizeH="0" baseline="0" noProof="0" dirty="0" smtClean="0">
                <a:ln>
                  <a:noFill/>
                </a:ln>
                <a:solidFill>
                  <a:sysClr val="windowText" lastClr="000000"/>
                </a:solidFill>
                <a:effectLst/>
                <a:uLnTx/>
                <a:uFillTx/>
                <a:latin typeface="Calibri"/>
              </a:rPr>
              <a:t>(Position</a:t>
            </a:r>
            <a:r>
              <a:rPr kumimoji="0" lang="id-ID" sz="3000" b="0" i="1" u="none" strike="noStrike" kern="1200" cap="none" spc="0" normalizeH="0" noProof="0" dirty="0" smtClean="0">
                <a:ln>
                  <a:noFill/>
                </a:ln>
                <a:solidFill>
                  <a:sysClr val="windowText" lastClr="000000"/>
                </a:solidFill>
                <a:effectLst/>
                <a:uLnTx/>
                <a:uFillTx/>
                <a:latin typeface="Calibri"/>
              </a:rPr>
              <a:t> Power)</a:t>
            </a:r>
            <a:r>
              <a:rPr kumimoji="0" lang="id-ID" sz="3000" b="0" i="1" u="none" strike="noStrike" kern="1200" cap="none" spc="0" normalizeH="0" baseline="0" noProof="0" dirty="0" smtClean="0">
                <a:ln>
                  <a:noFill/>
                </a:ln>
                <a:solidFill>
                  <a:sysClr val="windowText" lastClr="000000"/>
                </a:solidFill>
                <a:effectLst/>
                <a:uLnTx/>
                <a:uFillTx/>
                <a:latin typeface="Calibri"/>
              </a:rPr>
              <a:t>.</a:t>
            </a:r>
            <a:endParaRPr kumimoji="0" lang="id-ID" sz="3000" b="0" i="1" u="none" strike="noStrike" kern="1200" cap="none" spc="0" normalizeH="0" baseline="0" noProof="0" dirty="0">
              <a:ln>
                <a:noFill/>
              </a:ln>
              <a:solidFill>
                <a:sysClr val="windowText" lastClr="000000"/>
              </a:solidFill>
              <a:effectLst/>
              <a:uLnTx/>
              <a:uFillTx/>
              <a:latin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8D458"/>
        </a:solidFill>
        <a:effectLst/>
      </p:bgPr>
    </p:bg>
    <p:spTree>
      <p:nvGrpSpPr>
        <p:cNvPr id="1" name="Shape 255"/>
        <p:cNvGrpSpPr/>
        <p:nvPr/>
      </p:nvGrpSpPr>
      <p:grpSpPr>
        <a:xfrm>
          <a:off x="0" y="0"/>
          <a:ext cx="0" cy="0"/>
          <a:chOff x="0" y="0"/>
          <a:chExt cx="0" cy="0"/>
        </a:xfrm>
      </p:grpSpPr>
      <p:sp>
        <p:nvSpPr>
          <p:cNvPr id="5" name="Rectangle 4"/>
          <p:cNvSpPr/>
          <p:nvPr/>
        </p:nvSpPr>
        <p:spPr>
          <a:xfrm>
            <a:off x="1285884" y="864187"/>
            <a:ext cx="60231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Rectangle 5"/>
          <p:cNvSpPr/>
          <p:nvPr/>
        </p:nvSpPr>
        <p:spPr>
          <a:xfrm>
            <a:off x="1192543" y="734723"/>
            <a:ext cx="788999"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10</a:t>
            </a:r>
            <a:endParaRPr lang="id-ID" sz="4400" dirty="0"/>
          </a:p>
        </p:txBody>
      </p:sp>
      <p:sp>
        <p:nvSpPr>
          <p:cNvPr id="8" name="Title 1"/>
          <p:cNvSpPr txBox="1">
            <a:spLocks/>
          </p:cNvSpPr>
          <p:nvPr/>
        </p:nvSpPr>
        <p:spPr>
          <a:xfrm>
            <a:off x="2002517" y="527479"/>
            <a:ext cx="70328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ysClr val="windowText" lastClr="000000"/>
                </a:solidFill>
                <a:effectLst/>
                <a:uLnTx/>
                <a:uFillTx/>
                <a:latin typeface="Montserrat" panose="020B0604020202020204" charset="0"/>
              </a:rPr>
              <a:t>Changing the Situation to Match the Leader’s Natural Style</a:t>
            </a:r>
            <a:endParaRPr kumimoji="0" lang="id-ID" sz="3200" b="1" i="0" u="none" strike="noStrike" kern="1200" cap="none" spc="0" normalizeH="0" baseline="0" noProof="0" dirty="0">
              <a:ln>
                <a:noFill/>
              </a:ln>
              <a:solidFill>
                <a:sysClr val="windowText" lastClr="000000"/>
              </a:solidFill>
              <a:effectLst/>
              <a:uLnTx/>
              <a:uFillTx/>
              <a:latin typeface="Montserrat" panose="020B0604020202020204" charset="0"/>
            </a:endParaRPr>
          </a:p>
        </p:txBody>
      </p:sp>
      <p:sp>
        <p:nvSpPr>
          <p:cNvPr id="9" name="Content Placeholder 2"/>
          <p:cNvSpPr txBox="1">
            <a:spLocks/>
          </p:cNvSpPr>
          <p:nvPr/>
        </p:nvSpPr>
        <p:spPr>
          <a:xfrm>
            <a:off x="2457399" y="1275606"/>
            <a:ext cx="656307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32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800" b="0" i="0" u="none" strike="noStrike" kern="1200" cap="none" spc="0" normalizeH="0" baseline="0" noProof="0" dirty="0" smtClean="0">
                <a:ln>
                  <a:noFill/>
                </a:ln>
                <a:solidFill>
                  <a:sysClr val="windowText" lastClr="000000"/>
                </a:solidFill>
                <a:effectLst/>
                <a:uLnTx/>
                <a:uFillTx/>
                <a:latin typeface="Calibri"/>
              </a:rPr>
              <a:t>	Jika gaya kepemimpinan dipengaruhi oleh kepribadian seseorang, organisasi harus merancang situasi agar sesuai dengan gaya dominan pemimpin, daripada mengharapkan pemimpin mengubah gaya mereka dengan situasi tersebut.</a:t>
            </a:r>
            <a:endParaRPr kumimoji="0" lang="id-ID" sz="2800" b="0" i="0" u="none" strike="noStrike" kern="120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6200000">
            <a:off x="365786" y="2613003"/>
            <a:ext cx="3231511" cy="13464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500"/>
        </a:solidFill>
        <a:effectLst/>
      </p:bgPr>
    </p:bg>
    <p:spTree>
      <p:nvGrpSpPr>
        <p:cNvPr id="1" name="Shape 261"/>
        <p:cNvGrpSpPr/>
        <p:nvPr/>
      </p:nvGrpSpPr>
      <p:grpSpPr>
        <a:xfrm>
          <a:off x="0" y="0"/>
          <a:ext cx="0" cy="0"/>
          <a:chOff x="0" y="0"/>
          <a:chExt cx="0" cy="0"/>
        </a:xfrm>
      </p:grpSpPr>
      <p:sp>
        <p:nvSpPr>
          <p:cNvPr id="263" name="Shape 263"/>
          <p:cNvSpPr txBox="1">
            <a:spLocks noGrp="1"/>
          </p:cNvSpPr>
          <p:nvPr>
            <p:ph type="body" idx="4294967295"/>
          </p:nvPr>
        </p:nvSpPr>
        <p:spPr>
          <a:xfrm>
            <a:off x="1115616" y="1707654"/>
            <a:ext cx="7152316" cy="2917888"/>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dirty="0" smtClean="0"/>
              <a:t>.</a:t>
            </a:r>
            <a:endParaRPr dirty="0"/>
          </a:p>
        </p:txBody>
      </p:sp>
      <p:sp>
        <p:nvSpPr>
          <p:cNvPr id="2" name="Title 1"/>
          <p:cNvSpPr>
            <a:spLocks noGrp="1"/>
          </p:cNvSpPr>
          <p:nvPr>
            <p:ph type="title"/>
          </p:nvPr>
        </p:nvSpPr>
        <p:spPr>
          <a:xfrm>
            <a:off x="1979712" y="915566"/>
            <a:ext cx="6815700" cy="1925700"/>
          </a:xfrm>
        </p:spPr>
        <p:txBody>
          <a:bodyPr/>
          <a:lstStyle/>
          <a:p>
            <a:r>
              <a:rPr lang="id-ID" sz="3600" dirty="0"/>
              <a:t>Leadership Substitutes</a:t>
            </a:r>
          </a:p>
        </p:txBody>
      </p:sp>
      <p:sp>
        <p:nvSpPr>
          <p:cNvPr id="8" name="Rectangle 7"/>
          <p:cNvSpPr/>
          <p:nvPr/>
        </p:nvSpPr>
        <p:spPr>
          <a:xfrm>
            <a:off x="1317803" y="915566"/>
            <a:ext cx="627095"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11</a:t>
            </a:r>
            <a:endParaRPr lang="id-ID" sz="4400" dirty="0"/>
          </a:p>
        </p:txBody>
      </p:sp>
      <p:grpSp>
        <p:nvGrpSpPr>
          <p:cNvPr id="9" name="Shape 417"/>
          <p:cNvGrpSpPr/>
          <p:nvPr/>
        </p:nvGrpSpPr>
        <p:grpSpPr>
          <a:xfrm>
            <a:off x="251520" y="105800"/>
            <a:ext cx="866263" cy="809766"/>
            <a:chOff x="5961125" y="1623900"/>
            <a:chExt cx="427450" cy="448175"/>
          </a:xfrm>
        </p:grpSpPr>
        <p:sp>
          <p:nvSpPr>
            <p:cNvPr id="10" name="Shape 418"/>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19"/>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20"/>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421"/>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422"/>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423"/>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424"/>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Rectangle 2"/>
          <p:cNvSpPr/>
          <p:nvPr/>
        </p:nvSpPr>
        <p:spPr>
          <a:xfrm>
            <a:off x="1403648" y="1995686"/>
            <a:ext cx="6678488" cy="2332946"/>
          </a:xfrm>
          <a:prstGeom prst="rect">
            <a:avLst/>
          </a:prstGeom>
        </p:spPr>
        <p:txBody>
          <a:bodyPr wrap="square">
            <a:spAutoFit/>
          </a:bodyPr>
          <a:lstStyle/>
          <a:p>
            <a:pPr marL="342900" lvl="0" indent="-342900">
              <a:spcBef>
                <a:spcPct val="20000"/>
              </a:spcBef>
              <a:buClrTx/>
            </a:pPr>
            <a:r>
              <a:rPr lang="id-ID" sz="2800" kern="1200" dirty="0">
                <a:solidFill>
                  <a:prstClr val="black"/>
                </a:solidFill>
                <a:latin typeface="Calibri"/>
              </a:rPr>
              <a:t>Teori yang menjelaskan bahwa kemampuan leader untuk mempengaruhi bawahan itu dibatasi oleh kondisi tertentu.</a:t>
            </a:r>
          </a:p>
          <a:p>
            <a:pPr marL="342900" lvl="0" indent="-342900">
              <a:spcBef>
                <a:spcPct val="20000"/>
              </a:spcBef>
              <a:buClrTx/>
            </a:pPr>
            <a:r>
              <a:rPr lang="id-ID" sz="2800" kern="1200" dirty="0">
                <a:solidFill>
                  <a:prstClr val="black"/>
                </a:solidFill>
                <a:latin typeface="Calibri"/>
              </a:rPr>
              <a:t>	Teori ini serupa dengan teori Path-Goal Leadership.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074D9"/>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907704" y="483518"/>
            <a:ext cx="6815700" cy="1925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sz="3600" dirty="0" smtClean="0"/>
              <a:t>Transformational Perspective of Leadership</a:t>
            </a:r>
            <a:endParaRPr sz="3600" dirty="0"/>
          </a:p>
        </p:txBody>
      </p:sp>
      <p:sp>
        <p:nvSpPr>
          <p:cNvPr id="2" name="Rectangle 1"/>
          <p:cNvSpPr/>
          <p:nvPr/>
        </p:nvSpPr>
        <p:spPr>
          <a:xfrm>
            <a:off x="2699792" y="2224802"/>
            <a:ext cx="5925729" cy="2419124"/>
          </a:xfrm>
          <a:prstGeom prst="rect">
            <a:avLst/>
          </a:prstGeom>
        </p:spPr>
        <p:txBody>
          <a:bodyPr wrap="square">
            <a:spAutoFit/>
          </a:bodyPr>
          <a:lstStyle/>
          <a:p>
            <a:pPr lvl="0">
              <a:lnSpc>
                <a:spcPct val="90000"/>
              </a:lnSpc>
              <a:spcBef>
                <a:spcPts val="1000"/>
              </a:spcBef>
              <a:buClrTx/>
            </a:pPr>
            <a:r>
              <a:rPr lang="id-ID" sz="2400" b="1" kern="1200" dirty="0" smtClean="0">
                <a:solidFill>
                  <a:prstClr val="black"/>
                </a:solidFill>
                <a:latin typeface="Calibri" panose="020F0502020204030204"/>
              </a:rPr>
              <a:t>Transformational leadership </a:t>
            </a:r>
            <a:r>
              <a:rPr lang="id-ID" sz="2400" kern="1200" dirty="0" smtClean="0">
                <a:solidFill>
                  <a:prstClr val="black"/>
                </a:solidFill>
                <a:latin typeface="Calibri" panose="020F0502020204030204"/>
              </a:rPr>
              <a:t>adalah kepemimpnan d</a:t>
            </a:r>
            <a:r>
              <a:rPr lang="en-US" sz="2400" kern="1200" dirty="0" err="1" smtClean="0">
                <a:solidFill>
                  <a:prstClr val="black"/>
                </a:solidFill>
                <a:latin typeface="Calibri" panose="020F0502020204030204"/>
              </a:rPr>
              <a:t>imana</a:t>
            </a:r>
            <a:r>
              <a:rPr lang="en-US" sz="2400" kern="1200" dirty="0" smtClean="0">
                <a:solidFill>
                  <a:prstClr val="black"/>
                </a:solidFill>
                <a:latin typeface="Calibri" panose="020F0502020204030204"/>
              </a:rPr>
              <a:t> </a:t>
            </a:r>
            <a:r>
              <a:rPr lang="en-US" sz="2400" kern="1200" dirty="0" err="1">
                <a:solidFill>
                  <a:prstClr val="black"/>
                </a:solidFill>
                <a:latin typeface="Calibri" panose="020F0502020204030204"/>
              </a:rPr>
              <a:t>pemimpin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mengubah</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tim</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atau</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organisasi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dengan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menciptakan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mengkomunikasikan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dan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memodelkan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visi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untuk</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organisasi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atau</a:t>
            </a:r>
            <a:r>
              <a:rPr lang="en-US" sz="2400" kern="1200" dirty="0">
                <a:solidFill>
                  <a:prstClr val="black"/>
                </a:solidFill>
                <a:latin typeface="Calibri" panose="020F0502020204030204"/>
              </a:rPr>
              <a:t> unit </a:t>
            </a:r>
            <a:r>
              <a:rPr lang="en-US" sz="2400" kern="1200" dirty="0" err="1">
                <a:solidFill>
                  <a:prstClr val="black"/>
                </a:solidFill>
                <a:latin typeface="Calibri" panose="020F0502020204030204"/>
              </a:rPr>
              <a:t>kerja</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serta</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menginspirasi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karyawan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untuk</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mengupayakan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visi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tersebut</a:t>
            </a:r>
            <a:r>
              <a:rPr lang="en-US" sz="2400" kern="1200" dirty="0">
                <a:solidFill>
                  <a:prstClr val="black"/>
                </a:solidFill>
                <a:latin typeface="Calibri" panose="020F0502020204030204"/>
              </a:rPr>
              <a:t>.</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1941873"/>
            <a:ext cx="2232248" cy="2984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59632" y="915565"/>
            <a:ext cx="739305"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12</a:t>
            </a:r>
            <a:endParaRPr lang="id-ID"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74D9"/>
        </a:solidFill>
        <a:effectLst/>
      </p:bgPr>
    </p:bg>
    <p:spTree>
      <p:nvGrpSpPr>
        <p:cNvPr id="1" name="Shape 154"/>
        <p:cNvGrpSpPr/>
        <p:nvPr/>
      </p:nvGrpSpPr>
      <p:grpSpPr>
        <a:xfrm>
          <a:off x="0" y="0"/>
          <a:ext cx="0" cy="0"/>
          <a:chOff x="0" y="0"/>
          <a:chExt cx="0" cy="0"/>
        </a:xfrm>
      </p:grpSpPr>
      <p:sp>
        <p:nvSpPr>
          <p:cNvPr id="2" name="Rectangle 1"/>
          <p:cNvSpPr/>
          <p:nvPr/>
        </p:nvSpPr>
        <p:spPr>
          <a:xfrm>
            <a:off x="1763687" y="1059582"/>
            <a:ext cx="7293881" cy="3468642"/>
          </a:xfrm>
          <a:prstGeom prst="rect">
            <a:avLst/>
          </a:prstGeom>
        </p:spPr>
        <p:txBody>
          <a:bodyPr wrap="square">
            <a:spAutoFit/>
          </a:bodyPr>
          <a:lstStyle/>
          <a:p>
            <a:pPr lvl="0" algn="ctr">
              <a:lnSpc>
                <a:spcPct val="90000"/>
              </a:lnSpc>
              <a:spcBef>
                <a:spcPts val="1000"/>
              </a:spcBef>
              <a:buClrTx/>
            </a:pPr>
            <a:r>
              <a:rPr lang="id-ID" sz="2400" b="1" kern="1200" dirty="0" smtClean="0">
                <a:solidFill>
                  <a:prstClr val="black"/>
                </a:solidFill>
                <a:latin typeface="Calibri" panose="020F0502020204030204"/>
              </a:rPr>
              <a:t>Transactional leadership </a:t>
            </a:r>
            <a:r>
              <a:rPr lang="id-ID" sz="2400" kern="1200" dirty="0" smtClean="0">
                <a:solidFill>
                  <a:prstClr val="black"/>
                </a:solidFill>
                <a:latin typeface="Calibri" panose="020F0502020204030204"/>
              </a:rPr>
              <a:t>adalah kepemimpinan dimana leader membantu organisasi untuk menggapai tujuan atau goalsnya secara lebih efisien.</a:t>
            </a:r>
          </a:p>
          <a:p>
            <a:pPr lvl="0" algn="ctr">
              <a:lnSpc>
                <a:spcPct val="90000"/>
              </a:lnSpc>
              <a:spcBef>
                <a:spcPts val="1000"/>
              </a:spcBef>
              <a:buClrTx/>
            </a:pPr>
            <a:endParaRPr lang="id-ID" sz="2400" kern="1200" dirty="0">
              <a:solidFill>
                <a:prstClr val="black"/>
              </a:solidFill>
              <a:latin typeface="Calibri" panose="020F0502020204030204"/>
            </a:endParaRPr>
          </a:p>
          <a:p>
            <a:pPr marL="342900" lvl="0" indent="-342900">
              <a:lnSpc>
                <a:spcPct val="90000"/>
              </a:lnSpc>
              <a:spcBef>
                <a:spcPts val="1000"/>
              </a:spcBef>
              <a:buClrTx/>
              <a:buFont typeface="Arial" panose="020B0604020202020204" pitchFamily="34" charset="0"/>
              <a:buChar char="•"/>
            </a:pPr>
            <a:r>
              <a:rPr lang="id-ID" sz="2400" kern="1200" dirty="0" smtClean="0">
                <a:solidFill>
                  <a:prstClr val="black"/>
                </a:solidFill>
                <a:latin typeface="Calibri" panose="020F0502020204030204"/>
              </a:rPr>
              <a:t>Leader memastikan bahwa semua pegawai atau anggotanya mendapatkan atau memiliki sumberdaya yang dibutuhkan untuk menyelesaikan tugasnya.</a:t>
            </a:r>
          </a:p>
          <a:p>
            <a:pPr marL="342900" lvl="0" indent="-342900">
              <a:lnSpc>
                <a:spcPct val="90000"/>
              </a:lnSpc>
              <a:spcBef>
                <a:spcPts val="1000"/>
              </a:spcBef>
              <a:buClrTx/>
              <a:buFont typeface="Arial" panose="020B0604020202020204" pitchFamily="34" charset="0"/>
              <a:buChar char="•"/>
            </a:pPr>
            <a:r>
              <a:rPr lang="id-ID" sz="2400" kern="1200" dirty="0" smtClean="0">
                <a:solidFill>
                  <a:prstClr val="black"/>
                </a:solidFill>
                <a:latin typeface="Calibri" panose="020F0502020204030204"/>
              </a:rPr>
              <a:t>Fokus pada perilaku leader yang meningkatkan kinerja dan kepuasan pegawai.</a:t>
            </a:r>
            <a:endParaRPr lang="en-US" sz="2400" kern="1200" dirty="0">
              <a:solidFill>
                <a:prstClr val="black"/>
              </a:solidFill>
              <a:latin typeface="Calibri" panose="020F0502020204030204"/>
            </a:endParaRPr>
          </a:p>
        </p:txBody>
      </p:sp>
    </p:spTree>
    <p:extLst>
      <p:ext uri="{BB962C8B-B14F-4D97-AF65-F5344CB8AC3E}">
        <p14:creationId xmlns="" xmlns:p14="http://schemas.microsoft.com/office/powerpoint/2010/main" val="4175409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4D9"/>
        </a:solidFill>
        <a:effectLst/>
      </p:bgPr>
    </p:bg>
    <p:spTree>
      <p:nvGrpSpPr>
        <p:cNvPr id="1" name="Shape 154"/>
        <p:cNvGrpSpPr/>
        <p:nvPr/>
      </p:nvGrpSpPr>
      <p:grpSpPr>
        <a:xfrm>
          <a:off x="0" y="0"/>
          <a:ext cx="0" cy="0"/>
          <a:chOff x="0" y="0"/>
          <a:chExt cx="0" cy="0"/>
        </a:xfrm>
      </p:grpSpPr>
      <p:sp>
        <p:nvSpPr>
          <p:cNvPr id="3" name="Rectangle 2"/>
          <p:cNvSpPr/>
          <p:nvPr/>
        </p:nvSpPr>
        <p:spPr>
          <a:xfrm>
            <a:off x="2116736" y="699542"/>
            <a:ext cx="6102424" cy="954107"/>
          </a:xfrm>
          <a:prstGeom prst="rect">
            <a:avLst/>
          </a:prstGeom>
        </p:spPr>
        <p:txBody>
          <a:bodyPr wrap="square">
            <a:spAutoFit/>
          </a:bodyPr>
          <a:lstStyle/>
          <a:p>
            <a:r>
              <a:rPr lang="id-ID" sz="2800" b="1" dirty="0" smtClean="0">
                <a:solidFill>
                  <a:srgbClr val="182A2E"/>
                </a:solidFill>
                <a:latin typeface="Montserrat"/>
                <a:sym typeface="Montserrat"/>
              </a:rPr>
              <a:t>Transformational vs. Transactional Leadership</a:t>
            </a:r>
            <a:endParaRPr lang="id-ID" sz="2800" dirty="0"/>
          </a:p>
        </p:txBody>
      </p:sp>
      <p:sp>
        <p:nvSpPr>
          <p:cNvPr id="4" name="TextBox 3"/>
          <p:cNvSpPr txBox="1"/>
          <p:nvPr/>
        </p:nvSpPr>
        <p:spPr>
          <a:xfrm>
            <a:off x="467544" y="3349322"/>
            <a:ext cx="8064896" cy="1569660"/>
          </a:xfrm>
          <a:prstGeom prst="rect">
            <a:avLst/>
          </a:prstGeom>
          <a:noFill/>
        </p:spPr>
        <p:txBody>
          <a:bodyPr wrap="square" rtlCol="0">
            <a:spAutoFit/>
          </a:bodyPr>
          <a:lstStyle/>
          <a:p>
            <a:endParaRPr lang="id-ID" sz="1600" dirty="0"/>
          </a:p>
          <a:p>
            <a:endParaRPr lang="id-ID" sz="1600" dirty="0"/>
          </a:p>
          <a:p>
            <a:r>
              <a:rPr lang="id-ID" sz="1600" dirty="0" smtClean="0"/>
              <a:t>Maka dari itu, sebuah perusahaan maupun organisasi membutuhkan keduanya karena keduanya saling melengkapi satu sama lain. Transactional leadership meningkatkan efisiensi organisasi, dan transformational leadership yang mengendalikan organisasi  ke arah tindakan yang benar untuk membantu mewujudkan goals</a:t>
            </a:r>
            <a:endParaRPr lang="id-ID" sz="1600" dirty="0"/>
          </a:p>
        </p:txBody>
      </p:sp>
      <p:sp>
        <p:nvSpPr>
          <p:cNvPr id="5" name="Rectangle 4"/>
          <p:cNvSpPr/>
          <p:nvPr/>
        </p:nvSpPr>
        <p:spPr>
          <a:xfrm>
            <a:off x="1259632" y="915566"/>
            <a:ext cx="739305"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13</a:t>
            </a:r>
            <a:endParaRPr lang="id-ID" sz="4400" dirty="0"/>
          </a:p>
        </p:txBody>
      </p:sp>
      <p:graphicFrame>
        <p:nvGraphicFramePr>
          <p:cNvPr id="2" name="Diagram 1"/>
          <p:cNvGraphicFramePr/>
          <p:nvPr>
            <p:extLst>
              <p:ext uri="{D42A27DB-BD31-4B8C-83A1-F6EECF244321}">
                <p14:modId xmlns="" xmlns:p14="http://schemas.microsoft.com/office/powerpoint/2010/main" val="431838611"/>
              </p:ext>
            </p:extLst>
          </p:nvPr>
        </p:nvGraphicFramePr>
        <p:xfrm>
          <a:off x="1187624" y="1563638"/>
          <a:ext cx="6787864" cy="2504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44385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Rectangle 1"/>
          <p:cNvSpPr/>
          <p:nvPr/>
        </p:nvSpPr>
        <p:spPr>
          <a:xfrm>
            <a:off x="1285884" y="864187"/>
            <a:ext cx="60231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 name="Rectangle 2"/>
          <p:cNvSpPr/>
          <p:nvPr/>
        </p:nvSpPr>
        <p:spPr>
          <a:xfrm>
            <a:off x="1192543" y="734723"/>
            <a:ext cx="795411"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14</a:t>
            </a:r>
            <a:endParaRPr lang="id-ID" sz="4400" dirty="0"/>
          </a:p>
        </p:txBody>
      </p:sp>
      <p:sp>
        <p:nvSpPr>
          <p:cNvPr id="4" name="Rectangle 3"/>
          <p:cNvSpPr/>
          <p:nvPr/>
        </p:nvSpPr>
        <p:spPr>
          <a:xfrm>
            <a:off x="2116736" y="699542"/>
            <a:ext cx="6102424" cy="954107"/>
          </a:xfrm>
          <a:prstGeom prst="rect">
            <a:avLst/>
          </a:prstGeom>
        </p:spPr>
        <p:txBody>
          <a:bodyPr wrap="square">
            <a:spAutoFit/>
          </a:bodyPr>
          <a:lstStyle/>
          <a:p>
            <a:r>
              <a:rPr lang="id-ID" sz="2800" b="1" dirty="0" smtClean="0">
                <a:solidFill>
                  <a:srgbClr val="182A2E"/>
                </a:solidFill>
                <a:latin typeface="Montserrat"/>
                <a:sym typeface="Montserrat"/>
              </a:rPr>
              <a:t>Transformational vs. Charismatic Leadership</a:t>
            </a:r>
            <a:endParaRPr lang="id-ID" sz="2800" dirty="0"/>
          </a:p>
        </p:txBody>
      </p:sp>
      <p:graphicFrame>
        <p:nvGraphicFramePr>
          <p:cNvPr id="6" name="Diagram 5"/>
          <p:cNvGraphicFramePr/>
          <p:nvPr>
            <p:extLst>
              <p:ext uri="{D42A27DB-BD31-4B8C-83A1-F6EECF244321}">
                <p14:modId xmlns="" xmlns:p14="http://schemas.microsoft.com/office/powerpoint/2010/main" val="2123531933"/>
              </p:ext>
            </p:extLst>
          </p:nvPr>
        </p:nvGraphicFramePr>
        <p:xfrm>
          <a:off x="467544" y="1474378"/>
          <a:ext cx="8088560" cy="3484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Rectangle 1"/>
          <p:cNvSpPr/>
          <p:nvPr/>
        </p:nvSpPr>
        <p:spPr>
          <a:xfrm>
            <a:off x="1285884" y="864187"/>
            <a:ext cx="60231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 name="Rectangle 2"/>
          <p:cNvSpPr/>
          <p:nvPr/>
        </p:nvSpPr>
        <p:spPr>
          <a:xfrm>
            <a:off x="1192543" y="734723"/>
            <a:ext cx="740908"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15</a:t>
            </a:r>
            <a:endParaRPr lang="id-ID" sz="4400" dirty="0"/>
          </a:p>
        </p:txBody>
      </p:sp>
      <p:sp>
        <p:nvSpPr>
          <p:cNvPr id="4" name="Rectangle 3"/>
          <p:cNvSpPr/>
          <p:nvPr/>
        </p:nvSpPr>
        <p:spPr>
          <a:xfrm>
            <a:off x="2116736" y="699542"/>
            <a:ext cx="6102424" cy="954107"/>
          </a:xfrm>
          <a:prstGeom prst="rect">
            <a:avLst/>
          </a:prstGeom>
        </p:spPr>
        <p:txBody>
          <a:bodyPr wrap="square">
            <a:spAutoFit/>
          </a:bodyPr>
          <a:lstStyle/>
          <a:p>
            <a:r>
              <a:rPr lang="id-ID" sz="2800" b="1" dirty="0" smtClean="0">
                <a:solidFill>
                  <a:srgbClr val="182A2E"/>
                </a:solidFill>
                <a:latin typeface="Montserrat"/>
                <a:sym typeface="Montserrat"/>
              </a:rPr>
              <a:t>Elements of Transformational Leadership</a:t>
            </a:r>
            <a:endParaRPr lang="id-ID" sz="2800" dirty="0"/>
          </a:p>
        </p:txBody>
      </p:sp>
      <p:graphicFrame>
        <p:nvGraphicFramePr>
          <p:cNvPr id="5" name="Diagram 4"/>
          <p:cNvGraphicFramePr/>
          <p:nvPr>
            <p:extLst>
              <p:ext uri="{D42A27DB-BD31-4B8C-83A1-F6EECF244321}">
                <p14:modId xmlns="" xmlns:p14="http://schemas.microsoft.com/office/powerpoint/2010/main" val="2408515827"/>
              </p:ext>
            </p:extLst>
          </p:nvPr>
        </p:nvGraphicFramePr>
        <p:xfrm>
          <a:off x="-1476672" y="-380578"/>
          <a:ext cx="11521280"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57859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ECF5B"/>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973309" y="195486"/>
            <a:ext cx="6815700" cy="192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4000" dirty="0" smtClean="0"/>
              <a:t>Implicit Leadership Perspective</a:t>
            </a:r>
            <a:endParaRPr sz="4000" dirty="0"/>
          </a:p>
        </p:txBody>
      </p:sp>
      <p:sp>
        <p:nvSpPr>
          <p:cNvPr id="3" name="Rectangle 2"/>
          <p:cNvSpPr/>
          <p:nvPr/>
        </p:nvSpPr>
        <p:spPr>
          <a:xfrm>
            <a:off x="1208356" y="915566"/>
            <a:ext cx="764953"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16</a:t>
            </a:r>
            <a:endParaRPr lang="id-ID" sz="4400" dirty="0"/>
          </a:p>
        </p:txBody>
      </p:sp>
      <p:sp>
        <p:nvSpPr>
          <p:cNvPr id="2" name="Rectangle 1"/>
          <p:cNvSpPr/>
          <p:nvPr/>
        </p:nvSpPr>
        <p:spPr>
          <a:xfrm>
            <a:off x="755576" y="1769814"/>
            <a:ext cx="7686600" cy="3212161"/>
          </a:xfrm>
          <a:prstGeom prst="rect">
            <a:avLst/>
          </a:prstGeom>
        </p:spPr>
        <p:txBody>
          <a:bodyPr wrap="square">
            <a:spAutoFit/>
          </a:bodyPr>
          <a:lstStyle/>
          <a:p>
            <a:pPr lvl="0">
              <a:lnSpc>
                <a:spcPct val="90000"/>
              </a:lnSpc>
              <a:spcBef>
                <a:spcPts val="1000"/>
              </a:spcBef>
              <a:buClrTx/>
            </a:pPr>
            <a:r>
              <a:rPr lang="id-ID" sz="2400" b="1" i="1" kern="1200" dirty="0" smtClean="0">
                <a:solidFill>
                  <a:prstClr val="black"/>
                </a:solidFill>
                <a:latin typeface="Calibri" panose="020F0502020204030204"/>
              </a:rPr>
              <a:t>Implicit leadership theory </a:t>
            </a:r>
            <a:r>
              <a:rPr lang="id-ID" sz="2400" kern="1200" dirty="0" smtClean="0">
                <a:solidFill>
                  <a:prstClr val="black"/>
                </a:solidFill>
                <a:latin typeface="Calibri" panose="020F0502020204030204"/>
              </a:rPr>
              <a:t>adalah </a:t>
            </a:r>
            <a:r>
              <a:rPr lang="id-ID" sz="2400" kern="1200" dirty="0">
                <a:solidFill>
                  <a:prstClr val="black"/>
                </a:solidFill>
                <a:latin typeface="Calibri" panose="020F0502020204030204"/>
              </a:rPr>
              <a:t>t</a:t>
            </a:r>
            <a:r>
              <a:rPr lang="en-US" sz="2400" kern="1200" dirty="0" err="1" smtClean="0">
                <a:solidFill>
                  <a:prstClr val="black"/>
                </a:solidFill>
                <a:latin typeface="Calibri" panose="020F0502020204030204"/>
              </a:rPr>
              <a:t>eori</a:t>
            </a:r>
            <a:r>
              <a:rPr lang="en-US" sz="2400" kern="1200" dirty="0" smtClean="0">
                <a:solidFill>
                  <a:prstClr val="black"/>
                </a:solidFill>
                <a:latin typeface="Calibri" panose="020F0502020204030204"/>
              </a:rPr>
              <a:t> </a:t>
            </a:r>
            <a:r>
              <a:rPr lang="en-US" sz="2400" kern="1200" dirty="0" err="1">
                <a:solidFill>
                  <a:prstClr val="black"/>
                </a:solidFill>
                <a:latin typeface="Calibri" panose="020F0502020204030204"/>
              </a:rPr>
              <a:t>tentang</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kepemimpinan</a:t>
            </a:r>
            <a:r>
              <a:rPr lang="en-US" sz="2400" kern="1200" dirty="0">
                <a:solidFill>
                  <a:prstClr val="black"/>
                </a:solidFill>
                <a:latin typeface="Calibri" panose="020F0502020204030204"/>
              </a:rPr>
              <a:t> yang </a:t>
            </a:r>
            <a:r>
              <a:rPr lang="en-US" sz="2400" kern="1200" dirty="0" err="1">
                <a:solidFill>
                  <a:prstClr val="black"/>
                </a:solidFill>
                <a:latin typeface="Calibri" panose="020F0502020204030204"/>
              </a:rPr>
              <a:t>berada</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dalam</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pikiran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masing-masing</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individu</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secara</a:t>
            </a:r>
            <a:r>
              <a:rPr lang="en-US" sz="2400" kern="1200" dirty="0">
                <a:solidFill>
                  <a:prstClr val="black"/>
                </a:solidFill>
                <a:latin typeface="Calibri" panose="020F0502020204030204"/>
              </a:rPr>
              <a:t> informal. </a:t>
            </a:r>
            <a:r>
              <a:rPr lang="en-US" sz="2400" kern="1200" dirty="0" err="1">
                <a:solidFill>
                  <a:prstClr val="black"/>
                </a:solidFill>
                <a:latin typeface="Calibri" panose="020F0502020204030204"/>
              </a:rPr>
              <a:t>Teori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ini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didasarkan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pada</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keyakinan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kita</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masing-masing</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dan</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asumsi</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tentang</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karakteristik</a:t>
            </a:r>
            <a:r>
              <a:rPr lang="en-US" sz="2400" kern="1200" dirty="0">
                <a:solidFill>
                  <a:prstClr val="black"/>
                </a:solidFill>
                <a:latin typeface="Calibri" panose="020F0502020204030204"/>
              </a:rPr>
              <a:t> </a:t>
            </a:r>
            <a:r>
              <a:rPr lang="en-US" sz="2400" kern="1200" dirty="0" err="1">
                <a:solidFill>
                  <a:prstClr val="black"/>
                </a:solidFill>
                <a:latin typeface="Calibri" panose="020F0502020204030204"/>
              </a:rPr>
              <a:t>kepemimpinan</a:t>
            </a:r>
            <a:r>
              <a:rPr lang="en-US" sz="2400" kern="1200" dirty="0">
                <a:solidFill>
                  <a:prstClr val="black"/>
                </a:solidFill>
                <a:latin typeface="Calibri" panose="020F0502020204030204"/>
              </a:rPr>
              <a:t> yang </a:t>
            </a:r>
            <a:r>
              <a:rPr lang="en-US" sz="2400" kern="1200" dirty="0" err="1">
                <a:solidFill>
                  <a:prstClr val="black"/>
                </a:solidFill>
                <a:latin typeface="Calibri" panose="020F0502020204030204"/>
              </a:rPr>
              <a:t>efektif</a:t>
            </a:r>
            <a:r>
              <a:rPr lang="en-US" sz="2400" kern="1200" dirty="0" smtClean="0">
                <a:solidFill>
                  <a:prstClr val="black"/>
                </a:solidFill>
                <a:latin typeface="Calibri" panose="020F0502020204030204"/>
              </a:rPr>
              <a:t>.</a:t>
            </a:r>
            <a:endParaRPr lang="id-ID" sz="2800" kern="1200" dirty="0">
              <a:solidFill>
                <a:prstClr val="black"/>
              </a:solidFill>
              <a:latin typeface="Calibri" panose="020F0502020204030204"/>
            </a:endParaRPr>
          </a:p>
          <a:p>
            <a:pPr marL="342900" lvl="0" indent="-342900">
              <a:lnSpc>
                <a:spcPct val="90000"/>
              </a:lnSpc>
              <a:spcBef>
                <a:spcPts val="1000"/>
              </a:spcBef>
              <a:buClrTx/>
              <a:buFont typeface="Arial" panose="020B0604020202020204" pitchFamily="34" charset="0"/>
              <a:buChar char="•"/>
            </a:pPr>
            <a:r>
              <a:rPr lang="id-ID" sz="2400" kern="1200" dirty="0" smtClean="0">
                <a:solidFill>
                  <a:prstClr val="black"/>
                </a:solidFill>
                <a:latin typeface="Calibri" panose="020F0502020204030204"/>
              </a:rPr>
              <a:t>Atau bisa disebut pegawai mengevaluasi keefektifan leadernya berdasarkan seberapa baik leader dalam memimpin atau mempengaruhi dan memberi perubahan pada organisasi.</a:t>
            </a:r>
            <a:endParaRPr lang="en-US" sz="2400" kern="120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ECF5B"/>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979712" y="627534"/>
            <a:ext cx="6815700" cy="192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3200" dirty="0" smtClean="0"/>
              <a:t>Prototypes of Effective Leaders</a:t>
            </a:r>
            <a:endParaRPr sz="3200" dirty="0"/>
          </a:p>
        </p:txBody>
      </p:sp>
      <p:sp>
        <p:nvSpPr>
          <p:cNvPr id="2" name="Rectangle 1"/>
          <p:cNvSpPr/>
          <p:nvPr/>
        </p:nvSpPr>
        <p:spPr>
          <a:xfrm>
            <a:off x="251520" y="1923678"/>
            <a:ext cx="6696744" cy="2675604"/>
          </a:xfrm>
          <a:prstGeom prst="rect">
            <a:avLst/>
          </a:prstGeom>
        </p:spPr>
        <p:txBody>
          <a:bodyPr wrap="square">
            <a:spAutoFit/>
          </a:bodyPr>
          <a:lstStyle/>
          <a:p>
            <a:pPr lvl="0">
              <a:lnSpc>
                <a:spcPct val="90000"/>
              </a:lnSpc>
              <a:spcBef>
                <a:spcPts val="1000"/>
              </a:spcBef>
              <a:buClrTx/>
            </a:pPr>
            <a:r>
              <a:rPr lang="id-ID" sz="2400" kern="1200" dirty="0" smtClean="0">
                <a:solidFill>
                  <a:prstClr val="black"/>
                </a:solidFill>
                <a:latin typeface="Calibri" panose="020F0502020204030204"/>
              </a:rPr>
              <a:t>Bagian utama dari teori ini adalah semua orang memiliki </a:t>
            </a:r>
            <a:r>
              <a:rPr lang="id-ID" sz="2400" b="1" i="1" kern="1200" dirty="0" smtClean="0">
                <a:solidFill>
                  <a:prstClr val="black"/>
                </a:solidFill>
                <a:latin typeface="Calibri" panose="020F0502020204030204"/>
              </a:rPr>
              <a:t>leadership prototype </a:t>
            </a:r>
            <a:r>
              <a:rPr lang="id-ID" sz="2400" kern="1200" dirty="0" smtClean="0">
                <a:solidFill>
                  <a:prstClr val="black"/>
                </a:solidFill>
                <a:latin typeface="Calibri" panose="020F0502020204030204"/>
              </a:rPr>
              <a:t>nya masing-masing.</a:t>
            </a:r>
          </a:p>
          <a:p>
            <a:pPr marL="457200" lvl="0" indent="-457200">
              <a:lnSpc>
                <a:spcPct val="90000"/>
              </a:lnSpc>
              <a:spcBef>
                <a:spcPts val="1000"/>
              </a:spcBef>
              <a:buClrTx/>
              <a:buFont typeface="Arial" panose="020B0604020202020204" pitchFamily="34" charset="0"/>
              <a:buChar char="•"/>
            </a:pPr>
            <a:r>
              <a:rPr lang="id-ID" sz="2000" kern="1200" dirty="0" smtClean="0">
                <a:solidFill>
                  <a:prstClr val="black"/>
                </a:solidFill>
                <a:latin typeface="Calibri" panose="020F0502020204030204"/>
              </a:rPr>
              <a:t>Prototype ini berkembang seiring waktu melalui pengalaman dan pergaulan dan ngebentuk ekspektasi dan penerimaan kita terhadap orang lain sebagai leader</a:t>
            </a:r>
          </a:p>
          <a:p>
            <a:pPr marL="457200" lvl="0" indent="-457200">
              <a:lnSpc>
                <a:spcPct val="90000"/>
              </a:lnSpc>
              <a:spcBef>
                <a:spcPts val="1000"/>
              </a:spcBef>
              <a:buClrTx/>
              <a:buFont typeface="Arial" panose="020B0604020202020204" pitchFamily="34" charset="0"/>
              <a:buChar char="•"/>
            </a:pPr>
            <a:r>
              <a:rPr lang="id-ID" sz="2000" kern="1200" dirty="0" smtClean="0">
                <a:solidFill>
                  <a:prstClr val="black"/>
                </a:solidFill>
                <a:latin typeface="Calibri" panose="020F0502020204030204"/>
              </a:rPr>
              <a:t>Jika orang tersebut bertindak secara konsisten dan sesuai dengan prototype kita, kita akan cenderung lebih mempercayainya sebagai leader yang efektif</a:t>
            </a:r>
            <a:endParaRPr lang="id-ID" sz="2000" kern="1200" dirty="0">
              <a:solidFill>
                <a:prstClr val="black"/>
              </a:solidFill>
              <a:latin typeface="Calibri" panose="020F0502020204030204"/>
            </a:endParaRPr>
          </a:p>
        </p:txBody>
      </p:sp>
      <p:pic>
        <p:nvPicPr>
          <p:cNvPr id="3074" name="Picture 2" descr="Related imag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04248" y="1707654"/>
            <a:ext cx="2301972" cy="335359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7308304" y="2427734"/>
            <a:ext cx="2016224" cy="523220"/>
          </a:xfrm>
          <a:prstGeom prst="rect">
            <a:avLst/>
          </a:prstGeom>
          <a:noFill/>
        </p:spPr>
        <p:txBody>
          <a:bodyPr wrap="square" rtlCol="0">
            <a:spAutoFit/>
          </a:bodyPr>
          <a:lstStyle/>
          <a:p>
            <a:pPr algn="ctr"/>
            <a:r>
              <a:rPr lang="id-ID" dirty="0" smtClean="0"/>
              <a:t>He is a good </a:t>
            </a:r>
          </a:p>
          <a:p>
            <a:pPr algn="ctr"/>
            <a:r>
              <a:rPr lang="id-ID" dirty="0" smtClean="0"/>
              <a:t>leader</a:t>
            </a:r>
            <a:endParaRPr lang="id-ID" dirty="0"/>
          </a:p>
        </p:txBody>
      </p:sp>
    </p:spTree>
    <p:extLst>
      <p:ext uri="{BB962C8B-B14F-4D97-AF65-F5344CB8AC3E}">
        <p14:creationId xmlns="" xmlns:p14="http://schemas.microsoft.com/office/powerpoint/2010/main" val="3688662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961D"/>
        </a:solidFill>
        <a:effectLst/>
      </p:bgPr>
    </p:bg>
    <p:spTree>
      <p:nvGrpSpPr>
        <p:cNvPr id="1" name="Shape 68"/>
        <p:cNvGrpSpPr/>
        <p:nvPr/>
      </p:nvGrpSpPr>
      <p:grpSpPr>
        <a:xfrm>
          <a:off x="0" y="0"/>
          <a:ext cx="0" cy="0"/>
          <a:chOff x="0" y="0"/>
          <a:chExt cx="0" cy="0"/>
        </a:xfrm>
      </p:grpSpPr>
      <p:pic>
        <p:nvPicPr>
          <p:cNvPr id="69" name="Shape 69" descr="photo-1434030216411-0b793f4b4173.jpg"/>
          <p:cNvPicPr preferRelativeResize="0"/>
          <p:nvPr/>
        </p:nvPicPr>
        <p:blipFill rotWithShape="1">
          <a:blip r:embed="rId3">
            <a:alphaModFix amt="15000"/>
          </a:blip>
          <a:srcRect t="28895" b="14855"/>
          <a:stretch/>
        </p:blipFill>
        <p:spPr>
          <a:xfrm>
            <a:off x="0" y="-30784"/>
            <a:ext cx="9144000" cy="5143500"/>
          </a:xfrm>
          <a:prstGeom prst="rect">
            <a:avLst/>
          </a:prstGeom>
          <a:noFill/>
          <a:ln>
            <a:noFill/>
          </a:ln>
        </p:spPr>
      </p:pic>
      <p:sp>
        <p:nvSpPr>
          <p:cNvPr id="70" name="Shape 70"/>
          <p:cNvSpPr txBox="1">
            <a:spLocks noGrp="1"/>
          </p:cNvSpPr>
          <p:nvPr>
            <p:ph type="ctrTitle" idx="4294967295"/>
          </p:nvPr>
        </p:nvSpPr>
        <p:spPr>
          <a:xfrm>
            <a:off x="323528" y="267494"/>
            <a:ext cx="9020100" cy="115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id-ID" dirty="0" smtClean="0"/>
              <a:t>Leadership</a:t>
            </a:r>
            <a:endParaRPr dirty="0"/>
          </a:p>
        </p:txBody>
      </p:sp>
      <p:sp>
        <p:nvSpPr>
          <p:cNvPr id="71" name="Shape 71"/>
          <p:cNvSpPr txBox="1">
            <a:spLocks noGrp="1"/>
          </p:cNvSpPr>
          <p:nvPr>
            <p:ph type="subTitle" idx="4294967295"/>
          </p:nvPr>
        </p:nvSpPr>
        <p:spPr>
          <a:xfrm>
            <a:off x="395536" y="1203598"/>
            <a:ext cx="6412800" cy="1723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id-ID" dirty="0" smtClean="0"/>
              <a:t>Mempengaruhi, memotivasi, dan membuat para member atau anggota berkontribusi dalam keefektifan dan kesuksesan suatu organisasi.</a:t>
            </a:r>
            <a:endParaRPr dirty="0"/>
          </a:p>
        </p:txBody>
      </p:sp>
      <p:sp>
        <p:nvSpPr>
          <p:cNvPr id="2" name="TextBox 1"/>
          <p:cNvSpPr txBox="1"/>
          <p:nvPr/>
        </p:nvSpPr>
        <p:spPr>
          <a:xfrm>
            <a:off x="611560" y="2427734"/>
            <a:ext cx="7848872" cy="1261884"/>
          </a:xfrm>
          <a:prstGeom prst="rect">
            <a:avLst/>
          </a:prstGeom>
          <a:noFill/>
        </p:spPr>
        <p:txBody>
          <a:bodyPr wrap="square" rtlCol="0">
            <a:spAutoFit/>
          </a:bodyPr>
          <a:lstStyle/>
          <a:p>
            <a:r>
              <a:rPr lang="id-ID" sz="4800" b="1" dirty="0" smtClean="0"/>
              <a:t>Leader</a:t>
            </a:r>
            <a:r>
              <a:rPr lang="id-ID" dirty="0" smtClean="0"/>
              <a:t> </a:t>
            </a:r>
          </a:p>
          <a:p>
            <a:r>
              <a:rPr lang="id-ID" dirty="0" smtClean="0"/>
              <a:t>adalah orang yang membentuk komitmen untuk memotivasi pegawai atau membernya untuk menggapai goal yang spesifik</a:t>
            </a:r>
            <a:endParaRPr lang="id-ID" dirty="0"/>
          </a:p>
        </p:txBody>
      </p:sp>
      <p:grpSp>
        <p:nvGrpSpPr>
          <p:cNvPr id="7" name="Shape 455"/>
          <p:cNvGrpSpPr/>
          <p:nvPr/>
        </p:nvGrpSpPr>
        <p:grpSpPr>
          <a:xfrm>
            <a:off x="7884368" y="3277700"/>
            <a:ext cx="888434" cy="1582612"/>
            <a:chOff x="3384375" y="2267500"/>
            <a:chExt cx="203375" cy="507825"/>
          </a:xfrm>
        </p:grpSpPr>
        <p:sp>
          <p:nvSpPr>
            <p:cNvPr id="8" name="Shape 456"/>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457"/>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961D"/>
        </a:solidFill>
        <a:effectLst/>
      </p:bgPr>
    </p:bg>
    <p:spTree>
      <p:nvGrpSpPr>
        <p:cNvPr id="1" name="Shape 270"/>
        <p:cNvGrpSpPr/>
        <p:nvPr/>
      </p:nvGrpSpPr>
      <p:grpSpPr>
        <a:xfrm>
          <a:off x="0" y="0"/>
          <a:ext cx="0" cy="0"/>
          <a:chOff x="0" y="0"/>
          <a:chExt cx="0" cy="0"/>
        </a:xfrm>
      </p:grpSpPr>
      <p:sp>
        <p:nvSpPr>
          <p:cNvPr id="274" name="Shape 274"/>
          <p:cNvSpPr txBox="1">
            <a:spLocks noGrp="1"/>
          </p:cNvSpPr>
          <p:nvPr>
            <p:ph type="body" idx="4294967295"/>
          </p:nvPr>
        </p:nvSpPr>
        <p:spPr>
          <a:xfrm>
            <a:off x="3599384" y="1685007"/>
            <a:ext cx="5544616" cy="3012543"/>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id-ID" sz="1600" b="1" i="1" dirty="0" smtClean="0"/>
              <a:t>Romance of leadership </a:t>
            </a:r>
            <a:r>
              <a:rPr lang="id-ID" sz="1600" dirty="0" smtClean="0"/>
              <a:t>adalah dimana pegawai memandang seorang pemimpin secara berlebihan</a:t>
            </a:r>
          </a:p>
          <a:p>
            <a:pPr marL="0" lvl="0" indent="0" rtl="0">
              <a:spcBef>
                <a:spcPts val="600"/>
              </a:spcBef>
              <a:spcAft>
                <a:spcPts val="0"/>
              </a:spcAft>
              <a:buNone/>
            </a:pPr>
            <a:endParaRPr lang="id-ID" sz="1600" dirty="0" smtClean="0"/>
          </a:p>
          <a:p>
            <a:pPr marL="285750" indent="-285750"/>
            <a:r>
              <a:rPr lang="id-ID" sz="1600" dirty="0" smtClean="0"/>
              <a:t>Seperti dalam sebuah perusahaan atau organisasi, para pegawai melihat pemimpin dengan kacamata romantis seperti “bagaimana nasib organisasi kita tanpa dia” dan sebagainya.</a:t>
            </a:r>
          </a:p>
          <a:p>
            <a:pPr marL="285750" indent="-285750"/>
            <a:r>
              <a:rPr lang="id-ID" sz="1600" dirty="0" smtClean="0"/>
              <a:t>Namun realitanya sebuah organisasi tidak hanya membutuhkan peranan leader, tapi juga tetap membutuhkan peranan anggota atau pegawai untuk tetap berjalan dan meraih goals.</a:t>
            </a:r>
            <a:endParaRPr sz="1600" dirty="0"/>
          </a:p>
        </p:txBody>
      </p:sp>
      <p:sp>
        <p:nvSpPr>
          <p:cNvPr id="2" name="Title 1"/>
          <p:cNvSpPr>
            <a:spLocks noGrp="1"/>
          </p:cNvSpPr>
          <p:nvPr>
            <p:ph type="title"/>
          </p:nvPr>
        </p:nvSpPr>
        <p:spPr>
          <a:xfrm>
            <a:off x="1963691" y="483518"/>
            <a:ext cx="6815700" cy="1925700"/>
          </a:xfrm>
        </p:spPr>
        <p:txBody>
          <a:bodyPr/>
          <a:lstStyle/>
          <a:p>
            <a:r>
              <a:rPr lang="id-ID" sz="3600" dirty="0" smtClean="0"/>
              <a:t>The Romance of Leadership</a:t>
            </a:r>
            <a:endParaRPr lang="id-ID" sz="3600" dirty="0"/>
          </a:p>
        </p:txBody>
      </p:sp>
      <p:sp>
        <p:nvSpPr>
          <p:cNvPr id="8" name="Rectangle 7"/>
          <p:cNvSpPr/>
          <p:nvPr/>
        </p:nvSpPr>
        <p:spPr>
          <a:xfrm>
            <a:off x="1208356" y="915566"/>
            <a:ext cx="755335"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17</a:t>
            </a:r>
            <a:endParaRPr lang="id-ID" sz="4400"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2142664"/>
            <a:ext cx="3295253" cy="26215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279"/>
        <p:cNvGrpSpPr/>
        <p:nvPr/>
      </p:nvGrpSpPr>
      <p:grpSpPr>
        <a:xfrm>
          <a:off x="0" y="0"/>
          <a:ext cx="0" cy="0"/>
          <a:chOff x="0" y="0"/>
          <a:chExt cx="0" cy="0"/>
        </a:xfrm>
      </p:grpSpPr>
      <p:sp>
        <p:nvSpPr>
          <p:cNvPr id="283" name="Shape 283"/>
          <p:cNvSpPr txBox="1">
            <a:spLocks noGrp="1"/>
          </p:cNvSpPr>
          <p:nvPr>
            <p:ph type="body" idx="4294967295"/>
          </p:nvPr>
        </p:nvSpPr>
        <p:spPr>
          <a:xfrm>
            <a:off x="1164100" y="1851670"/>
            <a:ext cx="7656372" cy="2845880"/>
          </a:xfrm>
          <a:prstGeom prst="rect">
            <a:avLst/>
          </a:prstGeom>
        </p:spPr>
        <p:txBody>
          <a:bodyPr spcFirstLastPara="1" wrap="square" lIns="91425" tIns="91425" rIns="91425" bIns="91425" anchor="t" anchorCtr="0">
            <a:noAutofit/>
          </a:bodyPr>
          <a:lstStyle/>
          <a:p>
            <a:pPr marL="285750" indent="-285750"/>
            <a:r>
              <a:rPr lang="id-ID" dirty="0" smtClean="0"/>
              <a:t>L</a:t>
            </a:r>
            <a:r>
              <a:rPr dirty="0" err="1" smtClean="0"/>
              <a:t>eader</a:t>
            </a:r>
            <a:r>
              <a:rPr dirty="0" smtClean="0"/>
              <a:t> charismatic yang </a:t>
            </a:r>
            <a:r>
              <a:rPr dirty="0" err="1" smtClean="0"/>
              <a:t>memiliki</a:t>
            </a:r>
            <a:r>
              <a:rPr dirty="0" smtClean="0"/>
              <a:t> </a:t>
            </a:r>
            <a:r>
              <a:rPr dirty="0" err="1" smtClean="0"/>
              <a:t>visi</a:t>
            </a:r>
            <a:r>
              <a:rPr dirty="0" smtClean="0"/>
              <a:t> yang </a:t>
            </a:r>
            <a:r>
              <a:rPr dirty="0" err="1" smtClean="0"/>
              <a:t>jelas</a:t>
            </a:r>
            <a:r>
              <a:rPr dirty="0" smtClean="0"/>
              <a:t>, </a:t>
            </a:r>
            <a:r>
              <a:rPr dirty="0" err="1" smtClean="0"/>
              <a:t>menginspirasi</a:t>
            </a:r>
            <a:r>
              <a:rPr dirty="0" smtClean="0"/>
              <a:t>, </a:t>
            </a:r>
            <a:r>
              <a:rPr dirty="0" err="1" smtClean="0"/>
              <a:t>dan</a:t>
            </a:r>
            <a:r>
              <a:rPr dirty="0" smtClean="0"/>
              <a:t> </a:t>
            </a:r>
            <a:r>
              <a:rPr dirty="0" err="1" smtClean="0"/>
              <a:t>berorientasi</a:t>
            </a:r>
            <a:r>
              <a:rPr dirty="0" smtClean="0"/>
              <a:t> </a:t>
            </a:r>
            <a:r>
              <a:rPr dirty="0" err="1" smtClean="0"/>
              <a:t>pada</a:t>
            </a:r>
            <a:r>
              <a:rPr dirty="0" smtClean="0"/>
              <a:t> </a:t>
            </a:r>
            <a:r>
              <a:rPr dirty="0" err="1" smtClean="0"/>
              <a:t>kesuksesa</a:t>
            </a:r>
            <a:r>
              <a:rPr dirty="0" smtClean="0"/>
              <a:t>. </a:t>
            </a:r>
            <a:r>
              <a:rPr dirty="0" err="1" smtClean="0"/>
              <a:t>Sebaliknya</a:t>
            </a:r>
            <a:r>
              <a:rPr dirty="0" smtClean="0"/>
              <a:t>, leader yang </a:t>
            </a:r>
            <a:r>
              <a:rPr dirty="0" err="1" smtClean="0"/>
              <a:t>partisipative</a:t>
            </a:r>
            <a:r>
              <a:rPr dirty="0" smtClean="0"/>
              <a:t> yang </a:t>
            </a:r>
            <a:r>
              <a:rPr dirty="0" err="1" smtClean="0"/>
              <a:t>cengderung</a:t>
            </a:r>
            <a:r>
              <a:rPr dirty="0" smtClean="0"/>
              <a:t> </a:t>
            </a:r>
            <a:r>
              <a:rPr dirty="0" err="1" smtClean="0"/>
              <a:t>lebih</a:t>
            </a:r>
            <a:r>
              <a:rPr dirty="0" smtClean="0"/>
              <a:t> </a:t>
            </a:r>
            <a:r>
              <a:rPr dirty="0" err="1" smtClean="0"/>
              <a:t>menyemangati</a:t>
            </a:r>
            <a:r>
              <a:rPr dirty="0" smtClean="0"/>
              <a:t> </a:t>
            </a:r>
            <a:r>
              <a:rPr dirty="0" err="1" smtClean="0"/>
              <a:t>dan</a:t>
            </a:r>
            <a:r>
              <a:rPr dirty="0" smtClean="0"/>
              <a:t> </a:t>
            </a:r>
            <a:r>
              <a:rPr dirty="0" err="1" smtClean="0"/>
              <a:t>mengerjakan</a:t>
            </a:r>
            <a:r>
              <a:rPr dirty="0" smtClean="0"/>
              <a:t> task </a:t>
            </a:r>
            <a:r>
              <a:rPr dirty="0" err="1" smtClean="0"/>
              <a:t>bersama</a:t>
            </a:r>
            <a:r>
              <a:rPr dirty="0" smtClean="0"/>
              <a:t> demi </a:t>
            </a:r>
            <a:r>
              <a:rPr dirty="0" err="1" smtClean="0"/>
              <a:t>meraih</a:t>
            </a:r>
            <a:r>
              <a:rPr dirty="0" smtClean="0"/>
              <a:t> goals </a:t>
            </a:r>
            <a:r>
              <a:rPr dirty="0" err="1" smtClean="0"/>
              <a:t>dan</a:t>
            </a:r>
            <a:r>
              <a:rPr dirty="0" smtClean="0"/>
              <a:t> </a:t>
            </a:r>
            <a:r>
              <a:rPr dirty="0" err="1" smtClean="0"/>
              <a:t>dapat</a:t>
            </a:r>
            <a:r>
              <a:rPr dirty="0" smtClean="0"/>
              <a:t> </a:t>
            </a:r>
            <a:r>
              <a:rPr dirty="0" err="1" smtClean="0"/>
              <a:t>diterapkan</a:t>
            </a:r>
            <a:r>
              <a:rPr dirty="0" smtClean="0"/>
              <a:t> </a:t>
            </a:r>
            <a:r>
              <a:rPr dirty="0" err="1" smtClean="0"/>
              <a:t>pada</a:t>
            </a:r>
            <a:r>
              <a:rPr dirty="0" smtClean="0"/>
              <a:t> </a:t>
            </a:r>
            <a:r>
              <a:rPr dirty="0" err="1" smtClean="0"/>
              <a:t>sebuah</a:t>
            </a:r>
            <a:r>
              <a:rPr dirty="0" smtClean="0"/>
              <a:t> </a:t>
            </a:r>
            <a:r>
              <a:rPr dirty="0" err="1" smtClean="0"/>
              <a:t>organisasi</a:t>
            </a:r>
            <a:r>
              <a:rPr dirty="0" smtClean="0"/>
              <a:t> yang </a:t>
            </a:r>
            <a:r>
              <a:rPr dirty="0" err="1" smtClean="0"/>
              <a:t>memiliki</a:t>
            </a:r>
            <a:r>
              <a:rPr dirty="0" smtClean="0"/>
              <a:t> </a:t>
            </a:r>
            <a:r>
              <a:rPr b="1" dirty="0" smtClean="0"/>
              <a:t>low </a:t>
            </a:r>
            <a:r>
              <a:rPr b="1" smtClean="0"/>
              <a:t>power </a:t>
            </a:r>
            <a:r>
              <a:rPr b="1" smtClean="0"/>
              <a:t>distance.</a:t>
            </a:r>
            <a:endParaRPr dirty="0" smtClean="0"/>
          </a:p>
          <a:p>
            <a:pPr marL="285750" indent="-285750"/>
            <a:endParaRPr lang="id-ID" dirty="0" smtClean="0"/>
          </a:p>
          <a:p>
            <a:pPr marL="285750" indent="-285750"/>
            <a:r>
              <a:rPr lang="id-ID" dirty="0" smtClean="0"/>
              <a:t>H</a:t>
            </a:r>
            <a:r>
              <a:rPr lang="x-none" smtClean="0"/>
              <a:t>al ini yang menyebabkan jalan terbaik untuk menyesuaikan adalah dengan memperhatikan perbedaan budaya</a:t>
            </a:r>
          </a:p>
          <a:p>
            <a:pPr marL="0" indent="0">
              <a:buNone/>
            </a:pPr>
            <a:endParaRPr dirty="0"/>
          </a:p>
        </p:txBody>
      </p:sp>
      <p:sp>
        <p:nvSpPr>
          <p:cNvPr id="284" name="Shape 284"/>
          <p:cNvSpPr txBox="1">
            <a:spLocks noGrp="1"/>
          </p:cNvSpPr>
          <p:nvPr>
            <p:ph type="title"/>
          </p:nvPr>
        </p:nvSpPr>
        <p:spPr>
          <a:xfrm>
            <a:off x="1955834" y="555526"/>
            <a:ext cx="7272808" cy="192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3600" dirty="0" smtClean="0"/>
              <a:t>Cross-Cultural and Gender Issues in Leadership</a:t>
            </a:r>
            <a:endParaRPr sz="3600" dirty="0"/>
          </a:p>
        </p:txBody>
      </p:sp>
      <p:sp>
        <p:nvSpPr>
          <p:cNvPr id="7" name="Rectangle 6"/>
          <p:cNvSpPr/>
          <p:nvPr/>
        </p:nvSpPr>
        <p:spPr>
          <a:xfrm>
            <a:off x="1187624" y="910325"/>
            <a:ext cx="777777"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18</a:t>
            </a:r>
            <a:endParaRPr lang="id-ID"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279"/>
        <p:cNvGrpSpPr/>
        <p:nvPr/>
      </p:nvGrpSpPr>
      <p:grpSpPr>
        <a:xfrm>
          <a:off x="0" y="0"/>
          <a:ext cx="0" cy="0"/>
          <a:chOff x="0" y="0"/>
          <a:chExt cx="0" cy="0"/>
        </a:xfrm>
      </p:grpSpPr>
      <p:sp>
        <p:nvSpPr>
          <p:cNvPr id="283" name="Shape 283"/>
          <p:cNvSpPr txBox="1">
            <a:spLocks noGrp="1"/>
          </p:cNvSpPr>
          <p:nvPr>
            <p:ph type="body" idx="4294967295"/>
          </p:nvPr>
        </p:nvSpPr>
        <p:spPr>
          <a:xfrm>
            <a:off x="1164100" y="1851670"/>
            <a:ext cx="3839948" cy="2845880"/>
          </a:xfrm>
          <a:prstGeom prst="rect">
            <a:avLst/>
          </a:prstGeom>
        </p:spPr>
        <p:txBody>
          <a:bodyPr spcFirstLastPara="1" wrap="square" lIns="91425" tIns="91425" rIns="91425" bIns="91425" anchor="t" anchorCtr="0">
            <a:noAutofit/>
          </a:bodyPr>
          <a:lstStyle/>
          <a:p>
            <a:pPr marL="285750" indent="-285750"/>
            <a:r>
              <a:rPr lang="id-ID" sz="1600" dirty="0" smtClean="0"/>
              <a:t>Kualitas dan keefektifan seorang leader tidak dapat diukur berdasarkan adanya perbedaan gender.</a:t>
            </a:r>
          </a:p>
          <a:p>
            <a:pPr marL="285750" indent="-285750"/>
            <a:r>
              <a:rPr lang="id-ID" sz="1600" dirty="0" smtClean="0"/>
              <a:t>Karena potensi, dan kinerja seorang pemimpin tidak pernah memandang gender seseorang baik wanita maupun pria.</a:t>
            </a:r>
            <a:endParaRPr sz="1600"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4048" y="1851670"/>
            <a:ext cx="3816424" cy="24534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47012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82A2E"/>
        </a:solidFill>
        <a:effectLst/>
      </p:bgPr>
    </p:bg>
    <p:spTree>
      <p:nvGrpSpPr>
        <p:cNvPr id="1" name="Shape 299"/>
        <p:cNvGrpSpPr/>
        <p:nvPr/>
      </p:nvGrpSpPr>
      <p:grpSpPr>
        <a:xfrm>
          <a:off x="0" y="0"/>
          <a:ext cx="0" cy="0"/>
          <a:chOff x="0" y="0"/>
          <a:chExt cx="0" cy="0"/>
        </a:xfrm>
      </p:grpSpPr>
      <p:pic>
        <p:nvPicPr>
          <p:cNvPr id="300" name="Shape 300" descr="photo-1434030216411-0b793f4b4173.jpg"/>
          <p:cNvPicPr preferRelativeResize="0"/>
          <p:nvPr/>
        </p:nvPicPr>
        <p:blipFill rotWithShape="1">
          <a:blip r:embed="rId3">
            <a:alphaModFix amt="11000"/>
          </a:blip>
          <a:srcRect t="28895" b="14855"/>
          <a:stretch/>
        </p:blipFill>
        <p:spPr>
          <a:xfrm>
            <a:off x="0" y="0"/>
            <a:ext cx="9144000" cy="5143500"/>
          </a:xfrm>
          <a:prstGeom prst="rect">
            <a:avLst/>
          </a:prstGeom>
          <a:noFill/>
          <a:ln>
            <a:noFill/>
          </a:ln>
        </p:spPr>
      </p:pic>
      <p:sp>
        <p:nvSpPr>
          <p:cNvPr id="301" name="Shape 301"/>
          <p:cNvSpPr txBox="1">
            <a:spLocks noGrp="1"/>
          </p:cNvSpPr>
          <p:nvPr>
            <p:ph type="ctrTitle" idx="4294967295"/>
          </p:nvPr>
        </p:nvSpPr>
        <p:spPr>
          <a:xfrm>
            <a:off x="395536" y="411510"/>
            <a:ext cx="90201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0" dirty="0" smtClean="0">
                <a:solidFill>
                  <a:srgbClr val="FFFFFF"/>
                </a:solidFill>
              </a:rPr>
              <a:t>TH</a:t>
            </a:r>
            <a:r>
              <a:rPr lang="id-ID" sz="15000" dirty="0" smtClean="0">
                <a:solidFill>
                  <a:srgbClr val="FFFFFF"/>
                </a:solidFill>
              </a:rPr>
              <a:t>ANK</a:t>
            </a:r>
            <a:br>
              <a:rPr lang="id-ID" sz="15000" dirty="0" smtClean="0">
                <a:solidFill>
                  <a:srgbClr val="FFFFFF"/>
                </a:solidFill>
              </a:rPr>
            </a:br>
            <a:r>
              <a:rPr lang="id-ID" sz="15000" dirty="0" smtClean="0">
                <a:solidFill>
                  <a:srgbClr val="FFFFFF"/>
                </a:solidFill>
              </a:rPr>
              <a:t>YOU</a:t>
            </a:r>
            <a:r>
              <a:rPr lang="en" sz="15000" dirty="0" smtClean="0">
                <a:solidFill>
                  <a:srgbClr val="FFFFFF"/>
                </a:solidFill>
              </a:rPr>
              <a:t>!</a:t>
            </a:r>
            <a:endParaRPr sz="150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979712" y="843558"/>
            <a:ext cx="65505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4400" dirty="0" smtClean="0"/>
              <a:t>Shared Leadership</a:t>
            </a:r>
            <a:endParaRPr sz="4400" dirty="0"/>
          </a:p>
        </p:txBody>
      </p:sp>
      <p:sp>
        <p:nvSpPr>
          <p:cNvPr id="77" name="Shape 77"/>
          <p:cNvSpPr txBox="1">
            <a:spLocks noGrp="1"/>
          </p:cNvSpPr>
          <p:nvPr>
            <p:ph type="subTitle" idx="1"/>
          </p:nvPr>
        </p:nvSpPr>
        <p:spPr>
          <a:xfrm>
            <a:off x="1187624" y="1519862"/>
            <a:ext cx="7405350" cy="260459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b="1" dirty="0" smtClean="0"/>
              <a:t>	Kepemimpinan yang didistribusikan secara luas.</a:t>
            </a:r>
          </a:p>
          <a:p>
            <a:pPr marL="0" lvl="0" indent="0" rtl="0">
              <a:spcBef>
                <a:spcPts val="0"/>
              </a:spcBef>
              <a:spcAft>
                <a:spcPts val="0"/>
              </a:spcAft>
              <a:buNone/>
            </a:pPr>
            <a:endParaRPr lang="id-ID" dirty="0" smtClean="0"/>
          </a:p>
          <a:p>
            <a:pPr marL="0" lvl="0" indent="0" rtl="0">
              <a:spcBef>
                <a:spcPts val="0"/>
              </a:spcBef>
              <a:spcAft>
                <a:spcPts val="0"/>
              </a:spcAft>
              <a:buNone/>
            </a:pPr>
            <a:endParaRPr lang="id-ID" dirty="0"/>
          </a:p>
          <a:p>
            <a:pPr marL="285750" lvl="0" indent="-285750" rtl="0">
              <a:spcBef>
                <a:spcPts val="0"/>
              </a:spcBef>
              <a:spcAft>
                <a:spcPts val="0"/>
              </a:spcAft>
              <a:buFont typeface="Arial" panose="020B0604020202020204" pitchFamily="34" charset="0"/>
              <a:buChar char="•"/>
            </a:pPr>
            <a:r>
              <a:rPr lang="id-ID" sz="1500" dirty="0" smtClean="0"/>
              <a:t>Tidak bergantung pada satu orang penguasa</a:t>
            </a:r>
          </a:p>
          <a:p>
            <a:pPr marL="285750" lvl="0" indent="-285750" rtl="0">
              <a:spcBef>
                <a:spcPts val="0"/>
              </a:spcBef>
              <a:spcAft>
                <a:spcPts val="0"/>
              </a:spcAft>
              <a:buFont typeface="Arial" panose="020B0604020202020204" pitchFamily="34" charset="0"/>
              <a:buChar char="•"/>
            </a:pPr>
            <a:endParaRPr lang="id-ID" sz="1500" dirty="0" smtClean="0"/>
          </a:p>
          <a:p>
            <a:pPr marL="285750" lvl="0" indent="-285750" rtl="0">
              <a:spcBef>
                <a:spcPts val="0"/>
              </a:spcBef>
              <a:spcAft>
                <a:spcPts val="0"/>
              </a:spcAft>
              <a:buFont typeface="Arial" panose="020B0604020202020204" pitchFamily="34" charset="0"/>
              <a:buChar char="•"/>
            </a:pPr>
            <a:r>
              <a:rPr lang="id-ID" sz="1500" dirty="0" smtClean="0"/>
              <a:t>Tidak berkompetisi, namun berkolaborasi</a:t>
            </a:r>
          </a:p>
          <a:p>
            <a:pPr marL="285750" lvl="0" indent="-285750" rtl="0">
              <a:spcBef>
                <a:spcPts val="0"/>
              </a:spcBef>
              <a:spcAft>
                <a:spcPts val="0"/>
              </a:spcAft>
              <a:buFont typeface="Arial" panose="020B0604020202020204" pitchFamily="34" charset="0"/>
              <a:buChar char="•"/>
            </a:pPr>
            <a:endParaRPr lang="id-ID" sz="1500" dirty="0" smtClean="0"/>
          </a:p>
          <a:p>
            <a:pPr marL="285750" lvl="0" indent="-285750" rtl="0">
              <a:spcBef>
                <a:spcPts val="0"/>
              </a:spcBef>
              <a:spcAft>
                <a:spcPts val="0"/>
              </a:spcAft>
              <a:buFont typeface="Arial" panose="020B0604020202020204" pitchFamily="34" charset="0"/>
              <a:buChar char="•"/>
            </a:pPr>
            <a:r>
              <a:rPr lang="id-ID" sz="1500" dirty="0" smtClean="0"/>
              <a:t>Setiap orang bisa menjadi ketua dalam berbagai cara dan waktu. Jika seseorag memiliki ide atau gagasan yang inovatif, maka yang lainnya akan mengikuti dan menyukseskan.</a:t>
            </a:r>
          </a:p>
          <a:p>
            <a:pPr marL="285750" lvl="0" indent="-285750" rtl="0">
              <a:spcBef>
                <a:spcPts val="0"/>
              </a:spcBef>
              <a:spcAft>
                <a:spcPts val="0"/>
              </a:spcAft>
              <a:buFont typeface="Arial" panose="020B0604020202020204" pitchFamily="34" charset="0"/>
              <a:buChar char="•"/>
            </a:pPr>
            <a:endParaRPr lang="id-ID" sz="1500" dirty="0" smtClean="0"/>
          </a:p>
          <a:p>
            <a:pPr marL="285750" lvl="0" indent="-285750" rtl="0">
              <a:spcBef>
                <a:spcPts val="0"/>
              </a:spcBef>
              <a:spcAft>
                <a:spcPts val="0"/>
              </a:spcAft>
              <a:buFont typeface="Arial" panose="020B0604020202020204" pitchFamily="34" charset="0"/>
              <a:buChar char="•"/>
            </a:pPr>
            <a:r>
              <a:rPr lang="id-ID" sz="1500" dirty="0" smtClean="0"/>
              <a:t>Karena tidak memiliki keaslian pemimpin secara formal, maka sistem kepemimpinan ini akan berjalan dengan baik ketika pegawai belajar saing memberi pengaruh berupa gagasan dengan antusiasme, analisis logika, dan keterlibatan co-workersnya</a:t>
            </a:r>
            <a:endParaRPr sz="1500" dirty="0"/>
          </a:p>
        </p:txBody>
      </p:sp>
      <p:sp>
        <p:nvSpPr>
          <p:cNvPr id="78" name="Shape 78"/>
          <p:cNvSpPr/>
          <p:nvPr/>
        </p:nvSpPr>
        <p:spPr>
          <a:xfrm>
            <a:off x="1507596" y="1155175"/>
            <a:ext cx="141325" cy="349100"/>
          </a:xfrm>
          <a:prstGeom prst="rect">
            <a:avLst/>
          </a:prstGeom>
        </p:spPr>
        <p:txBody>
          <a:bodyPr>
            <a:prstTxWarp prst="textPlain">
              <a:avLst/>
            </a:prstTxWarp>
          </a:bodyPr>
          <a:lstStyle/>
          <a:p>
            <a:pPr lvl="0" algn="ctr"/>
            <a:r>
              <a:rPr b="1" i="0">
                <a:ln w="9525" cap="flat" cmpd="sng">
                  <a:solidFill>
                    <a:srgbClr val="FFFFFF"/>
                  </a:solidFill>
                  <a:prstDash val="solid"/>
                  <a:round/>
                  <a:headEnd type="none" w="sm" len="sm"/>
                  <a:tailEnd type="none" w="sm" len="sm"/>
                </a:ln>
                <a:solidFill>
                  <a:srgbClr val="182A2E"/>
                </a:solidFill>
                <a:latin typeface="Montserrat"/>
              </a:rPr>
              <a:t>1</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48264" y="1779662"/>
            <a:ext cx="1579893" cy="11849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3131"/>
        </a:solidFill>
        <a:effectLst/>
      </p:bgPr>
    </p:bg>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2051720" y="411510"/>
            <a:ext cx="6419400" cy="819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id-ID" dirty="0" smtClean="0"/>
              <a:t>You are only a leader if teams decide to respect and follow you. Your team is your boss, and no one is your boss. </a:t>
            </a:r>
            <a:endParaRPr dirty="0"/>
          </a:p>
        </p:txBody>
      </p:sp>
      <p:sp>
        <p:nvSpPr>
          <p:cNvPr id="2" name="TextBox 1"/>
          <p:cNvSpPr txBox="1"/>
          <p:nvPr/>
        </p:nvSpPr>
        <p:spPr>
          <a:xfrm>
            <a:off x="3779912" y="2859782"/>
            <a:ext cx="5760640" cy="738664"/>
          </a:xfrm>
          <a:prstGeom prst="rect">
            <a:avLst/>
          </a:prstGeom>
          <a:noFill/>
        </p:spPr>
        <p:txBody>
          <a:bodyPr wrap="square" rtlCol="0">
            <a:spAutoFit/>
          </a:bodyPr>
          <a:lstStyle/>
          <a:p>
            <a:r>
              <a:rPr lang="id-ID" b="1" dirty="0" smtClean="0"/>
              <a:t>- Diane Davidson, employee of Rolls-Royce Engine Service</a:t>
            </a:r>
          </a:p>
          <a:p>
            <a:endParaRPr lang="id-ID" dirty="0"/>
          </a:p>
          <a:p>
            <a:r>
              <a:rPr lang="id-ID" dirty="0" smtClean="0"/>
              <a:t>Oakland, California</a:t>
            </a:r>
            <a:endParaRPr lang="id-ID"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2652176"/>
            <a:ext cx="3433564" cy="22890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2E58"/>
        </a:solidFill>
        <a:effectLst/>
      </p:bgPr>
    </p:bg>
    <p:spTree>
      <p:nvGrpSpPr>
        <p:cNvPr id="1" name="Shape 87"/>
        <p:cNvGrpSpPr/>
        <p:nvPr/>
      </p:nvGrpSpPr>
      <p:grpSpPr>
        <a:xfrm>
          <a:off x="0" y="0"/>
          <a:ext cx="0" cy="0"/>
          <a:chOff x="0" y="0"/>
          <a:chExt cx="0" cy="0"/>
        </a:xfrm>
      </p:grpSpPr>
      <p:sp>
        <p:nvSpPr>
          <p:cNvPr id="89" name="Shape 89"/>
          <p:cNvSpPr txBox="1">
            <a:spLocks noGrp="1"/>
          </p:cNvSpPr>
          <p:nvPr>
            <p:ph type="body" idx="1"/>
          </p:nvPr>
        </p:nvSpPr>
        <p:spPr>
          <a:xfrm>
            <a:off x="467544" y="1685007"/>
            <a:ext cx="8676456" cy="3458493"/>
          </a:xfrm>
          <a:prstGeom prst="rect">
            <a:avLst/>
          </a:prstGeom>
        </p:spPr>
        <p:txBody>
          <a:bodyPr spcFirstLastPara="1" wrap="square" lIns="91425" tIns="91425" rIns="91425" bIns="91425" anchor="t" anchorCtr="0">
            <a:noAutofit/>
          </a:bodyPr>
          <a:lstStyle/>
          <a:p>
            <a:pPr marL="482600" lvl="0" indent="-342900" rtl="0">
              <a:spcBef>
                <a:spcPts val="600"/>
              </a:spcBef>
              <a:spcAft>
                <a:spcPts val="0"/>
              </a:spcAft>
              <a:buSzPts val="1400"/>
              <a:buFont typeface="+mj-lt"/>
              <a:buAutoNum type="arabicPeriod"/>
            </a:pPr>
            <a:r>
              <a:rPr lang="id-ID" sz="1600" b="1" dirty="0" smtClean="0"/>
              <a:t>Personality</a:t>
            </a:r>
          </a:p>
          <a:p>
            <a:pPr indent="-457200"/>
            <a:r>
              <a:rPr lang="id-ID" sz="1600" dirty="0" smtClean="0"/>
              <a:t>	Ektrovert tinggi karena memiliki rasa nyaman menjadi seorang influencer bagi banyak orang dalam organisasi dan memiliki kepandaian bersosialisasi</a:t>
            </a:r>
          </a:p>
          <a:p>
            <a:pPr indent="-457200"/>
            <a:r>
              <a:rPr lang="id-ID" sz="1600" dirty="0" smtClean="0"/>
              <a:t>	Conscietiousness  tinggi karena memiliki kedisiplinan tinggi dan sangat berhati-hati dalam mengambil keputusan</a:t>
            </a:r>
            <a:r>
              <a:rPr lang="id-ID" sz="1600" dirty="0"/>
              <a:t>.</a:t>
            </a:r>
            <a:endParaRPr sz="1600" dirty="0"/>
          </a:p>
          <a:p>
            <a:pPr marL="0" lvl="0" indent="0">
              <a:spcBef>
                <a:spcPts val="600"/>
              </a:spcBef>
              <a:spcAft>
                <a:spcPts val="0"/>
              </a:spcAft>
              <a:buNone/>
            </a:pPr>
            <a:r>
              <a:rPr lang="id-ID" sz="1600" dirty="0"/>
              <a:t> </a:t>
            </a:r>
            <a:r>
              <a:rPr lang="id-ID" sz="1600" dirty="0" smtClean="0"/>
              <a:t> </a:t>
            </a:r>
            <a:r>
              <a:rPr lang="id-ID" sz="1600" b="1" dirty="0" smtClean="0"/>
              <a:t>2.</a:t>
            </a:r>
            <a:r>
              <a:rPr lang="id-ID" sz="1600" dirty="0" smtClean="0"/>
              <a:t>     </a:t>
            </a:r>
            <a:r>
              <a:rPr lang="id-ID" sz="1600" b="1" dirty="0" smtClean="0"/>
              <a:t>Self-concept</a:t>
            </a:r>
          </a:p>
          <a:p>
            <a:pPr marL="285750" indent="-285750"/>
            <a:r>
              <a:rPr lang="id-ID" sz="1600" dirty="0"/>
              <a:t>	P</a:t>
            </a:r>
            <a:r>
              <a:rPr lang="id-ID" sz="1600" dirty="0" smtClean="0"/>
              <a:t>unya rasa pengevaluasian diri tinggi yg meliputi rasa percaya diri baik dalam kemempuan kepemimpinannya dan juga kemampuan mencapai goals yang ingin dituju.</a:t>
            </a:r>
          </a:p>
          <a:p>
            <a:pPr marL="285750" indent="-285750"/>
            <a:r>
              <a:rPr lang="id-ID" sz="1600" dirty="0"/>
              <a:t>	P</a:t>
            </a:r>
            <a:r>
              <a:rPr lang="id-ID" sz="1600" dirty="0" smtClean="0"/>
              <a:t>ribadi yang konsisten dalam penggapaian tujuan dan paham mengenai konsep dirinya sendiri.</a:t>
            </a:r>
            <a:r>
              <a:rPr lang="id-ID" sz="1600" dirty="0"/>
              <a:t>	</a:t>
            </a:r>
            <a:endParaRPr sz="1600" dirty="0"/>
          </a:p>
        </p:txBody>
      </p:sp>
      <p:sp>
        <p:nvSpPr>
          <p:cNvPr id="2" name="TextBox 1"/>
          <p:cNvSpPr txBox="1"/>
          <p:nvPr/>
        </p:nvSpPr>
        <p:spPr>
          <a:xfrm>
            <a:off x="1304353" y="915566"/>
            <a:ext cx="504056" cy="769441"/>
          </a:xfrm>
          <a:prstGeom prst="rect">
            <a:avLst/>
          </a:prstGeom>
          <a:noFill/>
        </p:spPr>
        <p:txBody>
          <a:bodyPr wrap="square" rtlCol="0">
            <a:spAutoFit/>
          </a:bodyPr>
          <a:lstStyle/>
          <a:p>
            <a:r>
              <a:rPr lang="id-ID" sz="4400" b="1" dirty="0">
                <a:ln>
                  <a:solidFill>
                    <a:srgbClr val="FFFFFF"/>
                  </a:solidFill>
                </a:ln>
                <a:noFill/>
                <a:latin typeface="Montserrat"/>
                <a:sym typeface="Montserrat"/>
              </a:rPr>
              <a:t>2</a:t>
            </a:r>
            <a:endParaRPr lang="id-ID" sz="4400" dirty="0"/>
          </a:p>
        </p:txBody>
      </p:sp>
      <p:sp>
        <p:nvSpPr>
          <p:cNvPr id="3" name="Rectangle 2"/>
          <p:cNvSpPr/>
          <p:nvPr/>
        </p:nvSpPr>
        <p:spPr>
          <a:xfrm>
            <a:off x="2051720" y="700121"/>
            <a:ext cx="6750496" cy="1200329"/>
          </a:xfrm>
          <a:prstGeom prst="rect">
            <a:avLst/>
          </a:prstGeom>
        </p:spPr>
        <p:txBody>
          <a:bodyPr wrap="square">
            <a:spAutoFit/>
          </a:bodyPr>
          <a:lstStyle/>
          <a:p>
            <a:r>
              <a:rPr lang="id-ID" sz="3600" b="1" dirty="0" smtClean="0">
                <a:solidFill>
                  <a:srgbClr val="182A2E"/>
                </a:solidFill>
                <a:latin typeface="Montserrat"/>
                <a:sym typeface="Montserrat"/>
              </a:rPr>
              <a:t>Competency Perspective of Leadership</a:t>
            </a:r>
            <a:endParaRPr lang="id-ID"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2E58"/>
        </a:solidFill>
        <a:effectLst/>
      </p:bgPr>
    </p:bg>
    <p:spTree>
      <p:nvGrpSpPr>
        <p:cNvPr id="1" name="Shape 87"/>
        <p:cNvGrpSpPr/>
        <p:nvPr/>
      </p:nvGrpSpPr>
      <p:grpSpPr>
        <a:xfrm>
          <a:off x="0" y="0"/>
          <a:ext cx="0" cy="0"/>
          <a:chOff x="0" y="0"/>
          <a:chExt cx="0" cy="0"/>
        </a:xfrm>
      </p:grpSpPr>
      <p:sp>
        <p:nvSpPr>
          <p:cNvPr id="89" name="Shape 89"/>
          <p:cNvSpPr txBox="1">
            <a:spLocks noGrp="1"/>
          </p:cNvSpPr>
          <p:nvPr>
            <p:ph type="body" idx="1"/>
          </p:nvPr>
        </p:nvSpPr>
        <p:spPr>
          <a:xfrm>
            <a:off x="395536" y="1563638"/>
            <a:ext cx="8568952" cy="3024336"/>
          </a:xfrm>
          <a:prstGeom prst="rect">
            <a:avLst/>
          </a:prstGeom>
        </p:spPr>
        <p:txBody>
          <a:bodyPr spcFirstLastPara="1" wrap="square" lIns="91425" tIns="91425" rIns="91425" bIns="91425" anchor="t" anchorCtr="0">
            <a:noAutofit/>
          </a:bodyPr>
          <a:lstStyle/>
          <a:p>
            <a:pPr marL="0" indent="0">
              <a:buNone/>
            </a:pPr>
            <a:r>
              <a:rPr lang="id-ID" sz="1600" b="1" dirty="0"/>
              <a:t> </a:t>
            </a:r>
            <a:r>
              <a:rPr lang="id-ID" sz="1600" b="1" dirty="0" smtClean="0"/>
              <a:t>  3.   Drive</a:t>
            </a:r>
          </a:p>
          <a:p>
            <a:pPr marL="285750" indent="-285750"/>
            <a:r>
              <a:rPr lang="id-ID" sz="1600" dirty="0" smtClean="0"/>
              <a:t>	Punya rasa butuh tinggi terhadap pencapaian atau keberhasilan, yang menybabkan dirinya sangat termotivasi untuk bertindak dan memotivasi orang lain untuk maju.</a:t>
            </a:r>
            <a:endParaRPr sz="1600" dirty="0"/>
          </a:p>
          <a:p>
            <a:pPr marL="0" lvl="0" indent="0">
              <a:spcBef>
                <a:spcPts val="600"/>
              </a:spcBef>
              <a:spcAft>
                <a:spcPts val="0"/>
              </a:spcAft>
              <a:buNone/>
            </a:pPr>
            <a:r>
              <a:rPr lang="id-ID" sz="1600" dirty="0"/>
              <a:t> </a:t>
            </a:r>
            <a:r>
              <a:rPr lang="id-ID" sz="1600" dirty="0" smtClean="0"/>
              <a:t> </a:t>
            </a:r>
            <a:r>
              <a:rPr lang="id-ID" sz="1600" b="1" dirty="0"/>
              <a:t> </a:t>
            </a:r>
            <a:r>
              <a:rPr lang="id-ID" sz="1600" b="1" dirty="0" smtClean="0"/>
              <a:t>4.  </a:t>
            </a:r>
            <a:r>
              <a:rPr lang="id-ID" sz="1600" dirty="0" smtClean="0"/>
              <a:t> </a:t>
            </a:r>
            <a:r>
              <a:rPr lang="id-ID" sz="1600" b="1" dirty="0" smtClean="0"/>
              <a:t>Integrity</a:t>
            </a:r>
          </a:p>
          <a:p>
            <a:pPr marL="285750" indent="-285750"/>
            <a:r>
              <a:rPr lang="id-ID" sz="1600" dirty="0"/>
              <a:t>	</a:t>
            </a:r>
            <a:r>
              <a:rPr lang="id-ID" sz="1600" dirty="0" smtClean="0"/>
              <a:t>Memiliki integritas yang melibatkan kejujuran dan konsistensi baik dalam wujud ucapan maupun tindakan. Dan memiliki kecenderungan mewujudkan sebuah ucapan menjadi sebuah tindakan untuk mewujudkan goals.</a:t>
            </a:r>
          </a:p>
          <a:p>
            <a:pPr marL="0" indent="0">
              <a:buNone/>
            </a:pPr>
            <a:r>
              <a:rPr lang="id-ID" sz="1600" b="1" dirty="0" smtClean="0"/>
              <a:t>   5.   Leadership Motivation</a:t>
            </a:r>
          </a:p>
          <a:p>
            <a:pPr marL="285750" indent="-285750"/>
            <a:r>
              <a:rPr lang="id-ID" sz="1600" dirty="0"/>
              <a:t>	</a:t>
            </a:r>
            <a:r>
              <a:rPr lang="id-ID" sz="1600" dirty="0" smtClean="0"/>
              <a:t>Memiliki rasa butuh terhadap </a:t>
            </a:r>
            <a:r>
              <a:rPr lang="id-ID" sz="1600" b="1" i="1" dirty="0" smtClean="0"/>
              <a:t>social</a:t>
            </a:r>
            <a:r>
              <a:rPr lang="id-ID" sz="1600" dirty="0" smtClean="0"/>
              <a:t> </a:t>
            </a:r>
            <a:r>
              <a:rPr lang="id-ID" sz="1600" b="1" i="1" dirty="0" smtClean="0"/>
              <a:t>power</a:t>
            </a:r>
            <a:r>
              <a:rPr lang="id-ID" sz="1600" dirty="0" smtClean="0"/>
              <a:t> yang mengarah pada keinginan seseorang untuk menggapai goals demi kebaikan bersama. Bukan sebaliknya yang butuh </a:t>
            </a:r>
            <a:r>
              <a:rPr lang="id-ID" sz="1600" b="1" i="1" dirty="0" smtClean="0"/>
              <a:t>personalized</a:t>
            </a:r>
            <a:r>
              <a:rPr lang="id-ID" sz="1600" dirty="0" smtClean="0"/>
              <a:t> </a:t>
            </a:r>
            <a:r>
              <a:rPr lang="id-ID" sz="1600" b="1" i="1" dirty="0" smtClean="0"/>
              <a:t>power</a:t>
            </a:r>
            <a:r>
              <a:rPr lang="id-ID" sz="1600" dirty="0" smtClean="0"/>
              <a:t> yang cenderung ingin menguasai segalanya sendiri.</a:t>
            </a:r>
            <a:r>
              <a:rPr lang="id-ID" sz="1600" dirty="0"/>
              <a:t>	</a:t>
            </a:r>
            <a:endParaRPr sz="1600" dirty="0"/>
          </a:p>
        </p:txBody>
      </p:sp>
    </p:spTree>
    <p:extLst>
      <p:ext uri="{BB962C8B-B14F-4D97-AF65-F5344CB8AC3E}">
        <p14:creationId xmlns="" xmlns:p14="http://schemas.microsoft.com/office/powerpoint/2010/main" val="87176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2E58"/>
        </a:solidFill>
        <a:effectLst/>
      </p:bgPr>
    </p:bg>
    <p:spTree>
      <p:nvGrpSpPr>
        <p:cNvPr id="1" name="Shape 87"/>
        <p:cNvGrpSpPr/>
        <p:nvPr/>
      </p:nvGrpSpPr>
      <p:grpSpPr>
        <a:xfrm>
          <a:off x="0" y="0"/>
          <a:ext cx="0" cy="0"/>
          <a:chOff x="0" y="0"/>
          <a:chExt cx="0" cy="0"/>
        </a:xfrm>
      </p:grpSpPr>
      <p:sp>
        <p:nvSpPr>
          <p:cNvPr id="89" name="Shape 89"/>
          <p:cNvSpPr txBox="1">
            <a:spLocks noGrp="1"/>
          </p:cNvSpPr>
          <p:nvPr>
            <p:ph type="body" idx="1"/>
          </p:nvPr>
        </p:nvSpPr>
        <p:spPr>
          <a:xfrm>
            <a:off x="251520" y="1491630"/>
            <a:ext cx="8784976" cy="3456384"/>
          </a:xfrm>
          <a:prstGeom prst="rect">
            <a:avLst/>
          </a:prstGeom>
        </p:spPr>
        <p:txBody>
          <a:bodyPr spcFirstLastPara="1" wrap="square" lIns="91425" tIns="91425" rIns="91425" bIns="91425" anchor="t" anchorCtr="0">
            <a:noAutofit/>
          </a:bodyPr>
          <a:lstStyle/>
          <a:p>
            <a:pPr marL="0" indent="0">
              <a:buNone/>
            </a:pPr>
            <a:r>
              <a:rPr lang="id-ID" sz="1600" b="1" dirty="0"/>
              <a:t> </a:t>
            </a:r>
            <a:r>
              <a:rPr lang="id-ID" sz="1600" b="1" dirty="0" smtClean="0"/>
              <a:t>  6.  </a:t>
            </a:r>
            <a:r>
              <a:rPr lang="id-ID" sz="1600" b="1" dirty="0"/>
              <a:t> </a:t>
            </a:r>
            <a:r>
              <a:rPr lang="id-ID" sz="1600" b="1" dirty="0" smtClean="0"/>
              <a:t>Knowledge of the business</a:t>
            </a:r>
          </a:p>
          <a:p>
            <a:pPr marL="285750" indent="-285750"/>
            <a:r>
              <a:rPr lang="id-ID" sz="1600" dirty="0" smtClean="0"/>
              <a:t>	Memiliki bekal pengetahuan melalui pembelajaran dari hal-hal yang tidak  terdokumentasi (</a:t>
            </a:r>
            <a:r>
              <a:rPr lang="id-ID" sz="1600" i="1" dirty="0" smtClean="0"/>
              <a:t>tacit knowledge</a:t>
            </a:r>
            <a:r>
              <a:rPr lang="id-ID" sz="1600" dirty="0" smtClean="0"/>
              <a:t>) seperti pengamatan langsung dan pengalaman maupun yang terdokumentasi (</a:t>
            </a:r>
            <a:r>
              <a:rPr lang="id-ID" sz="1600" i="1" dirty="0" smtClean="0"/>
              <a:t>explicit knowledge</a:t>
            </a:r>
            <a:r>
              <a:rPr lang="id-ID" sz="1600" dirty="0" smtClean="0"/>
              <a:t>) seperti buku.</a:t>
            </a:r>
            <a:endParaRPr sz="1600" dirty="0"/>
          </a:p>
          <a:p>
            <a:pPr marL="0" lvl="0" indent="0">
              <a:spcBef>
                <a:spcPts val="600"/>
              </a:spcBef>
              <a:spcAft>
                <a:spcPts val="0"/>
              </a:spcAft>
              <a:buNone/>
            </a:pPr>
            <a:r>
              <a:rPr lang="id-ID" sz="1600" dirty="0"/>
              <a:t> </a:t>
            </a:r>
            <a:r>
              <a:rPr lang="id-ID" sz="1600" dirty="0" smtClean="0"/>
              <a:t> </a:t>
            </a:r>
            <a:r>
              <a:rPr lang="id-ID" sz="1600" b="1" dirty="0"/>
              <a:t> </a:t>
            </a:r>
            <a:r>
              <a:rPr lang="id-ID" sz="1600" b="1" dirty="0" smtClean="0"/>
              <a:t>7.    Cognitive and practical intellegence</a:t>
            </a:r>
          </a:p>
          <a:p>
            <a:pPr marL="285750" indent="-285750"/>
            <a:r>
              <a:rPr lang="id-ID" sz="1600" dirty="0"/>
              <a:t>	</a:t>
            </a:r>
            <a:r>
              <a:rPr lang="id-ID" sz="1600" dirty="0" smtClean="0"/>
              <a:t>Kecerdasan kognitif yang mengarah kepada proses mental dalam memahami suatu hal melalui pengalaman dan perasaan juga harus dilengkapi dengan kecerdasan praktikal yang tidak kalah penting peranannya dalam membantu menghadapi dan menyelesaikan suatu persoalan atau masalah di kehidupan nyata</a:t>
            </a:r>
          </a:p>
          <a:p>
            <a:pPr marL="0" indent="0">
              <a:buNone/>
            </a:pPr>
            <a:r>
              <a:rPr lang="id-ID" sz="1600" b="1" dirty="0" smtClean="0"/>
              <a:t>   8.    Emotional intellegence</a:t>
            </a:r>
          </a:p>
          <a:p>
            <a:pPr marL="285750" indent="-285750"/>
            <a:r>
              <a:rPr lang="id-ID" sz="1600" dirty="0"/>
              <a:t>	</a:t>
            </a:r>
            <a:r>
              <a:rPr lang="id-ID" sz="1600" dirty="0" smtClean="0"/>
              <a:t>Kemampuan memonitor emosi dirinya dan orang lain, kemudian menggunakan informasi tersebut untuk membantu menuntun segala bentuk tindakan dan pemikirannya.</a:t>
            </a:r>
            <a:endParaRPr sz="1600" dirty="0"/>
          </a:p>
        </p:txBody>
      </p:sp>
    </p:spTree>
    <p:extLst>
      <p:ext uri="{BB962C8B-B14F-4D97-AF65-F5344CB8AC3E}">
        <p14:creationId xmlns="" xmlns:p14="http://schemas.microsoft.com/office/powerpoint/2010/main" val="2489991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84" y="843558"/>
            <a:ext cx="7152316" cy="1925700"/>
          </a:xfrm>
        </p:spPr>
        <p:txBody>
          <a:bodyPr/>
          <a:lstStyle/>
          <a:p>
            <a:r>
              <a:rPr lang="id-ID" sz="3600" dirty="0" smtClean="0"/>
              <a:t>Competency Perspective Limitations and Practical Implications</a:t>
            </a:r>
            <a:endParaRPr lang="id-ID" sz="3600" dirty="0"/>
          </a:p>
        </p:txBody>
      </p:sp>
      <p:sp>
        <p:nvSpPr>
          <p:cNvPr id="4" name="Rectangle 3"/>
          <p:cNvSpPr/>
          <p:nvPr/>
        </p:nvSpPr>
        <p:spPr>
          <a:xfrm>
            <a:off x="1331640" y="915566"/>
            <a:ext cx="518091" cy="769441"/>
          </a:xfrm>
          <a:prstGeom prst="rect">
            <a:avLst/>
          </a:prstGeom>
        </p:spPr>
        <p:txBody>
          <a:bodyPr wrap="none">
            <a:spAutoFit/>
          </a:bodyPr>
          <a:lstStyle/>
          <a:p>
            <a:pPr lvl="0"/>
            <a:r>
              <a:rPr lang="id-ID" sz="4400" b="1" dirty="0" smtClean="0">
                <a:ln>
                  <a:solidFill>
                    <a:srgbClr val="FFFFFF"/>
                  </a:solidFill>
                </a:ln>
                <a:noFill/>
                <a:latin typeface="Montserrat"/>
                <a:sym typeface="Montserrat"/>
              </a:rPr>
              <a:t>3</a:t>
            </a:r>
            <a:endParaRPr lang="id-ID" sz="4400" dirty="0"/>
          </a:p>
        </p:txBody>
      </p:sp>
    </p:spTree>
    <p:extLst>
      <p:ext uri="{BB962C8B-B14F-4D97-AF65-F5344CB8AC3E}">
        <p14:creationId xmlns="" xmlns:p14="http://schemas.microsoft.com/office/powerpoint/2010/main" val="146000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nyme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1145</Words>
  <Application>Microsoft Office PowerPoint</Application>
  <PresentationFormat>On-screen Show (16:9)</PresentationFormat>
  <Paragraphs>175</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Montserrat</vt:lpstr>
      <vt:lpstr>Didact Gothic</vt:lpstr>
      <vt:lpstr>Calibri</vt:lpstr>
      <vt:lpstr>Ganymede template</vt:lpstr>
      <vt:lpstr>Leadership in Organizational Setting</vt:lpstr>
      <vt:lpstr>Learning Objectives</vt:lpstr>
      <vt:lpstr>Leadership</vt:lpstr>
      <vt:lpstr>Shared Leadership</vt:lpstr>
      <vt:lpstr>Slide 5</vt:lpstr>
      <vt:lpstr>Slide 6</vt:lpstr>
      <vt:lpstr>Slide 7</vt:lpstr>
      <vt:lpstr>Slide 8</vt:lpstr>
      <vt:lpstr>Competency Perspective Limitations and Practical Implications</vt:lpstr>
      <vt:lpstr>Slide 10</vt:lpstr>
      <vt:lpstr>Behavioral Perspective of Leadership</vt:lpstr>
      <vt:lpstr>Slide 12</vt:lpstr>
      <vt:lpstr>Choosing Task- vs. People-oriented  Leadership</vt:lpstr>
      <vt:lpstr>Contingency Perspective of Leadership</vt:lpstr>
      <vt:lpstr>Path-Goal of Leadership</vt:lpstr>
      <vt:lpstr>Slide 16</vt:lpstr>
      <vt:lpstr>Path-Goal Leadership Styles/Leader behaviors</vt:lpstr>
      <vt:lpstr>Contingencies of Path-Goal Theory</vt:lpstr>
      <vt:lpstr>Slide 19</vt:lpstr>
      <vt:lpstr>Fiedler’s Contingency Model</vt:lpstr>
      <vt:lpstr>Slide 21</vt:lpstr>
      <vt:lpstr>Leadership Substitutes</vt:lpstr>
      <vt:lpstr>Transformational Perspective of Leadership</vt:lpstr>
      <vt:lpstr>Slide 24</vt:lpstr>
      <vt:lpstr>Slide 25</vt:lpstr>
      <vt:lpstr>Slide 26</vt:lpstr>
      <vt:lpstr>Slide 27</vt:lpstr>
      <vt:lpstr>Implicit Leadership Perspective</vt:lpstr>
      <vt:lpstr>Prototypes of Effective Leaders</vt:lpstr>
      <vt:lpstr>The Romance of Leadership</vt:lpstr>
      <vt:lpstr>Cross-Cultural and Gender Issues in Leadership</vt:lpstr>
      <vt:lpstr>Slide 32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Organizational Setting</dc:title>
  <dc:creator>Zevica</dc:creator>
  <cp:lastModifiedBy>My Compaq</cp:lastModifiedBy>
  <cp:revision>51</cp:revision>
  <dcterms:modified xsi:type="dcterms:W3CDTF">2018-03-02T03:11:30Z</dcterms:modified>
</cp:coreProperties>
</file>