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75" r:id="rId7"/>
    <p:sldId id="271" r:id="rId8"/>
    <p:sldId id="268" r:id="rId9"/>
    <p:sldId id="276" r:id="rId10"/>
    <p:sldId id="270" r:id="rId11"/>
    <p:sldId id="272" r:id="rId12"/>
    <p:sldId id="258" r:id="rId13"/>
    <p:sldId id="259" r:id="rId14"/>
    <p:sldId id="260" r:id="rId15"/>
    <p:sldId id="261" r:id="rId16"/>
    <p:sldId id="278" r:id="rId17"/>
    <p:sldId id="277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45992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Nadira</a:t>
            </a:r>
            <a:r>
              <a:rPr lang="en-US" b="1" dirty="0" smtClean="0"/>
              <a:t> </a:t>
            </a:r>
            <a:r>
              <a:rPr lang="en-US" b="1" dirty="0" err="1" smtClean="0"/>
              <a:t>Ayu</a:t>
            </a:r>
            <a:r>
              <a:rPr lang="en-US" b="1" dirty="0" smtClean="0"/>
              <a:t> – 2017031017</a:t>
            </a:r>
          </a:p>
          <a:p>
            <a:r>
              <a:rPr lang="en-US" b="1" dirty="0" err="1" smtClean="0"/>
              <a:t>Shafira</a:t>
            </a:r>
            <a:r>
              <a:rPr lang="en-US" b="1" dirty="0" smtClean="0"/>
              <a:t> </a:t>
            </a:r>
            <a:r>
              <a:rPr lang="en-US" b="1" dirty="0" err="1" smtClean="0"/>
              <a:t>Qonita</a:t>
            </a:r>
            <a:r>
              <a:rPr lang="en-US" b="1" dirty="0" smtClean="0"/>
              <a:t> </a:t>
            </a:r>
            <a:r>
              <a:rPr lang="en-US" b="1" dirty="0" err="1" smtClean="0"/>
              <a:t>Khairina</a:t>
            </a:r>
            <a:r>
              <a:rPr lang="en-US" b="1" dirty="0" smtClean="0"/>
              <a:t> – 2017031034</a:t>
            </a:r>
          </a:p>
          <a:p>
            <a:r>
              <a:rPr lang="en-US" b="1" dirty="0" smtClean="0"/>
              <a:t>Anya </a:t>
            </a:r>
            <a:r>
              <a:rPr lang="en-US" b="1" dirty="0" err="1" smtClean="0"/>
              <a:t>Narawita</a:t>
            </a:r>
            <a:r>
              <a:rPr lang="en-US" b="1" dirty="0" smtClean="0"/>
              <a:t>- 2017041051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86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err="1"/>
              <a:t>Formalisasi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sejauh</a:t>
            </a:r>
            <a:r>
              <a:rPr lang="en-US" sz="2400" b="1" dirty="0"/>
              <a:t> </a:t>
            </a:r>
            <a:r>
              <a:rPr lang="en-US" sz="2400" b="1" dirty="0" err="1"/>
              <a:t>mana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 </a:t>
            </a:r>
            <a:r>
              <a:rPr lang="en-US" sz="2400" b="1" dirty="0" err="1"/>
              <a:t>menstandardisasi</a:t>
            </a:r>
            <a:r>
              <a:rPr lang="en-US" sz="2400" b="1" dirty="0"/>
              <a:t> </a:t>
            </a:r>
            <a:r>
              <a:rPr lang="en-US" sz="2400" b="1" dirty="0" err="1"/>
              <a:t>perilaku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</a:t>
            </a:r>
            <a:r>
              <a:rPr lang="en-US" sz="2400" b="1" dirty="0" err="1"/>
              <a:t>peraturan</a:t>
            </a:r>
            <a:r>
              <a:rPr lang="en-US" sz="2400" b="1" dirty="0"/>
              <a:t>, </a:t>
            </a:r>
            <a:r>
              <a:rPr lang="en-US" sz="2400" b="1" dirty="0" err="1"/>
              <a:t>prosedur</a:t>
            </a:r>
            <a:r>
              <a:rPr lang="en-US" sz="2400" b="1" dirty="0"/>
              <a:t>, </a:t>
            </a:r>
            <a:r>
              <a:rPr lang="en-US" sz="2400" b="1" dirty="0" err="1"/>
              <a:t>pelatihan</a:t>
            </a:r>
            <a:r>
              <a:rPr lang="en-US" sz="2400" b="1" dirty="0"/>
              <a:t> formal,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mekanisme</a:t>
            </a:r>
            <a:r>
              <a:rPr lang="en-US" sz="2400" b="1" dirty="0"/>
              <a:t> </a:t>
            </a:r>
            <a:r>
              <a:rPr lang="en-US" sz="2400" b="1" dirty="0" err="1"/>
              <a:t>terkait</a:t>
            </a:r>
            <a:r>
              <a:rPr lang="en-US" sz="2400" b="1" dirty="0"/>
              <a:t>.</a:t>
            </a:r>
          </a:p>
          <a:p>
            <a:pPr algn="just"/>
            <a:endParaRPr lang="en-US" sz="2400" b="1" dirty="0"/>
          </a:p>
          <a:p>
            <a:pPr marL="45720" indent="0" algn="just">
              <a:buNone/>
            </a:pPr>
            <a:r>
              <a:rPr lang="en-US" sz="2400" b="1" dirty="0"/>
              <a:t>	</a:t>
            </a:r>
            <a:r>
              <a:rPr lang="en-US" sz="2400" b="1" dirty="0" err="1"/>
              <a:t>contoh</a:t>
            </a:r>
            <a:r>
              <a:rPr lang="en-US" sz="2400" b="1" dirty="0"/>
              <a:t>: </a:t>
            </a:r>
            <a:r>
              <a:rPr lang="en-US" sz="2400" b="1" dirty="0" err="1"/>
              <a:t>prosedur</a:t>
            </a:r>
            <a:r>
              <a:rPr lang="en-US" sz="2400" b="1" dirty="0"/>
              <a:t> </a:t>
            </a:r>
            <a:r>
              <a:rPr lang="en-US" sz="2400" b="1" dirty="0" err="1"/>
              <a:t>mengupload</a:t>
            </a:r>
            <a:r>
              <a:rPr lang="en-US" sz="2400" b="1" dirty="0"/>
              <a:t> </a:t>
            </a:r>
            <a:r>
              <a:rPr lang="en-US" sz="2400" b="1" dirty="0" err="1"/>
              <a:t>powerpoint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 smtClean="0"/>
              <a:t>onedrive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55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MECHANISTIC </a:t>
            </a:r>
            <a:r>
              <a:rPr lang="en-US" dirty="0" err="1" smtClean="0"/>
              <a:t>vs</a:t>
            </a:r>
            <a:r>
              <a:rPr lang="en-US" dirty="0" smtClean="0"/>
              <a:t> ORGANIC STRUCTURE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900451" y="2799474"/>
            <a:ext cx="2084696" cy="6397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Mechanistic</a:t>
            </a:r>
            <a:endParaRPr lang="en-US" sz="2400" b="1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4294967295"/>
          </p:nvPr>
        </p:nvSpPr>
        <p:spPr>
          <a:xfrm>
            <a:off x="1248544" y="4007894"/>
            <a:ext cx="4040188" cy="1533098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/>
              <a:t>Formalization</a:t>
            </a:r>
          </a:p>
          <a:p>
            <a:r>
              <a:rPr lang="en-US" sz="2400" b="1" dirty="0" smtClean="0"/>
              <a:t>Narrow span of control</a:t>
            </a:r>
          </a:p>
          <a:p>
            <a:r>
              <a:rPr lang="en-US" sz="2400" b="1" dirty="0" smtClean="0"/>
              <a:t>Centralization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674829" y="2863772"/>
            <a:ext cx="1482820" cy="5111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Organic</a:t>
            </a:r>
            <a:endParaRPr lang="en-US" sz="2400" b="1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623951" y="4007893"/>
            <a:ext cx="4294258" cy="14512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b="1" dirty="0" smtClean="0"/>
              <a:t>Little formalization</a:t>
            </a:r>
          </a:p>
          <a:p>
            <a:pPr algn="just"/>
            <a:r>
              <a:rPr lang="en-US" sz="2400" b="1" dirty="0" smtClean="0"/>
              <a:t>Wide span of control</a:t>
            </a:r>
          </a:p>
          <a:p>
            <a:pPr algn="just"/>
            <a:r>
              <a:rPr lang="en-US" sz="2400" b="1" dirty="0" smtClean="0"/>
              <a:t>Decentralization</a:t>
            </a:r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37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DEPARTEMENTALISASI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3343700"/>
            <a:ext cx="10940722" cy="3514299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/>
              <a:t>Span of control, </a:t>
            </a:r>
            <a:r>
              <a:rPr lang="en-US" b="1" dirty="0" err="1" smtClean="0"/>
              <a:t>sentralisasi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formalisasi</a:t>
            </a:r>
            <a:r>
              <a:rPr lang="en-US" b="1" dirty="0" smtClean="0"/>
              <a:t>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elemen</a:t>
            </a:r>
            <a:r>
              <a:rPr lang="en-US" b="1" dirty="0" smtClean="0"/>
              <a:t> </a:t>
            </a:r>
            <a:r>
              <a:rPr lang="en-US" b="1" dirty="0" err="1" smtClean="0"/>
              <a:t>penting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err="1" smtClean="0"/>
              <a:t>Departementalisasi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strategi</a:t>
            </a:r>
            <a:r>
              <a:rPr lang="en-US" b="1" dirty="0" smtClean="0"/>
              <a:t> </a:t>
            </a:r>
            <a:r>
              <a:rPr lang="en-US" b="1" dirty="0" err="1" smtClean="0"/>
              <a:t>mendasar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mengkoordinasikan</a:t>
            </a:r>
            <a:r>
              <a:rPr lang="en-US" b="1" dirty="0" smtClean="0"/>
              <a:t> </a:t>
            </a:r>
            <a:r>
              <a:rPr lang="en-US" b="1" dirty="0" err="1" smtClean="0"/>
              <a:t>aktivitas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r>
              <a:rPr lang="en-US" b="1" dirty="0" smtClean="0"/>
              <a:t> </a:t>
            </a:r>
            <a:r>
              <a:rPr lang="en-US" b="1" dirty="0" err="1" smtClean="0"/>
              <a:t>karena</a:t>
            </a:r>
            <a:r>
              <a:rPr lang="en-US" b="1" dirty="0" smtClean="0"/>
              <a:t> </a:t>
            </a:r>
            <a:r>
              <a:rPr lang="en-US" b="1" dirty="0" err="1" smtClean="0"/>
              <a:t>hal</a:t>
            </a:r>
            <a:r>
              <a:rPr lang="en-US" b="1" dirty="0" smtClean="0"/>
              <a:t> </a:t>
            </a:r>
            <a:r>
              <a:rPr lang="en-US" b="1" dirty="0" err="1" smtClean="0"/>
              <a:t>itu</a:t>
            </a:r>
            <a:r>
              <a:rPr lang="en-US" b="1" dirty="0" smtClean="0"/>
              <a:t> </a:t>
            </a:r>
            <a:r>
              <a:rPr lang="en-US" b="1" dirty="0" err="1" smtClean="0"/>
              <a:t>mempengaruhi</a:t>
            </a:r>
            <a:r>
              <a:rPr lang="en-US" b="1" dirty="0" smtClean="0"/>
              <a:t> </a:t>
            </a:r>
            <a:r>
              <a:rPr lang="en-US" b="1" dirty="0" err="1" smtClean="0"/>
              <a:t>perilaku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r>
              <a:rPr lang="en-US" b="1" dirty="0" smtClean="0"/>
              <a:t>,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</a:t>
            </a:r>
            <a:r>
              <a:rPr lang="en-US" b="1" dirty="0" err="1" smtClean="0"/>
              <a:t>berikut</a:t>
            </a:r>
            <a:r>
              <a:rPr lang="en-US" b="1" dirty="0" smtClean="0"/>
              <a:t>;</a:t>
            </a:r>
          </a:p>
          <a:p>
            <a:pPr lvl="1" algn="just">
              <a:buAutoNum type="arabicPeriod"/>
            </a:pPr>
            <a:r>
              <a:rPr lang="en-US" sz="1800" b="1" dirty="0" err="1"/>
              <a:t>Departementalisasi</a:t>
            </a:r>
            <a:r>
              <a:rPr lang="en-US" sz="1800" b="1" dirty="0"/>
              <a:t> </a:t>
            </a:r>
            <a:r>
              <a:rPr lang="en-US" sz="1800" b="1" dirty="0" err="1"/>
              <a:t>membentuk</a:t>
            </a:r>
            <a:r>
              <a:rPr lang="en-US" sz="1800" b="1" dirty="0"/>
              <a:t> </a:t>
            </a:r>
            <a:r>
              <a:rPr lang="en-US" sz="1800" b="1" dirty="0" err="1"/>
              <a:t>rantai</a:t>
            </a:r>
            <a:r>
              <a:rPr lang="en-US" sz="1800" b="1" dirty="0"/>
              <a:t> </a:t>
            </a:r>
            <a:r>
              <a:rPr lang="en-US" sz="1800" b="1" dirty="0" err="1"/>
              <a:t>perintah</a:t>
            </a:r>
            <a:r>
              <a:rPr lang="en-US" sz="1800" b="1" dirty="0"/>
              <a:t>. </a:t>
            </a:r>
            <a:r>
              <a:rPr lang="en-US" sz="1800" b="1" dirty="0" err="1"/>
              <a:t>Rantai</a:t>
            </a:r>
            <a:r>
              <a:rPr lang="en-US" sz="1800" b="1" dirty="0"/>
              <a:t> </a:t>
            </a:r>
            <a:r>
              <a:rPr lang="en-US" sz="1800" b="1" dirty="0" err="1"/>
              <a:t>perintah</a:t>
            </a:r>
            <a:r>
              <a:rPr lang="en-US" sz="1800" b="1" dirty="0"/>
              <a:t> </a:t>
            </a:r>
            <a:r>
              <a:rPr lang="en-US" sz="1800" b="1" dirty="0" err="1"/>
              <a:t>adalah</a:t>
            </a:r>
            <a:r>
              <a:rPr lang="en-US" sz="1800" b="1" dirty="0"/>
              <a:t> </a:t>
            </a:r>
            <a:r>
              <a:rPr lang="en-US" sz="1800" b="1" dirty="0" err="1"/>
              <a:t>sebuah</a:t>
            </a:r>
            <a:r>
              <a:rPr lang="en-US" sz="1800" b="1" dirty="0"/>
              <a:t> system supervise </a:t>
            </a:r>
            <a:r>
              <a:rPr lang="en-US" sz="1800" b="1" dirty="0" err="1"/>
              <a:t>antara</a:t>
            </a:r>
            <a:r>
              <a:rPr lang="en-US" sz="1800" b="1" dirty="0"/>
              <a:t> </a:t>
            </a:r>
            <a:r>
              <a:rPr lang="en-US" sz="1800" b="1" dirty="0" err="1"/>
              <a:t>posisi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unit </a:t>
            </a:r>
            <a:r>
              <a:rPr lang="en-US" sz="1800" b="1" dirty="0" err="1"/>
              <a:t>didalam</a:t>
            </a:r>
            <a:r>
              <a:rPr lang="en-US" sz="1800" b="1" dirty="0"/>
              <a:t> </a:t>
            </a:r>
            <a:r>
              <a:rPr lang="en-US" sz="1800" b="1" dirty="0" err="1"/>
              <a:t>organisasi</a:t>
            </a:r>
            <a:r>
              <a:rPr lang="en-US" sz="1800" b="1" dirty="0"/>
              <a:t>.</a:t>
            </a:r>
          </a:p>
          <a:p>
            <a:pPr lvl="1" algn="just">
              <a:buAutoNum type="arabicPeriod"/>
            </a:pPr>
            <a:r>
              <a:rPr lang="en-US" sz="1800" b="1" dirty="0" err="1"/>
              <a:t>Departementalisasi</a:t>
            </a:r>
            <a:r>
              <a:rPr lang="en-US" sz="1800" b="1" dirty="0"/>
              <a:t> </a:t>
            </a:r>
            <a:r>
              <a:rPr lang="en-US" sz="1800" b="1" dirty="0" err="1"/>
              <a:t>memfokuskan</a:t>
            </a:r>
            <a:r>
              <a:rPr lang="en-US" sz="1800" b="1" dirty="0"/>
              <a:t> orang-orang </a:t>
            </a:r>
            <a:r>
              <a:rPr lang="en-US" sz="1800" b="1" dirty="0" err="1"/>
              <a:t>seputar</a:t>
            </a:r>
            <a:r>
              <a:rPr lang="en-US" sz="1800" b="1" dirty="0"/>
              <a:t> model </a:t>
            </a:r>
            <a:r>
              <a:rPr lang="en-US" sz="1800" b="1" dirty="0" err="1"/>
              <a:t>pemikiran</a:t>
            </a:r>
            <a:r>
              <a:rPr lang="en-US" sz="1800" b="1" dirty="0"/>
              <a:t> mental </a:t>
            </a:r>
            <a:r>
              <a:rPr lang="en-US" sz="1800" b="1" dirty="0" err="1"/>
              <a:t>umum</a:t>
            </a:r>
            <a:r>
              <a:rPr lang="en-US" sz="1800" b="1" dirty="0"/>
              <a:t>, </a:t>
            </a:r>
            <a:r>
              <a:rPr lang="en-US" sz="1800" b="1" dirty="0" err="1"/>
              <a:t>seperti</a:t>
            </a:r>
            <a:r>
              <a:rPr lang="en-US" sz="1800" b="1" dirty="0"/>
              <a:t> </a:t>
            </a:r>
            <a:r>
              <a:rPr lang="en-US" sz="1800" b="1" dirty="0" err="1"/>
              <a:t>melayani</a:t>
            </a:r>
            <a:r>
              <a:rPr lang="en-US" sz="1800" b="1" dirty="0"/>
              <a:t> </a:t>
            </a:r>
            <a:r>
              <a:rPr lang="en-US" sz="1800" b="1" dirty="0" err="1"/>
              <a:t>klien</a:t>
            </a:r>
            <a:r>
              <a:rPr lang="en-US" sz="1800" b="1" dirty="0"/>
              <a:t>, </a:t>
            </a:r>
            <a:r>
              <a:rPr lang="en-US" sz="1800" b="1" dirty="0" err="1"/>
              <a:t>mengembangkan</a:t>
            </a:r>
            <a:r>
              <a:rPr lang="en-US" sz="1800" b="1" dirty="0"/>
              <a:t> </a:t>
            </a:r>
            <a:r>
              <a:rPr lang="en-US" sz="1800" b="1" dirty="0" err="1"/>
              <a:t>produk</a:t>
            </a:r>
            <a:r>
              <a:rPr lang="en-US" sz="1800" b="1" dirty="0"/>
              <a:t>,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mendukung</a:t>
            </a:r>
            <a:r>
              <a:rPr lang="en-US" sz="1800" b="1" dirty="0"/>
              <a:t> </a:t>
            </a:r>
            <a:r>
              <a:rPr lang="en-US" sz="1800" b="1" dirty="0" err="1"/>
              <a:t>keahlian</a:t>
            </a:r>
            <a:r>
              <a:rPr lang="en-US" sz="1800" b="1" dirty="0"/>
              <a:t> </a:t>
            </a:r>
            <a:r>
              <a:rPr lang="en-US" sz="1800" b="1" dirty="0" err="1"/>
              <a:t>tertentu</a:t>
            </a:r>
            <a:r>
              <a:rPr lang="en-US" sz="1800" b="1" dirty="0"/>
              <a:t>.</a:t>
            </a:r>
          </a:p>
          <a:p>
            <a:pPr lvl="1" algn="just">
              <a:buAutoNum type="arabicPeriod"/>
            </a:pPr>
            <a:r>
              <a:rPr lang="en-US" sz="1800" b="1" dirty="0" err="1"/>
              <a:t>Departementalisasi</a:t>
            </a:r>
            <a:r>
              <a:rPr lang="en-US" sz="1800" b="1" dirty="0"/>
              <a:t> </a:t>
            </a:r>
            <a:r>
              <a:rPr lang="en-US" sz="1800" b="1" dirty="0" err="1"/>
              <a:t>bisa</a:t>
            </a:r>
            <a:r>
              <a:rPr lang="en-US" sz="1800" b="1" dirty="0"/>
              <a:t> </a:t>
            </a:r>
            <a:r>
              <a:rPr lang="en-US" sz="1800" b="1" dirty="0" err="1"/>
              <a:t>meningkatkan</a:t>
            </a:r>
            <a:r>
              <a:rPr lang="en-US" sz="1800" b="1" dirty="0"/>
              <a:t> </a:t>
            </a:r>
            <a:r>
              <a:rPr lang="en-US" sz="1800" b="1" dirty="0" err="1"/>
              <a:t>koordinasi</a:t>
            </a:r>
            <a:r>
              <a:rPr lang="en-US" sz="1800" b="1" dirty="0"/>
              <a:t> </a:t>
            </a:r>
            <a:r>
              <a:rPr lang="en-US" sz="1800" b="1" dirty="0" err="1"/>
              <a:t>melalui</a:t>
            </a:r>
            <a:r>
              <a:rPr lang="en-US" sz="1800" b="1" dirty="0"/>
              <a:t> </a:t>
            </a:r>
            <a:r>
              <a:rPr lang="en-US" sz="1800" b="1" dirty="0" err="1"/>
              <a:t>komunikasi</a:t>
            </a:r>
            <a:r>
              <a:rPr lang="en-US" sz="1800" b="1" dirty="0"/>
              <a:t> informal </a:t>
            </a:r>
            <a:r>
              <a:rPr lang="en-US" sz="1800" b="1" dirty="0" err="1"/>
              <a:t>antara</a:t>
            </a:r>
            <a:r>
              <a:rPr lang="en-US" sz="1800" b="1" dirty="0"/>
              <a:t> </a:t>
            </a:r>
            <a:r>
              <a:rPr lang="en-US" sz="1800" b="1" dirty="0" err="1"/>
              <a:t>individu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subunits</a:t>
            </a:r>
            <a:r>
              <a:rPr lang="en-US" sz="1800" b="1" dirty="0" smtClean="0"/>
              <a:t>.</a:t>
            </a:r>
          </a:p>
          <a:p>
            <a:pPr lvl="1" algn="just">
              <a:buAutoNum type="arabicPeriod"/>
            </a:pPr>
            <a:endParaRPr lang="en-US" b="1" dirty="0" smtClean="0"/>
          </a:p>
          <a:p>
            <a:pPr algn="just"/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6 </a:t>
            </a:r>
            <a:r>
              <a:rPr lang="en-US" b="1" dirty="0" err="1"/>
              <a:t>tipe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departementalisasi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simple, functional, divisional, team based, matrix </a:t>
            </a:r>
            <a:r>
              <a:rPr lang="en-US" b="1" dirty="0" err="1"/>
              <a:t>dan</a:t>
            </a:r>
            <a:r>
              <a:rPr lang="en-US" b="1" dirty="0"/>
              <a:t> network structure.</a:t>
            </a:r>
          </a:p>
          <a:p>
            <a:pPr algn="just"/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lvl="1" algn="just">
              <a:buAutoNum type="arabicPeriod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185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TIPE UMUM DEPARTEMENTALIZATION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537" y="2722728"/>
            <a:ext cx="10554574" cy="4312692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SIMPLE STRUCTURE</a:t>
            </a:r>
          </a:p>
          <a:p>
            <a:pPr marL="0" indent="0" algn="just">
              <a:buNone/>
            </a:pP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struktur</a:t>
            </a:r>
            <a:r>
              <a:rPr lang="en-US" b="1" dirty="0"/>
              <a:t> yang </a:t>
            </a:r>
            <a:r>
              <a:rPr lang="en-US" b="1" dirty="0" err="1"/>
              <a:t>dicirikan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kadar</a:t>
            </a:r>
            <a:r>
              <a:rPr lang="en-US" b="1" dirty="0"/>
              <a:t> </a:t>
            </a:r>
            <a:r>
              <a:rPr lang="en-US" b="1" dirty="0" err="1"/>
              <a:t>departementalisasi</a:t>
            </a:r>
            <a:r>
              <a:rPr lang="en-US" b="1" dirty="0"/>
              <a:t> yang </a:t>
            </a:r>
            <a:r>
              <a:rPr lang="en-US" b="1" dirty="0" err="1"/>
              <a:t>rendah</a:t>
            </a:r>
            <a:r>
              <a:rPr lang="en-US" b="1" dirty="0"/>
              <a:t>, span of control yang </a:t>
            </a:r>
            <a:r>
              <a:rPr lang="en-US" b="1" dirty="0" err="1"/>
              <a:t>luas</a:t>
            </a:r>
            <a:r>
              <a:rPr lang="en-US" b="1" dirty="0"/>
              <a:t>, </a:t>
            </a:r>
            <a:r>
              <a:rPr lang="en-US" b="1" dirty="0" err="1"/>
              <a:t>wewenang</a:t>
            </a:r>
            <a:r>
              <a:rPr lang="en-US" b="1" dirty="0"/>
              <a:t> yang </a:t>
            </a:r>
            <a:r>
              <a:rPr lang="en-US" b="1" dirty="0" err="1"/>
              <a:t>terpusat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seorang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sedikit</a:t>
            </a:r>
            <a:r>
              <a:rPr lang="en-US" b="1" dirty="0"/>
              <a:t> </a:t>
            </a:r>
            <a:r>
              <a:rPr lang="en-US" b="1" dirty="0" err="1"/>
              <a:t>formalisasi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algn="just"/>
            <a:r>
              <a:rPr lang="en-US" b="1" dirty="0" smtClean="0"/>
              <a:t>FUNCTIONAL STRUCTURE</a:t>
            </a:r>
          </a:p>
          <a:p>
            <a:pPr marL="0" indent="0" algn="just">
              <a:buNone/>
            </a:pP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struktur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 yang </a:t>
            </a:r>
            <a:r>
              <a:rPr lang="en-US" b="1" dirty="0" err="1"/>
              <a:t>pembagian</a:t>
            </a:r>
            <a:r>
              <a:rPr lang="en-US" b="1" dirty="0"/>
              <a:t> </a:t>
            </a:r>
            <a:r>
              <a:rPr lang="en-US" b="1" dirty="0" err="1"/>
              <a:t>divisinya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fungsinya</a:t>
            </a:r>
            <a:r>
              <a:rPr lang="en-US" b="1" dirty="0"/>
              <a:t> </a:t>
            </a:r>
            <a:r>
              <a:rPr lang="en-US" b="1" dirty="0" err="1"/>
              <a:t>masing-masing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algn="just"/>
            <a:r>
              <a:rPr lang="en-US" b="1" dirty="0"/>
              <a:t>TEAM BASED STRUCTURE</a:t>
            </a:r>
          </a:p>
          <a:p>
            <a:pPr marL="0" indent="0" algn="just">
              <a:buNone/>
            </a:pP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struktur</a:t>
            </a:r>
            <a:r>
              <a:rPr lang="en-US" b="1" dirty="0"/>
              <a:t> </a:t>
            </a:r>
            <a:r>
              <a:rPr lang="en-US" b="1" dirty="0" err="1"/>
              <a:t>dimana</a:t>
            </a:r>
            <a:r>
              <a:rPr lang="en-US" b="1" dirty="0"/>
              <a:t> </a:t>
            </a:r>
            <a:r>
              <a:rPr lang="en-US" b="1" dirty="0" err="1"/>
              <a:t>keseluruhan</a:t>
            </a:r>
            <a:r>
              <a:rPr lang="en-US" b="1" dirty="0"/>
              <a:t> </a:t>
            </a:r>
            <a:r>
              <a:rPr lang="en-US" b="1" dirty="0" err="1"/>
              <a:t>tim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 </a:t>
            </a:r>
            <a:r>
              <a:rPr lang="en-US" b="1" dirty="0" err="1"/>
              <a:t>dibentuk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tim</a:t>
            </a:r>
            <a:r>
              <a:rPr lang="en-US" b="1" dirty="0"/>
              <a:t> yang </a:t>
            </a:r>
            <a:r>
              <a:rPr lang="en-US" b="1" dirty="0" err="1"/>
              <a:t>mengorganisasikan</a:t>
            </a:r>
            <a:r>
              <a:rPr lang="en-US" b="1" dirty="0"/>
              <a:t> </a:t>
            </a:r>
            <a:r>
              <a:rPr lang="en-US" b="1" dirty="0" err="1"/>
              <a:t>pekerjaan</a:t>
            </a:r>
            <a:r>
              <a:rPr lang="en-US" b="1" dirty="0"/>
              <a:t> </a:t>
            </a:r>
            <a:r>
              <a:rPr lang="en-US" b="1" dirty="0" err="1"/>
              <a:t>mereka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bekerja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mencapai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.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769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TIPE UMUM DEPARTEMENTALIZATION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653361"/>
            <a:ext cx="10554574" cy="3760502"/>
          </a:xfrm>
        </p:spPr>
        <p:txBody>
          <a:bodyPr/>
          <a:lstStyle/>
          <a:p>
            <a:r>
              <a:rPr lang="en-US" b="1" dirty="0"/>
              <a:t>DIVISIONAL STRUCTURE</a:t>
            </a:r>
          </a:p>
          <a:p>
            <a:pPr marL="0" indent="0">
              <a:buNone/>
            </a:pP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struktur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 </a:t>
            </a:r>
            <a:r>
              <a:rPr lang="en-US" b="1" dirty="0" err="1"/>
              <a:t>dimana</a:t>
            </a:r>
            <a:r>
              <a:rPr lang="en-US" b="1" dirty="0"/>
              <a:t> </a:t>
            </a:r>
            <a:r>
              <a:rPr lang="en-US" b="1" dirty="0" err="1" smtClean="0"/>
              <a:t>karyawan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diorganisir</a:t>
            </a:r>
            <a:r>
              <a:rPr lang="en-US" b="1" dirty="0" smtClean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geografis</a:t>
            </a:r>
            <a:r>
              <a:rPr lang="en-US" b="1" dirty="0"/>
              <a:t>, </a:t>
            </a:r>
            <a:r>
              <a:rPr lang="en-US" b="1" dirty="0" err="1"/>
              <a:t>produk</a:t>
            </a:r>
            <a:r>
              <a:rPr lang="en-US" b="1" dirty="0"/>
              <a:t>,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/>
              <a:t>klien</a:t>
            </a:r>
            <a:r>
              <a:rPr lang="en-US" b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 Globally </a:t>
            </a:r>
            <a:r>
              <a:rPr lang="en-US" b="1" dirty="0" err="1"/>
              <a:t>intergrated</a:t>
            </a:r>
            <a:r>
              <a:rPr lang="en-US" b="1" dirty="0"/>
              <a:t> enterprise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/>
              <a:t>struktur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 </a:t>
            </a:r>
            <a:r>
              <a:rPr lang="en-US" b="1" dirty="0" err="1"/>
              <a:t>dimana</a:t>
            </a:r>
            <a:r>
              <a:rPr lang="en-US" b="1" dirty="0"/>
              <a:t> proses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eksekutif</a:t>
            </a:r>
            <a:r>
              <a:rPr lang="en-US" b="1" dirty="0"/>
              <a:t> </a:t>
            </a:r>
            <a:r>
              <a:rPr lang="en-US" b="1" dirty="0" err="1"/>
              <a:t>didistribusikan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keseluruh</a:t>
            </a:r>
            <a:r>
              <a:rPr lang="en-US" b="1" dirty="0" smtClean="0"/>
              <a:t> </a:t>
            </a:r>
            <a:r>
              <a:rPr lang="en-US" b="1" dirty="0" err="1"/>
              <a:t>dunia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pusat-pusat</a:t>
            </a:r>
            <a:r>
              <a:rPr lang="en-US" b="1" dirty="0"/>
              <a:t> global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daripada</a:t>
            </a:r>
            <a:r>
              <a:rPr lang="en-US" b="1" dirty="0" smtClean="0"/>
              <a:t> </a:t>
            </a:r>
            <a:r>
              <a:rPr lang="en-US" b="1" dirty="0" err="1"/>
              <a:t>dikembangkan</a:t>
            </a:r>
            <a:r>
              <a:rPr lang="en-US" b="1" dirty="0"/>
              <a:t> </a:t>
            </a:r>
            <a:r>
              <a:rPr lang="en-US" b="1" dirty="0" err="1"/>
              <a:t>dinegara</a:t>
            </a:r>
            <a:r>
              <a:rPr lang="en-US" b="1" dirty="0"/>
              <a:t> </a:t>
            </a:r>
            <a:r>
              <a:rPr lang="en-US" b="1" dirty="0" err="1"/>
              <a:t>asalnya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t="-1" r="13574" b="165"/>
          <a:stretch/>
        </p:blipFill>
        <p:spPr>
          <a:xfrm>
            <a:off x="6309359" y="2092234"/>
            <a:ext cx="5747657" cy="46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TIPE UMUM DEPARTEMENTALIZATION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999" y="2381875"/>
            <a:ext cx="10554574" cy="3636511"/>
          </a:xfrm>
        </p:spPr>
        <p:txBody>
          <a:bodyPr/>
          <a:lstStyle/>
          <a:p>
            <a:r>
              <a:rPr lang="en-US" b="1" dirty="0" smtClean="0"/>
              <a:t>MATRIX STRUCTURE</a:t>
            </a:r>
          </a:p>
          <a:p>
            <a:pPr marL="0" indent="0">
              <a:buNone/>
            </a:pP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orgnisasi</a:t>
            </a:r>
            <a:r>
              <a:rPr lang="en-US" b="1" dirty="0" smtClean="0"/>
              <a:t> yang </a:t>
            </a:r>
            <a:r>
              <a:rPr lang="en-US" b="1" dirty="0" err="1" smtClean="0"/>
              <a:t>melapisi</a:t>
            </a:r>
            <a:r>
              <a:rPr lang="en-US" b="1" dirty="0" smtClean="0"/>
              <a:t> </a:t>
            </a:r>
            <a:r>
              <a:rPr lang="en-US" b="1" dirty="0" err="1" smtClean="0"/>
              <a:t>dua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mendapat</a:t>
            </a:r>
            <a:r>
              <a:rPr lang="en-US" b="1" dirty="0" smtClean="0"/>
              <a:t> </a:t>
            </a:r>
            <a:r>
              <a:rPr lang="en-US" b="1" dirty="0" err="1" smtClean="0"/>
              <a:t>keuntungan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err="1" smtClean="0"/>
              <a:t>dua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7" t="884" r="6168" b="-238"/>
          <a:stretch/>
        </p:blipFill>
        <p:spPr>
          <a:xfrm>
            <a:off x="5747658" y="2388088"/>
            <a:ext cx="6087292" cy="41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TIPE UMUM DEPARTEMENTALIZATION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07" y="1882651"/>
            <a:ext cx="10554574" cy="3636511"/>
          </a:xfrm>
        </p:spPr>
        <p:txBody>
          <a:bodyPr/>
          <a:lstStyle/>
          <a:p>
            <a:r>
              <a:rPr lang="en-US" sz="1900" b="1" dirty="0" smtClean="0"/>
              <a:t>NETWORK STRUCTURE</a:t>
            </a:r>
          </a:p>
          <a:p>
            <a:pPr marL="0" indent="0">
              <a:buNone/>
            </a:pPr>
            <a:r>
              <a:rPr lang="en-US" sz="1900" b="1" dirty="0" err="1" smtClean="0"/>
              <a:t>Adalah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struktur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organisasi</a:t>
            </a:r>
            <a:r>
              <a:rPr lang="en-US" sz="1900" b="1" dirty="0" smtClean="0"/>
              <a:t> yang </a:t>
            </a:r>
            <a:r>
              <a:rPr lang="en-US" sz="1900" b="1" dirty="0" err="1" smtClean="0"/>
              <a:t>terdiri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dari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sebuah</a:t>
            </a:r>
            <a:endParaRPr lang="en-US" sz="1900" b="1" dirty="0" smtClean="0"/>
          </a:p>
          <a:p>
            <a:pPr marL="0" indent="0">
              <a:buNone/>
            </a:pPr>
            <a:r>
              <a:rPr lang="en-US" sz="1900" b="1" dirty="0" smtClean="0"/>
              <a:t>inti </a:t>
            </a:r>
            <a:r>
              <a:rPr lang="en-US" sz="1900" b="1" dirty="0" err="1" smtClean="0"/>
              <a:t>pusat</a:t>
            </a:r>
            <a:r>
              <a:rPr lang="en-US" sz="1900" b="1" dirty="0" smtClean="0"/>
              <a:t> yang </a:t>
            </a:r>
            <a:r>
              <a:rPr lang="en-US" sz="1900" b="1" dirty="0" err="1" smtClean="0"/>
              <a:t>dihubungkan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melalui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jaringan</a:t>
            </a:r>
            <a:r>
              <a:rPr lang="en-US" sz="1900" b="1" dirty="0" smtClean="0"/>
              <a:t> </a:t>
            </a:r>
          </a:p>
          <a:p>
            <a:pPr marL="0" indent="0">
              <a:buNone/>
            </a:pPr>
            <a:r>
              <a:rPr lang="en-US" sz="1900" b="1" dirty="0" err="1" smtClean="0"/>
              <a:t>dengan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kontraktor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luar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dan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pemasok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layanan</a:t>
            </a:r>
            <a:r>
              <a:rPr lang="en-US" sz="1900" b="1" dirty="0" smtClean="0"/>
              <a:t> </a:t>
            </a:r>
          </a:p>
          <a:p>
            <a:pPr marL="0" indent="0">
              <a:buNone/>
            </a:pPr>
            <a:r>
              <a:rPr lang="en-US" sz="1900" b="1" dirty="0" err="1" smtClean="0"/>
              <a:t>penting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lainnya</a:t>
            </a:r>
            <a:r>
              <a:rPr lang="en-US" sz="1900" b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50" y="2372298"/>
            <a:ext cx="4726548" cy="428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2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CONTINGENCIES OF ORGANIZATIONAL DESIGN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b="1" dirty="0" smtClean="0"/>
              <a:t>External Environment</a:t>
            </a:r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id-ID" sz="2000" b="1" dirty="0" smtClean="0"/>
              <a:t>	1. Dynamic vs Stable Environment</a:t>
            </a:r>
          </a:p>
          <a:p>
            <a:pPr>
              <a:buNone/>
            </a:pPr>
            <a:r>
              <a:rPr lang="id-ID" sz="2000" b="1" dirty="0" smtClean="0"/>
              <a:t>		2. Complex vs Simple Environment</a:t>
            </a:r>
          </a:p>
          <a:p>
            <a:pPr>
              <a:buNone/>
            </a:pPr>
            <a:r>
              <a:rPr lang="id-ID" sz="2000" b="1" dirty="0" smtClean="0"/>
              <a:t>		3. Diverse vs Integrated Environment</a:t>
            </a:r>
          </a:p>
          <a:p>
            <a:pPr>
              <a:buNone/>
            </a:pPr>
            <a:r>
              <a:rPr lang="id-ID" sz="2000" b="1" dirty="0" smtClean="0"/>
              <a:t>		4. Hostile  vs Munificent Environment</a:t>
            </a:r>
          </a:p>
          <a:p>
            <a:r>
              <a:rPr lang="id-ID" sz="2000" b="1" dirty="0" smtClean="0"/>
              <a:t>Organizational Size</a:t>
            </a:r>
          </a:p>
          <a:p>
            <a:r>
              <a:rPr lang="id-ID" sz="2000" b="1" dirty="0" smtClean="0"/>
              <a:t>Technology</a:t>
            </a:r>
          </a:p>
          <a:p>
            <a:r>
              <a:rPr lang="id-ID" sz="2000" b="1" dirty="0" smtClean="0"/>
              <a:t>Organizational Strategy</a:t>
            </a:r>
            <a:endParaRPr lang="id-ID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Organisasi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memiiki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b="1" dirty="0" smtClean="0"/>
              <a:t> yang </a:t>
            </a:r>
            <a:r>
              <a:rPr lang="en-US" b="1" dirty="0" err="1" smtClean="0"/>
              <a:t>berbeda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organiasi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kecil</a:t>
            </a:r>
            <a:r>
              <a:rPr lang="en-US" b="1" dirty="0" smtClean="0"/>
              <a:t>. </a:t>
            </a:r>
          </a:p>
          <a:p>
            <a:r>
              <a:rPr lang="en-US" b="1" dirty="0" err="1" smtClean="0"/>
              <a:t>Seiring</a:t>
            </a:r>
            <a:r>
              <a:rPr lang="en-US" b="1" dirty="0" smtClean="0"/>
              <a:t> </a:t>
            </a:r>
            <a:r>
              <a:rPr lang="en-US" b="1" dirty="0" err="1" smtClean="0"/>
              <a:t>bertambahnya</a:t>
            </a:r>
            <a:r>
              <a:rPr lang="en-US" b="1" dirty="0" smtClean="0"/>
              <a:t> </a:t>
            </a:r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karyawan</a:t>
            </a:r>
            <a:r>
              <a:rPr lang="en-US" b="1" dirty="0" smtClean="0"/>
              <a:t>, </a:t>
            </a:r>
            <a:r>
              <a:rPr lang="en-US" b="1" dirty="0" err="1" smtClean="0"/>
              <a:t>spesialisasi</a:t>
            </a:r>
            <a:r>
              <a:rPr lang="en-US" b="1" dirty="0" smtClean="0"/>
              <a:t> </a:t>
            </a:r>
            <a:r>
              <a:rPr lang="en-US" b="1" dirty="0" err="1" smtClean="0"/>
              <a:t>pekerjaan</a:t>
            </a:r>
            <a:r>
              <a:rPr lang="en-US" b="1" dirty="0" smtClean="0"/>
              <a:t> </a:t>
            </a:r>
            <a:r>
              <a:rPr lang="en-US" b="1" dirty="0" err="1" smtClean="0"/>
              <a:t>meningkat</a:t>
            </a:r>
            <a:r>
              <a:rPr lang="en-US" b="1" dirty="0" smtClean="0"/>
              <a:t> </a:t>
            </a:r>
            <a:r>
              <a:rPr lang="en-US" b="1" dirty="0" err="1" smtClean="0"/>
              <a:t>karena</a:t>
            </a:r>
            <a:r>
              <a:rPr lang="en-US" b="1" dirty="0" smtClean="0"/>
              <a:t> </a:t>
            </a:r>
            <a:r>
              <a:rPr lang="en-US" b="1" dirty="0" err="1" smtClean="0"/>
              <a:t>divisi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tenaga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Pembagian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membutuhkan</a:t>
            </a:r>
            <a:r>
              <a:rPr lang="en-US" b="1" dirty="0" smtClean="0"/>
              <a:t> </a:t>
            </a:r>
            <a:r>
              <a:rPr lang="en-US" b="1" dirty="0" err="1" smtClean="0"/>
              <a:t>koordinasi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rumit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perusahaan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standarisasi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mengkoordinasikan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Organisasi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kurang</a:t>
            </a:r>
            <a:r>
              <a:rPr lang="en-US" b="1" dirty="0" smtClean="0"/>
              <a:t> </a:t>
            </a:r>
            <a:r>
              <a:rPr lang="en-US" b="1" dirty="0" err="1" smtClean="0"/>
              <a:t>memanfaatkan</a:t>
            </a:r>
            <a:r>
              <a:rPr lang="en-US" b="1" dirty="0" smtClean="0"/>
              <a:t> </a:t>
            </a:r>
            <a:r>
              <a:rPr lang="en-US" b="1" dirty="0" err="1" smtClean="0"/>
              <a:t>komunikasi</a:t>
            </a:r>
            <a:r>
              <a:rPr lang="en-US" b="1" dirty="0" smtClean="0"/>
              <a:t> informal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koordinasi</a:t>
            </a:r>
            <a:r>
              <a:rPr lang="en-US" b="1" dirty="0" smtClean="0"/>
              <a:t> </a:t>
            </a:r>
            <a:r>
              <a:rPr lang="en-US" b="1" dirty="0" err="1" smtClean="0"/>
              <a:t>mekanisme</a:t>
            </a:r>
            <a:r>
              <a:rPr lang="en-US" b="1" dirty="0" smtClean="0"/>
              <a:t>. </a:t>
            </a:r>
            <a:r>
              <a:rPr lang="en-US" b="1" dirty="0" err="1" smtClean="0"/>
              <a:t>Namun</a:t>
            </a:r>
            <a:r>
              <a:rPr lang="en-US" b="1" dirty="0" smtClean="0"/>
              <a:t>, </a:t>
            </a:r>
            <a:r>
              <a:rPr lang="en-US" b="1" dirty="0" err="1" smtClean="0"/>
              <a:t>muncul</a:t>
            </a:r>
            <a:r>
              <a:rPr lang="en-US" b="1" dirty="0" smtClean="0"/>
              <a:t> </a:t>
            </a:r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komunikasi</a:t>
            </a:r>
            <a:r>
              <a:rPr lang="en-US" b="1" dirty="0" smtClean="0"/>
              <a:t> informal </a:t>
            </a:r>
            <a:r>
              <a:rPr lang="en-US" b="1" dirty="0" err="1" smtClean="0"/>
              <a:t>mendapatkan</a:t>
            </a:r>
            <a:r>
              <a:rPr lang="en-US" b="1" dirty="0" smtClean="0"/>
              <a:t> </a:t>
            </a:r>
            <a:r>
              <a:rPr lang="en-US" b="1" dirty="0" err="1" smtClean="0"/>
              <a:t>kembali</a:t>
            </a:r>
            <a:r>
              <a:rPr lang="en-US" b="1" dirty="0" smtClean="0"/>
              <a:t> </a:t>
            </a:r>
            <a:r>
              <a:rPr lang="en-US" b="1" dirty="0" err="1" smtClean="0"/>
              <a:t>pentingnya</a:t>
            </a:r>
            <a:r>
              <a:rPr lang="en-US" b="1" dirty="0" smtClean="0"/>
              <a:t> </a:t>
            </a:r>
            <a:r>
              <a:rPr lang="en-US" b="1" dirty="0" err="1" smtClean="0"/>
              <a:t>diperusahaan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8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TEKNOLOGI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/>
              <a:t>A</a:t>
            </a:r>
            <a:r>
              <a:rPr lang="en-US" b="1" smtClean="0"/>
              <a:t>dalah</a:t>
            </a:r>
            <a:r>
              <a:rPr lang="en-US" b="1" dirty="0" smtClean="0"/>
              <a:t> </a:t>
            </a:r>
            <a:r>
              <a:rPr lang="en-US" b="1" dirty="0" err="1" smtClean="0"/>
              <a:t>faktor</a:t>
            </a:r>
            <a:r>
              <a:rPr lang="en-US" b="1" dirty="0" smtClean="0"/>
              <a:t> lain yang </a:t>
            </a:r>
            <a:r>
              <a:rPr lang="en-US" b="1" dirty="0" err="1" smtClean="0"/>
              <a:t>perlu</a:t>
            </a:r>
            <a:r>
              <a:rPr lang="en-US" b="1" dirty="0" smtClean="0"/>
              <a:t> </a:t>
            </a:r>
            <a:r>
              <a:rPr lang="en-US" b="1" dirty="0" err="1" smtClean="0"/>
              <a:t>dipertimbangkan</a:t>
            </a:r>
            <a:r>
              <a:rPr lang="en-US" b="1" dirty="0" smtClean="0"/>
              <a:t> </a:t>
            </a:r>
            <a:r>
              <a:rPr lang="en-US" b="1" dirty="0" err="1" smtClean="0"/>
              <a:t>saat</a:t>
            </a:r>
            <a:r>
              <a:rPr lang="en-US" b="1" dirty="0" smtClean="0"/>
              <a:t> </a:t>
            </a:r>
            <a:r>
              <a:rPr lang="en-US" b="1" dirty="0" err="1" smtClean="0"/>
              <a:t>merancang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r>
              <a:rPr lang="en-US" b="1" dirty="0" smtClean="0"/>
              <a:t> </a:t>
            </a:r>
            <a:r>
              <a:rPr lang="en-US" b="1" dirty="0" err="1" smtClean="0"/>
              <a:t>terbaik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02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03" y="2327794"/>
            <a:ext cx="11994612" cy="46357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d-ID" b="1" dirty="0" smtClean="0"/>
              <a:t>Describe three types of coordination in organizational structure</a:t>
            </a:r>
            <a:endParaRPr lang="en-US" b="1" dirty="0"/>
          </a:p>
          <a:p>
            <a:pPr algn="just"/>
            <a:r>
              <a:rPr lang="en-US" b="1" dirty="0"/>
              <a:t>Justify the optimal span of control in a given situation.</a:t>
            </a:r>
          </a:p>
          <a:p>
            <a:pPr algn="just"/>
            <a:r>
              <a:rPr lang="en-US" b="1" dirty="0"/>
              <a:t>Discuss the advantage and disadvantages of centralization and formalization.</a:t>
            </a:r>
          </a:p>
          <a:p>
            <a:pPr algn="just"/>
            <a:r>
              <a:rPr lang="en-US" b="1" dirty="0"/>
              <a:t>Distinguish organic from mechanistic organizational structure.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Identify the evaluate the six pure types of departmentalization.</a:t>
            </a:r>
          </a:p>
          <a:p>
            <a:pPr algn="just"/>
            <a:r>
              <a:rPr lang="en-US" b="1" dirty="0"/>
              <a:t>Describe three variations of divisional structure and explain which one should be adopted in a particular situation.</a:t>
            </a:r>
          </a:p>
          <a:p>
            <a:pPr algn="just"/>
            <a:r>
              <a:rPr lang="en-US" b="1" dirty="0"/>
              <a:t>Diagram the matrix structure and discuss its advantages and disadvantages.</a:t>
            </a:r>
          </a:p>
          <a:p>
            <a:pPr algn="just"/>
            <a:r>
              <a:rPr lang="en-US" b="1" dirty="0"/>
              <a:t>Compare and contrast network structures with other forms of departmentalization.</a:t>
            </a:r>
          </a:p>
          <a:p>
            <a:pPr marL="45720" indent="0" algn="just">
              <a:buNone/>
            </a:pPr>
            <a:endParaRPr lang="en-US" b="1" dirty="0"/>
          </a:p>
          <a:p>
            <a:pPr algn="just"/>
            <a:r>
              <a:rPr lang="en-US" b="1" dirty="0"/>
              <a:t>Identify four characteristics of external </a:t>
            </a:r>
            <a:r>
              <a:rPr lang="en-US" b="1" dirty="0" err="1"/>
              <a:t>enviorments</a:t>
            </a:r>
            <a:r>
              <a:rPr lang="en-US" b="1" dirty="0"/>
              <a:t> and discuss the preferred organizational structure for each environment.</a:t>
            </a:r>
          </a:p>
          <a:p>
            <a:pPr algn="just"/>
            <a:r>
              <a:rPr lang="en-US" b="1" dirty="0"/>
              <a:t>Summarize the influence of organizational size, technology, and strategy on organizational structure.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74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Organizational Strategy</a:t>
            </a:r>
          </a:p>
          <a:p>
            <a:pPr marL="0" indent="0">
              <a:buNone/>
            </a:pP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cara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r>
              <a:rPr lang="en-US" b="1" dirty="0" smtClean="0"/>
              <a:t> </a:t>
            </a:r>
            <a:r>
              <a:rPr lang="en-US" b="1" dirty="0" err="1" smtClean="0"/>
              <a:t>memposisikan</a:t>
            </a:r>
            <a:r>
              <a:rPr lang="en-US" b="1" dirty="0" smtClean="0"/>
              <a:t> </a:t>
            </a:r>
            <a:r>
              <a:rPr lang="en-US" b="1" dirty="0" err="1" smtClean="0"/>
              <a:t>dirinya</a:t>
            </a:r>
            <a:r>
              <a:rPr lang="en-US" b="1" dirty="0" smtClean="0"/>
              <a:t> </a:t>
            </a:r>
            <a:r>
              <a:rPr lang="en-US" b="1" dirty="0" err="1" smtClean="0"/>
              <a:t>didalam</a:t>
            </a:r>
            <a:r>
              <a:rPr lang="en-US" b="1" dirty="0" smtClean="0"/>
              <a:t> </a:t>
            </a:r>
            <a:r>
              <a:rPr lang="en-US" b="1" dirty="0" err="1" smtClean="0"/>
              <a:t>lingkungannya</a:t>
            </a:r>
            <a:r>
              <a:rPr lang="en-US" b="1" dirty="0" smtClean="0"/>
              <a:t> </a:t>
            </a:r>
            <a:r>
              <a:rPr lang="en-US" b="1" dirty="0" err="1" smtClean="0"/>
              <a:t>sehubungan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kepentingannya</a:t>
            </a:r>
            <a:r>
              <a:rPr lang="en-US" b="1" dirty="0" smtClean="0"/>
              <a:t>, </a:t>
            </a:r>
            <a:r>
              <a:rPr lang="en-US" b="1" dirty="0" err="1" smtClean="0"/>
              <a:t>mengingat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, </a:t>
            </a:r>
            <a:r>
              <a:rPr lang="en-US" b="1" dirty="0" err="1" smtClean="0"/>
              <a:t>kemampuan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misi</a:t>
            </a:r>
            <a:r>
              <a:rPr lang="en-US" b="1" dirty="0" smtClean="0"/>
              <a:t> </a:t>
            </a:r>
            <a:r>
              <a:rPr lang="en-US" b="1" dirty="0" err="1" smtClean="0"/>
              <a:t>organisasi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0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7893" y="2977662"/>
            <a:ext cx="5797062" cy="2861163"/>
          </a:xfrm>
        </p:spPr>
        <p:txBody>
          <a:bodyPr>
            <a:normAutofit/>
          </a:bodyPr>
          <a:lstStyle/>
          <a:p>
            <a:pPr lvl="0" algn="just"/>
            <a:r>
              <a:rPr lang="en-US" sz="2400" b="1" dirty="0" err="1"/>
              <a:t>S</a:t>
            </a:r>
            <a:r>
              <a:rPr lang="en-US" sz="2400" b="1" dirty="0" err="1" smtClean="0"/>
              <a:t>uatu</a:t>
            </a:r>
            <a:r>
              <a:rPr lang="en-US" sz="2400" b="1" dirty="0" smtClean="0"/>
              <a:t> </a:t>
            </a:r>
            <a:r>
              <a:rPr lang="en-US" sz="2400" b="1" dirty="0" err="1"/>
              <a:t>susunan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hubungan</a:t>
            </a:r>
            <a:r>
              <a:rPr lang="en-US" sz="2400" b="1" dirty="0"/>
              <a:t> </a:t>
            </a:r>
            <a:r>
              <a:rPr lang="en-US" sz="2400" b="1" dirty="0" err="1" smtClean="0"/>
              <a:t>antar</a:t>
            </a:r>
            <a:r>
              <a:rPr lang="en-US" sz="2400" b="1" dirty="0" smtClean="0"/>
              <a:t> </a:t>
            </a:r>
            <a:r>
              <a:rPr lang="en-US" sz="2400" b="1" dirty="0" err="1"/>
              <a:t>tiap</a:t>
            </a:r>
            <a:r>
              <a:rPr lang="en-US" sz="2400" b="1" dirty="0"/>
              <a:t> </a:t>
            </a:r>
            <a:r>
              <a:rPr lang="en-US" sz="2400" b="1" dirty="0" err="1"/>
              <a:t>bagian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posisi</a:t>
            </a:r>
            <a:r>
              <a:rPr lang="en-US" sz="2400" b="1" dirty="0"/>
              <a:t> yang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smtClean="0"/>
              <a:t>di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/>
              <a:t>menjalankan</a:t>
            </a:r>
            <a:r>
              <a:rPr lang="en-US" sz="2400" b="1" dirty="0"/>
              <a:t> </a:t>
            </a:r>
            <a:r>
              <a:rPr lang="en-US" sz="2400" b="1" dirty="0" err="1"/>
              <a:t>kegiatan</a:t>
            </a:r>
            <a:r>
              <a:rPr lang="en-US" sz="2400" b="1" dirty="0"/>
              <a:t> </a:t>
            </a:r>
            <a:r>
              <a:rPr lang="en-US" sz="2400" b="1" dirty="0" err="1"/>
              <a:t>operasional</a:t>
            </a:r>
            <a:r>
              <a:rPr lang="en-US" sz="2400" b="1" dirty="0"/>
              <a:t> </a:t>
            </a:r>
            <a:r>
              <a:rPr lang="en-US" sz="2400" b="1" dirty="0" err="1" smtClean="0"/>
              <a:t>sehingga</a:t>
            </a:r>
            <a:r>
              <a:rPr lang="en-US" sz="2400" b="1" dirty="0" smtClean="0"/>
              <a:t> </a:t>
            </a:r>
            <a:r>
              <a:rPr lang="en-US" sz="2400" b="1" dirty="0" err="1"/>
              <a:t>mencapai</a:t>
            </a:r>
            <a:r>
              <a:rPr lang="en-US" sz="2400" b="1" dirty="0"/>
              <a:t> </a:t>
            </a:r>
            <a:r>
              <a:rPr lang="en-US" sz="2400" b="1" dirty="0" err="1"/>
              <a:t>tujuan</a:t>
            </a:r>
            <a:r>
              <a:rPr lang="en-US" sz="2400" b="1" dirty="0"/>
              <a:t> yang </a:t>
            </a:r>
            <a:r>
              <a:rPr lang="en-US" sz="2400" b="1" dirty="0" err="1"/>
              <a:t>diharapkan</a:t>
            </a:r>
            <a:r>
              <a:rPr lang="en-US" sz="2400" b="1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70" y="2649414"/>
            <a:ext cx="5158550" cy="372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7916" y="3055001"/>
            <a:ext cx="4870138" cy="2426208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Membagi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pekerjaan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sesuai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bidang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keahliannya</a:t>
            </a:r>
            <a:endParaRPr lang="en-US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02" y="4295650"/>
            <a:ext cx="328523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00" y="4305461"/>
            <a:ext cx="2703477" cy="174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57" y="2517640"/>
            <a:ext cx="2806141" cy="18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02" y="2542071"/>
            <a:ext cx="3285239" cy="172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COORDINATING WORK ACTIVITIES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7227" y="3296104"/>
            <a:ext cx="5746846" cy="1774757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 smtClean="0"/>
              <a:t>Suatu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organisasi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pekerjaan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memastikan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sesama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karyawan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berkoordinasi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lainnya</a:t>
            </a:r>
            <a:r>
              <a:rPr lang="en-US" sz="2400" b="1" dirty="0" smtClean="0"/>
              <a:t>.</a:t>
            </a:r>
          </a:p>
          <a:p>
            <a:pPr marL="45720" indent="0" algn="just">
              <a:buNone/>
            </a:pP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82" y="2380294"/>
            <a:ext cx="27908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75" y="3430841"/>
            <a:ext cx="2825461" cy="28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1068" y="1851498"/>
            <a:ext cx="5499618" cy="36387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charset="2"/>
              <a:buNone/>
            </a:pPr>
            <a:endParaRPr lang="en-US" sz="2000" dirty="0" smtClean="0"/>
          </a:p>
          <a:p>
            <a:pPr algn="just"/>
            <a:r>
              <a:rPr lang="en-US" sz="2000" b="1" dirty="0" smtClean="0"/>
              <a:t>Informal Communication</a:t>
            </a:r>
            <a:r>
              <a:rPr lang="en-US" sz="2000" dirty="0" smtClean="0"/>
              <a:t> =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flexibel</a:t>
            </a:r>
            <a:endParaRPr lang="en-US" sz="2000" dirty="0" smtClean="0"/>
          </a:p>
          <a:p>
            <a:pPr marL="45720" indent="0" algn="just">
              <a:buFont typeface="Wingdings 2" charset="2"/>
              <a:buNone/>
            </a:pPr>
            <a:r>
              <a:rPr lang="en-US" sz="2000" b="1" dirty="0" smtClean="0"/>
              <a:t>concurrent engineering </a:t>
            </a:r>
            <a:r>
              <a:rPr lang="en-US" sz="2000" dirty="0" smtClean="0"/>
              <a:t> = </a:t>
            </a:r>
            <a:r>
              <a:rPr lang="en-US" sz="2000" dirty="0" err="1" smtClean="0"/>
              <a:t>mengambil</a:t>
            </a:r>
            <a:r>
              <a:rPr lang="en-US" sz="2000" dirty="0" smtClean="0"/>
              <a:t> </a:t>
            </a:r>
            <a:r>
              <a:rPr lang="en-US" sz="2000" dirty="0" err="1" smtClean="0"/>
              <a:t>perwakilan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				        department/</a:t>
            </a:r>
            <a:r>
              <a:rPr lang="en-US" sz="2000" dirty="0" err="1" smtClean="0"/>
              <a:t>divisi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	 </a:t>
            </a:r>
            <a:r>
              <a:rPr lang="en-US" sz="2000" dirty="0" err="1" smtClean="0"/>
              <a:t>digabungkan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tim</a:t>
            </a:r>
            <a:r>
              <a:rPr lang="en-US" sz="2000" dirty="0" smtClean="0"/>
              <a:t> 				     </a:t>
            </a:r>
            <a:r>
              <a:rPr lang="en-US" sz="2000" dirty="0" err="1" smtClean="0"/>
              <a:t>sementara</a:t>
            </a:r>
            <a:r>
              <a:rPr lang="en-US" sz="2000" dirty="0" smtClean="0"/>
              <a:t>. </a:t>
            </a:r>
          </a:p>
          <a:p>
            <a:pPr marL="45720" indent="0" algn="just">
              <a:buFont typeface="Wingdings 2" charset="2"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err="1" smtClean="0"/>
              <a:t>Rapat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endParaRPr lang="en-US" sz="2000" dirty="0" smtClean="0"/>
          </a:p>
          <a:p>
            <a:pPr marL="331470" indent="-285750" algn="just"/>
            <a:r>
              <a:rPr lang="en-US" sz="2000" b="1" dirty="0" smtClean="0"/>
              <a:t>Formal Hierarchy </a:t>
            </a:r>
            <a:r>
              <a:rPr lang="en-US" sz="2000" dirty="0" smtClean="0"/>
              <a:t>= </a:t>
            </a:r>
            <a:r>
              <a:rPr lang="en-US" sz="2000" dirty="0" err="1" smtClean="0"/>
              <a:t>Koordinasi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atasan</a:t>
            </a:r>
            <a:endParaRPr lang="en-US" sz="2000" dirty="0" smtClean="0"/>
          </a:p>
          <a:p>
            <a:pPr algn="just"/>
            <a:endParaRPr lang="en-US" sz="20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205514" y="1881092"/>
            <a:ext cx="5763572" cy="36387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smtClean="0"/>
              <a:t>Standardization</a:t>
            </a:r>
          </a:p>
          <a:p>
            <a:pPr marL="0" indent="0" algn="just">
              <a:buFont typeface="Wingdings 2" charset="2"/>
              <a:buNone/>
            </a:pPr>
            <a:r>
              <a:rPr lang="en-US" sz="2000" dirty="0" smtClean="0"/>
              <a:t>1. </a:t>
            </a:r>
            <a:r>
              <a:rPr lang="en-US" sz="2000" b="1" dirty="0" smtClean="0"/>
              <a:t>Proses</a:t>
            </a:r>
            <a:r>
              <a:rPr lang="en-US" sz="2000" dirty="0" smtClean="0"/>
              <a:t>: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merubah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pizza</a:t>
            </a:r>
          </a:p>
          <a:p>
            <a:pPr marL="0" indent="0" algn="just">
              <a:buFont typeface="Wingdings 2" charset="2"/>
              <a:buNone/>
            </a:pPr>
            <a:endParaRPr lang="en-US" sz="2000" dirty="0" smtClean="0"/>
          </a:p>
          <a:p>
            <a:pPr marL="0" indent="0" algn="just">
              <a:buFont typeface="Wingdings 2" charset="2"/>
              <a:buNone/>
            </a:pPr>
            <a:r>
              <a:rPr lang="en-US" sz="2000" dirty="0" smtClean="0"/>
              <a:t>2. </a:t>
            </a:r>
            <a:r>
              <a:rPr lang="en-US" sz="2000" b="1" dirty="0" smtClean="0"/>
              <a:t>Output/Goals:</a:t>
            </a:r>
            <a:r>
              <a:rPr lang="en-US" sz="2000" dirty="0" smtClean="0"/>
              <a:t> Perusahaan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err="1" smtClean="0"/>
              <a:t>menetapkan</a:t>
            </a:r>
            <a:r>
              <a:rPr lang="en-US" sz="2000" dirty="0" smtClean="0"/>
              <a:t> target </a:t>
            </a:r>
            <a:r>
              <a:rPr lang="en-US" sz="2000" dirty="0" err="1" smtClean="0"/>
              <a:t>penjualan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sales.</a:t>
            </a:r>
          </a:p>
          <a:p>
            <a:pPr marL="0" indent="0" algn="just">
              <a:buFont typeface="Wingdings 2" charset="2"/>
              <a:buNone/>
            </a:pPr>
            <a:endParaRPr lang="en-US" sz="2000" dirty="0" smtClean="0"/>
          </a:p>
          <a:p>
            <a:pPr marL="0" indent="0" algn="just">
              <a:buFont typeface="Wingdings 2" charset="2"/>
              <a:buNone/>
            </a:pPr>
            <a:r>
              <a:rPr lang="en-US" sz="2000" dirty="0" smtClean="0"/>
              <a:t>3</a:t>
            </a:r>
            <a:r>
              <a:rPr lang="en-US" sz="2000" b="1" dirty="0" smtClean="0"/>
              <a:t>. Skill: </a:t>
            </a:r>
            <a:r>
              <a:rPr lang="en-US" sz="2000" dirty="0" err="1" smtClean="0"/>
              <a:t>mengkoordinasukan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</a:t>
            </a:r>
            <a:r>
              <a:rPr lang="en-US" sz="2000" dirty="0" smtClean="0"/>
              <a:t>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err="1" smtClean="0"/>
              <a:t>Perawat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89360" y="650484"/>
            <a:ext cx="5213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 </a:t>
            </a:r>
            <a:r>
              <a:rPr lang="id-ID" sz="2800" b="1" dirty="0" smtClean="0"/>
              <a:t>Coordinating Mechanisms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258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ELEMENTS OF ORGANIZATIONAL STRUCTURE</a:t>
            </a:r>
            <a:endParaRPr lang="en-US" sz="36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35589" y="3097496"/>
            <a:ext cx="5132697" cy="2689155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Span of Control </a:t>
            </a:r>
            <a:r>
              <a:rPr lang="en-US" sz="2400" b="1" dirty="0"/>
              <a:t>= </a:t>
            </a:r>
            <a:r>
              <a:rPr lang="en-US" sz="2400" b="1" dirty="0" err="1" smtClean="0"/>
              <a:t>Jumlah</a:t>
            </a:r>
            <a:r>
              <a:rPr lang="en-US" sz="2400" b="1" dirty="0" smtClean="0"/>
              <a:t> </a:t>
            </a:r>
            <a:r>
              <a:rPr lang="en-US" sz="2400" b="1" dirty="0"/>
              <a:t>orang yang </a:t>
            </a:r>
            <a:r>
              <a:rPr lang="en-US" sz="2400" b="1" dirty="0" err="1" smtClean="0"/>
              <a:t>melapor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langsung</a:t>
            </a:r>
            <a:r>
              <a:rPr lang="en-US" sz="2400" b="1" dirty="0" smtClean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/>
              <a:t>tingkat</a:t>
            </a:r>
            <a:r>
              <a:rPr lang="en-US" sz="2400" b="1" dirty="0"/>
              <a:t> </a:t>
            </a:r>
            <a:r>
              <a:rPr lang="en-US" sz="2400" b="1" dirty="0" err="1"/>
              <a:t>berikutnya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 smtClean="0"/>
              <a:t>hirarki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lapisan</a:t>
            </a:r>
            <a:r>
              <a:rPr lang="en-US" sz="2400" b="1" dirty="0" smtClean="0"/>
              <a:t>.</a:t>
            </a:r>
          </a:p>
          <a:p>
            <a:pPr marL="45720" indent="0" algn="just">
              <a:buNone/>
            </a:pPr>
            <a:endParaRPr lang="en-US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18426" r="5098" b="5861"/>
          <a:stretch/>
        </p:blipFill>
        <p:spPr bwMode="auto">
          <a:xfrm>
            <a:off x="6048801" y="2667001"/>
            <a:ext cx="5715000" cy="362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 </a:t>
            </a:r>
            <a:r>
              <a:rPr lang="en-US" dirty="0" err="1" smtClean="0"/>
              <a:t>vs</a:t>
            </a:r>
            <a:r>
              <a:rPr lang="en-US" dirty="0" smtClean="0"/>
              <a:t> FLAT STRUCTURE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54707" y="587859"/>
            <a:ext cx="8381260" cy="105439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61" y="2180228"/>
            <a:ext cx="7903569" cy="444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7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CENTRALIZATION and DECENTRALIZATION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137" y="2625251"/>
            <a:ext cx="5189857" cy="576262"/>
          </a:xfrm>
        </p:spPr>
        <p:txBody>
          <a:bodyPr/>
          <a:lstStyle/>
          <a:p>
            <a:r>
              <a:rPr lang="en-US" sz="2400" b="1" dirty="0"/>
              <a:t>Centralization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2257" y="2611603"/>
            <a:ext cx="5194583" cy="576262"/>
          </a:xfrm>
        </p:spPr>
        <p:txBody>
          <a:bodyPr/>
          <a:lstStyle/>
          <a:p>
            <a:r>
              <a:rPr lang="en-US" sz="2400" b="1" dirty="0"/>
              <a:t>Decentralization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3075" y="3665538"/>
            <a:ext cx="5440477" cy="2544193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err="1"/>
              <a:t>Otoritas</a:t>
            </a:r>
            <a:r>
              <a:rPr lang="en-US" sz="2000" b="1" dirty="0"/>
              <a:t> </a:t>
            </a:r>
            <a:r>
              <a:rPr lang="en-US" sz="2000" b="1" dirty="0" err="1"/>
              <a:t>mengambil</a:t>
            </a:r>
            <a:r>
              <a:rPr lang="en-US" sz="2000" b="1" dirty="0"/>
              <a:t> </a:t>
            </a:r>
            <a:r>
              <a:rPr lang="en-US" sz="2000" b="1" dirty="0" err="1"/>
              <a:t>keputusan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lagi</a:t>
            </a:r>
            <a:r>
              <a:rPr lang="en-US" sz="2000" b="1" dirty="0"/>
              <a:t> </a:t>
            </a:r>
            <a:r>
              <a:rPr lang="en-US" sz="2000" b="1" dirty="0" err="1" smtClean="0"/>
              <a:t>hanya</a:t>
            </a:r>
            <a:r>
              <a:rPr lang="en-US" sz="2000" b="1" dirty="0" smtClean="0"/>
              <a:t> </a:t>
            </a:r>
            <a:r>
              <a:rPr lang="en-US" sz="2000" b="1" dirty="0" err="1"/>
              <a:t>berada</a:t>
            </a:r>
            <a:r>
              <a:rPr lang="en-US" sz="2000" b="1" dirty="0"/>
              <a:t> </a:t>
            </a:r>
            <a:r>
              <a:rPr lang="en-US" sz="2000" b="1" dirty="0" err="1"/>
              <a:t>ditingkat</a:t>
            </a:r>
            <a:r>
              <a:rPr lang="en-US" sz="2000" b="1" dirty="0"/>
              <a:t> </a:t>
            </a:r>
            <a:r>
              <a:rPr lang="en-US" sz="2000" b="1" dirty="0" err="1" smtClean="0"/>
              <a:t>tertinggi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organisasi</a:t>
            </a:r>
            <a:r>
              <a:rPr lang="en-US" sz="2000" b="1" dirty="0"/>
              <a:t>, </a:t>
            </a:r>
            <a:r>
              <a:rPr lang="en-US" sz="2000" b="1" dirty="0" err="1"/>
              <a:t>tetapi</a:t>
            </a:r>
            <a:r>
              <a:rPr lang="en-US" sz="2000" b="1" dirty="0"/>
              <a:t> </a:t>
            </a:r>
            <a:r>
              <a:rPr lang="en-US" sz="2000" b="1" dirty="0" err="1"/>
              <a:t>dialihkan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setiap</a:t>
            </a:r>
            <a:r>
              <a:rPr lang="en-US" sz="2000" b="1" dirty="0"/>
              <a:t> </a:t>
            </a:r>
            <a:r>
              <a:rPr lang="en-US" sz="2000" b="1" dirty="0" err="1" smtClean="0"/>
              <a:t>divisi</a:t>
            </a:r>
            <a:endParaRPr lang="en-US" sz="2000" b="1" dirty="0"/>
          </a:p>
          <a:p>
            <a:pPr marL="45720" indent="0" algn="just">
              <a:buNone/>
            </a:pPr>
            <a:r>
              <a:rPr lang="en-US" sz="2000" b="1" dirty="0"/>
              <a:t>		</a:t>
            </a:r>
          </a:p>
          <a:p>
            <a:pPr marL="45720" indent="0" algn="just">
              <a:buNone/>
            </a:pPr>
            <a:r>
              <a:rPr lang="en-US" sz="2000" b="1" dirty="0"/>
              <a:t>	</a:t>
            </a:r>
            <a:r>
              <a:rPr lang="en-US" sz="2000" b="1" dirty="0" err="1"/>
              <a:t>Contoh</a:t>
            </a:r>
            <a:r>
              <a:rPr lang="en-US" sz="2000" b="1" dirty="0"/>
              <a:t>: Per </a:t>
            </a:r>
            <a:r>
              <a:rPr lang="en-US" sz="2000" b="1" dirty="0" err="1"/>
              <a:t>divisi</a:t>
            </a:r>
            <a:r>
              <a:rPr lang="en-US" sz="2000" b="1" dirty="0"/>
              <a:t> (</a:t>
            </a:r>
            <a:r>
              <a:rPr lang="en-US" sz="2000" b="1" dirty="0" err="1"/>
              <a:t>ketua</a:t>
            </a:r>
            <a:r>
              <a:rPr lang="en-US" sz="2000" b="1" dirty="0"/>
              <a:t>)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hak</a:t>
            </a:r>
            <a:r>
              <a:rPr lang="en-US" sz="2000" b="1" dirty="0"/>
              <a:t> </a:t>
            </a:r>
            <a:r>
              <a:rPr lang="en-US" sz="2000" b="1" dirty="0" smtClean="0"/>
              <a:t>			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mengambil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keputusan</a:t>
            </a:r>
            <a:endParaRPr lang="en-US" sz="2000" b="1" dirty="0"/>
          </a:p>
          <a:p>
            <a:pPr algn="just"/>
            <a:endParaRPr lang="en-US" sz="2000" b="1" dirty="0"/>
          </a:p>
        </p:txBody>
      </p:sp>
      <p:sp>
        <p:nvSpPr>
          <p:cNvPr id="7" name="Content Placeholder 1"/>
          <p:cNvSpPr>
            <a:spLocks noGrp="1"/>
          </p:cNvSpPr>
          <p:nvPr>
            <p:ph sz="half" idx="2"/>
          </p:nvPr>
        </p:nvSpPr>
        <p:spPr>
          <a:xfrm>
            <a:off x="732842" y="3679185"/>
            <a:ext cx="5189856" cy="1711681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/>
              <a:t> </a:t>
            </a:r>
            <a:r>
              <a:rPr lang="en-US" sz="2000" b="1" dirty="0" err="1" smtClean="0"/>
              <a:t>Otoritas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mengambil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keputusan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berada</a:t>
            </a:r>
            <a:r>
              <a:rPr lang="en-US" sz="2000" b="1" dirty="0" smtClean="0"/>
              <a:t> 	</a:t>
            </a:r>
            <a:r>
              <a:rPr lang="en-US" sz="2000" b="1" dirty="0"/>
              <a:t> </a:t>
            </a:r>
            <a:r>
              <a:rPr lang="en-US" sz="2000" b="1" dirty="0" err="1" smtClean="0"/>
              <a:t>ditingkat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tertinggi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organisasi</a:t>
            </a:r>
            <a:r>
              <a:rPr lang="en-US" sz="2000" b="1" dirty="0" smtClean="0"/>
              <a:t>.</a:t>
            </a:r>
          </a:p>
          <a:p>
            <a:pPr marL="0" indent="0" algn="just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228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727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2</vt:lpstr>
      <vt:lpstr>Quotable</vt:lpstr>
      <vt:lpstr>ORGANIZATIONAL STRUCTURE</vt:lpstr>
      <vt:lpstr>LEARNING OBJECTIVE</vt:lpstr>
      <vt:lpstr>ORGANIZATIONAL STRUCTURE</vt:lpstr>
      <vt:lpstr>DIVISION OF LABOR</vt:lpstr>
      <vt:lpstr>COORDINATING WORK ACTIVITIES</vt:lpstr>
      <vt:lpstr>PowerPoint Presentation</vt:lpstr>
      <vt:lpstr>ELEMENTS OF ORGANIZATIONAL STRUCTURE</vt:lpstr>
      <vt:lpstr>TALL vs FLAT STRUCTURE</vt:lpstr>
      <vt:lpstr>CENTRALIZATION and DECENTRALIZATION</vt:lpstr>
      <vt:lpstr>FORMALIZATION</vt:lpstr>
      <vt:lpstr>MECHANISTIC vs ORGANIC STRUCTURE</vt:lpstr>
      <vt:lpstr>FORMS OF DEPARTEMENTALISASI</vt:lpstr>
      <vt:lpstr>6 TIPE UMUM DEPARTEMENTALIZATION</vt:lpstr>
      <vt:lpstr>6 TIPE UMUM DEPARTEMENTALIZATION</vt:lpstr>
      <vt:lpstr>6 TIPE UMUM DEPARTEMENTALIZATION</vt:lpstr>
      <vt:lpstr>6 TIPE UMUM DEPARTEMENTALIZATION</vt:lpstr>
      <vt:lpstr>CONTINGENCIES OF ORGANIZATIONAL DESIGN</vt:lpstr>
      <vt:lpstr>ORGANIZATIONAL SIZE</vt:lpstr>
      <vt:lpstr>TEKNOLOGI</vt:lpstr>
      <vt:lpstr>ORGANIZATIONAL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nadira ayu</dc:creator>
  <cp:lastModifiedBy>nadira ayu</cp:lastModifiedBy>
  <cp:revision>20</cp:revision>
  <dcterms:created xsi:type="dcterms:W3CDTF">2018-03-01T10:10:20Z</dcterms:created>
  <dcterms:modified xsi:type="dcterms:W3CDTF">2018-03-02T15:49:06Z</dcterms:modified>
</cp:coreProperties>
</file>