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7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1879D-A29C-4FC7-8763-F6FAAA6E2DC8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5694B-7D1A-4B1C-AE10-88EB06781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5684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460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040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52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902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0" y="1177637"/>
            <a:ext cx="9476507" cy="1316182"/>
          </a:xfrm>
        </p:spPr>
        <p:txBody>
          <a:bodyPr/>
          <a:lstStyle/>
          <a:p>
            <a:r>
              <a:rPr lang="en-US" dirty="0" err="1"/>
              <a:t>Bab</a:t>
            </a:r>
            <a:r>
              <a:rPr lang="en-US" dirty="0"/>
              <a:t> 14 </a:t>
            </a:r>
            <a:br>
              <a:rPr lang="en-US" dirty="0"/>
            </a:br>
            <a:r>
              <a:rPr lang="en-US" dirty="0"/>
              <a:t> </a:t>
            </a:r>
            <a:r>
              <a:rPr lang="en-US" sz="4800" b="1" dirty="0"/>
              <a:t>Organizational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072" y="4801910"/>
            <a:ext cx="7148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Yusrina</a:t>
            </a:r>
            <a:r>
              <a:rPr lang="en-US" sz="2800" dirty="0"/>
              <a:t> </a:t>
            </a:r>
            <a:r>
              <a:rPr lang="en-US" sz="2800" dirty="0" err="1"/>
              <a:t>Putri</a:t>
            </a:r>
            <a:r>
              <a:rPr lang="en-US" sz="2800" dirty="0"/>
              <a:t> </a:t>
            </a:r>
            <a:r>
              <a:rPr lang="en-US" sz="2800" dirty="0" err="1"/>
              <a:t>Febriani</a:t>
            </a:r>
            <a:r>
              <a:rPr lang="en-US" sz="2800" dirty="0"/>
              <a:t>(2014031021)</a:t>
            </a:r>
          </a:p>
          <a:p>
            <a:pPr algn="just"/>
            <a:r>
              <a:rPr lang="en-US" sz="2800" dirty="0" err="1"/>
              <a:t>Mochammad</a:t>
            </a:r>
            <a:r>
              <a:rPr lang="en-US" sz="2800" dirty="0"/>
              <a:t> </a:t>
            </a:r>
            <a:r>
              <a:rPr lang="en-US" sz="2800" dirty="0" err="1"/>
              <a:t>Veldian</a:t>
            </a:r>
            <a:r>
              <a:rPr lang="en-US" sz="2800" dirty="0"/>
              <a:t> </a:t>
            </a:r>
            <a:r>
              <a:rPr lang="en-US" sz="2800" dirty="0" err="1"/>
              <a:t>Ardana</a:t>
            </a:r>
            <a:r>
              <a:rPr lang="en-US" sz="2800" dirty="0"/>
              <a:t>(2017021028)</a:t>
            </a:r>
          </a:p>
          <a:p>
            <a:pPr algn="just"/>
            <a:r>
              <a:rPr lang="en-US" sz="2800" dirty="0" err="1"/>
              <a:t>Erisca</a:t>
            </a:r>
            <a:r>
              <a:rPr lang="en-US" sz="2800" dirty="0"/>
              <a:t> </a:t>
            </a:r>
            <a:r>
              <a:rPr lang="en-US" sz="2800" dirty="0" err="1"/>
              <a:t>Melia</a:t>
            </a:r>
            <a:r>
              <a:rPr lang="en-US" sz="2800" dirty="0"/>
              <a:t> </a:t>
            </a:r>
            <a:r>
              <a:rPr lang="en-US" sz="2800" dirty="0" err="1"/>
              <a:t>Safitri</a:t>
            </a:r>
            <a:r>
              <a:rPr lang="en-US" sz="2800" dirty="0"/>
              <a:t> (2017031039)</a:t>
            </a:r>
          </a:p>
        </p:txBody>
      </p:sp>
    </p:spTree>
    <p:extLst>
      <p:ext uri="{BB962C8B-B14F-4D97-AF65-F5344CB8AC3E}">
        <p14:creationId xmlns:p14="http://schemas.microsoft.com/office/powerpoint/2010/main" val="326541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48145" y="260648"/>
            <a:ext cx="10916474" cy="6336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87488" y="1103338"/>
            <a:ext cx="2688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Artifacts of</a:t>
            </a:r>
            <a:r>
              <a:rPr lang="id-ID" dirty="0"/>
              <a:t> </a:t>
            </a:r>
            <a:r>
              <a:rPr lang="en-US" b="1" dirty="0"/>
              <a:t>organizational culture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096000" y="1103338"/>
            <a:ext cx="14401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Struktur</a:t>
            </a:r>
            <a:r>
              <a:rPr lang="en-US" sz="1200" dirty="0"/>
              <a:t> </a:t>
            </a:r>
            <a:endParaRPr lang="id-ID" sz="1200" dirty="0"/>
          </a:p>
          <a:p>
            <a:pPr algn="ctr"/>
            <a:r>
              <a:rPr lang="en-US" sz="1200" dirty="0" err="1"/>
              <a:t>Fisik</a:t>
            </a:r>
            <a:r>
              <a:rPr lang="en-US" sz="1200" dirty="0"/>
              <a:t> </a:t>
            </a:r>
            <a:endParaRPr lang="id-ID" sz="1200" dirty="0"/>
          </a:p>
          <a:p>
            <a:pPr algn="ctr"/>
            <a:r>
              <a:rPr lang="en-US" sz="1200" dirty="0"/>
              <a:t> </a:t>
            </a:r>
            <a:endParaRPr lang="id-ID" sz="1200" dirty="0"/>
          </a:p>
          <a:p>
            <a:pPr algn="ctr"/>
            <a:r>
              <a:rPr lang="en-US" sz="1200" dirty="0" err="1"/>
              <a:t>Bahasa</a:t>
            </a:r>
            <a:endParaRPr lang="id-ID" sz="1200" dirty="0"/>
          </a:p>
          <a:p>
            <a:pPr algn="ctr"/>
            <a:r>
              <a:rPr lang="en-US" sz="1200" dirty="0"/>
              <a:t> </a:t>
            </a:r>
            <a:endParaRPr lang="id-ID" sz="1200" dirty="0"/>
          </a:p>
          <a:p>
            <a:pPr algn="ctr"/>
            <a:r>
              <a:rPr lang="en-US" sz="1200" dirty="0"/>
              <a:t>Ritual </a:t>
            </a:r>
            <a:endParaRPr lang="id-ID" sz="1200" dirty="0"/>
          </a:p>
          <a:p>
            <a:pPr algn="ctr"/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Acara</a:t>
            </a:r>
            <a:endParaRPr lang="id-ID" sz="1200" dirty="0"/>
          </a:p>
          <a:p>
            <a:pPr algn="ctr"/>
            <a:r>
              <a:rPr lang="en-US" sz="1200" dirty="0"/>
              <a:t> </a:t>
            </a:r>
            <a:endParaRPr lang="id-ID" sz="1200" dirty="0"/>
          </a:p>
          <a:p>
            <a:pPr algn="ctr"/>
            <a:r>
              <a:rPr lang="en-US" sz="1200" dirty="0" err="1"/>
              <a:t>Cerita</a:t>
            </a:r>
            <a:r>
              <a:rPr lang="en-US" sz="1200" dirty="0"/>
              <a:t> </a:t>
            </a:r>
            <a:endParaRPr lang="id-ID" sz="1200" dirty="0"/>
          </a:p>
          <a:p>
            <a:pPr algn="ctr"/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Legenda</a:t>
            </a:r>
            <a:endParaRPr lang="id-ID" sz="1200" dirty="0"/>
          </a:p>
          <a:p>
            <a:r>
              <a:rPr lang="en-US" dirty="0"/>
              <a:t> 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4932040" y="3319329"/>
            <a:ext cx="3768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Shared values</a:t>
            </a:r>
            <a:endParaRPr lang="id-ID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sadar</a:t>
            </a:r>
            <a:endParaRPr lang="id-ID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err="1"/>
              <a:t>Menilai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buruk</a:t>
            </a:r>
            <a:r>
              <a:rPr lang="en-US" sz="1400" dirty="0"/>
              <a:t>,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salah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4655840" y="4437113"/>
            <a:ext cx="49925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Shared assumptions</a:t>
            </a:r>
            <a:endParaRPr lang="id-ID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sadar</a:t>
            </a:r>
            <a:r>
              <a:rPr lang="en-US" sz="1400" dirty="0"/>
              <a:t>, </a:t>
            </a:r>
            <a:r>
              <a:rPr lang="en-US" sz="1400" dirty="0" err="1"/>
              <a:t>diterima</a:t>
            </a:r>
            <a:r>
              <a:rPr lang="en-US" sz="1400" dirty="0"/>
              <a:t> </a:t>
            </a:r>
            <a:r>
              <a:rPr lang="en-US" sz="1400" dirty="0" err="1"/>
              <a:t>begitu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 </a:t>
            </a:r>
            <a:endParaRPr lang="id-ID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perilaku</a:t>
            </a:r>
            <a:r>
              <a:rPr lang="en-US" sz="1400" dirty="0"/>
              <a:t> ideal, model mental yang </a:t>
            </a:r>
            <a:r>
              <a:rPr lang="en-US" sz="1400" dirty="0" err="1"/>
              <a:t>tersirat</a:t>
            </a:r>
            <a:r>
              <a:rPr lang="en-US" sz="1400" dirty="0"/>
              <a:t> </a:t>
            </a:r>
            <a:endParaRPr lang="id-ID" sz="1400" dirty="0"/>
          </a:p>
          <a:p>
            <a:r>
              <a:rPr lang="en-US" dirty="0"/>
              <a:t/>
            </a:r>
            <a:br>
              <a:rPr lang="en-US" dirty="0"/>
            </a:b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1299936" y="471411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Organizational culture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Simbol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2" y="1066802"/>
            <a:ext cx="11513127" cy="2050471"/>
          </a:xfrm>
        </p:spPr>
        <p:txBody>
          <a:bodyPr>
            <a:normAutofit/>
          </a:bodyPr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=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982" y="1692876"/>
            <a:ext cx="8260304" cy="48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19286" y="5562600"/>
            <a:ext cx="307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Oakley di </a:t>
            </a:r>
            <a:r>
              <a:rPr lang="en-US" dirty="0" err="1"/>
              <a:t>Foothils</a:t>
            </a:r>
            <a:r>
              <a:rPr lang="en-US" dirty="0"/>
              <a:t> Ranch, California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10820400" cy="58881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Is Organizational Culture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607126"/>
            <a:ext cx="11568545" cy="509847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Perusahaan yang paling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.</a:t>
            </a:r>
          </a:p>
          <a:p>
            <a:pPr lvl="0">
              <a:buNone/>
            </a:pPr>
            <a:endParaRPr lang="en-US" sz="2800" i="1" dirty="0"/>
          </a:p>
          <a:p>
            <a:r>
              <a:rPr lang="id-ID" sz="2800" i="1" dirty="0"/>
              <a:t>Kekuatan budaya</a:t>
            </a:r>
            <a:r>
              <a:rPr lang="en-ID" sz="2800" i="1" dirty="0"/>
              <a:t> = </a:t>
            </a:r>
            <a:r>
              <a:rPr lang="en-ID" sz="2800" i="1" dirty="0" err="1"/>
              <a:t>seberapa</a:t>
            </a:r>
            <a:r>
              <a:rPr lang="id-ID" sz="2800" dirty="0"/>
              <a:t> luas dan dalam karyawan memegang nilai dan asumsi dominan perusahaan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ublic\Pictures\sed\Capture o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595745"/>
            <a:ext cx="1094509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6" y="304800"/>
            <a:ext cx="11194473" cy="624840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Control system </a:t>
            </a:r>
          </a:p>
          <a:p>
            <a:pPr algn="just">
              <a:buNone/>
            </a:pPr>
            <a:r>
              <a:rPr lang="en-US" sz="2800" dirty="0"/>
              <a:t>	</a:t>
            </a:r>
            <a:r>
              <a:rPr lang="en-US" sz="2800" dirty="0" err="1"/>
              <a:t>sikap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pikiran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</a:t>
            </a:r>
            <a:r>
              <a:rPr lang="en-US" sz="2800" dirty="0" err="1"/>
              <a:t>otomatis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</a:t>
            </a:r>
          </a:p>
          <a:p>
            <a:pPr algn="just"/>
            <a:r>
              <a:rPr lang="en-US" sz="3200" dirty="0"/>
              <a:t>Social glue </a:t>
            </a:r>
          </a:p>
          <a:p>
            <a:pPr algn="just">
              <a:buNone/>
            </a:pPr>
            <a:r>
              <a:rPr lang="en-US" sz="2800" dirty="0"/>
              <a:t>	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mengikat</a:t>
            </a:r>
            <a:r>
              <a:rPr lang="en-US" sz="2800" dirty="0"/>
              <a:t> orang </a:t>
            </a:r>
            <a:r>
              <a:rPr lang="en-US" sz="2800" dirty="0" err="1"/>
              <a:t>bersama-sama</a:t>
            </a:r>
            <a:r>
              <a:rPr lang="en-US" sz="2800" dirty="0"/>
              <a:t>.</a:t>
            </a:r>
          </a:p>
          <a:p>
            <a:pPr algn="just"/>
            <a:r>
              <a:rPr lang="en-US" sz="3200" dirty="0"/>
              <a:t>Sense making </a:t>
            </a:r>
          </a:p>
          <a:p>
            <a:pPr algn="just">
              <a:buNone/>
            </a:pPr>
            <a:r>
              <a:rPr lang="en-US" sz="2800" dirty="0"/>
              <a:t>	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karyawan</a:t>
            </a:r>
            <a:r>
              <a:rPr lang="en-US" sz="2800" dirty="0"/>
              <a:t> </a:t>
            </a:r>
            <a:r>
              <a:rPr lang="en-US" sz="2800" dirty="0" err="1"/>
              <a:t>paham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872" y="1600200"/>
            <a:ext cx="11513127" cy="5257800"/>
          </a:xfrm>
        </p:spPr>
        <p:txBody>
          <a:bodyPr>
            <a:normAutofit/>
          </a:bodyPr>
          <a:lstStyle/>
          <a:p>
            <a:r>
              <a:rPr lang="en-US" b="1" dirty="0" err="1"/>
              <a:t>Kesesuaian</a:t>
            </a:r>
            <a:r>
              <a:rPr lang="id-ID" b="1" dirty="0"/>
              <a:t> Konten Budaya dengan Lingkungan</a:t>
            </a:r>
            <a:endParaRPr lang="en-US" b="1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id-ID" b="1" dirty="0"/>
              <a:t>Menghindari </a:t>
            </a:r>
            <a:r>
              <a:rPr lang="en-US" b="1" dirty="0" err="1"/>
              <a:t>Kultus</a:t>
            </a:r>
            <a:r>
              <a:rPr lang="id-ID" b="1" dirty="0"/>
              <a:t> Perusahaan</a:t>
            </a: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id-ID" dirty="0" smtClean="0"/>
              <a:t>kultus perusahaan dapat merusak efektivitas organisasi</a:t>
            </a:r>
            <a:r>
              <a:rPr lang="en-US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id-ID" b="1" dirty="0"/>
              <a:t>Budaya Merupakan Budaya Adaptif</a:t>
            </a: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</a:t>
            </a:r>
            <a:r>
              <a:rPr lang="en-US" dirty="0" err="1" smtClean="0"/>
              <a:t>adaptif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1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Kontinjensi Budaya</a:t>
            </a:r>
            <a:r>
              <a:rPr lang="en-US" sz="3200" b="1" dirty="0"/>
              <a:t> </a:t>
            </a:r>
            <a:r>
              <a:rPr lang="id-ID" sz="3200" b="1" dirty="0"/>
              <a:t>dan Efektivitas Organisasi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498389"/>
            <a:ext cx="10871200" cy="3276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/>
              <a:t>Budaya Organisasi dan Etika Bisnis</a:t>
            </a:r>
            <a:endParaRPr lang="en-US" dirty="0"/>
          </a:p>
          <a:p>
            <a:r>
              <a:rPr lang="id-ID" dirty="0"/>
              <a:t>Budaya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=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466" y="2136689"/>
            <a:ext cx="10154722" cy="4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Organizational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Audit</a:t>
            </a:r>
            <a:r>
              <a:rPr lang="en-US" sz="2800" dirty="0"/>
              <a:t> </a:t>
            </a:r>
            <a:r>
              <a:rPr lang="id-ID" sz="2800" dirty="0"/>
              <a:t>bicultural</a:t>
            </a: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  <a:r>
              <a:rPr lang="en-US" sz="2800" dirty="0" err="1"/>
              <a:t>menyatukan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yang </a:t>
            </a:r>
            <a:r>
              <a:rPr lang="en-US" sz="2800" dirty="0" err="1"/>
              <a:t>bertentangan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mendiagnosis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Strategi Menggabungkan Budaya Organisasi yang Berbeda</a:t>
            </a:r>
            <a:endParaRPr lang="en-US" dirty="0"/>
          </a:p>
        </p:txBody>
      </p:sp>
      <p:pic>
        <p:nvPicPr>
          <p:cNvPr id="2051" name="Picture 3" descr="C:\Users\Public\Pictures\sed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1" y="2022763"/>
            <a:ext cx="11125201" cy="4655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54566E8-F226-4EDA-B5D9-CFB1B0332C5A}"/>
              </a:ext>
            </a:extLst>
          </p:cNvPr>
          <p:cNvSpPr/>
          <p:nvPr/>
        </p:nvSpPr>
        <p:spPr>
          <a:xfrm>
            <a:off x="-459260" y="-97752"/>
            <a:ext cx="136295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Changing and Strengthening Organizational Culture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556E55-A0FF-4CB2-91A3-A042313AECE2}"/>
              </a:ext>
            </a:extLst>
          </p:cNvPr>
          <p:cNvSpPr/>
          <p:nvPr/>
        </p:nvSpPr>
        <p:spPr>
          <a:xfrm>
            <a:off x="600365" y="976183"/>
            <a:ext cx="827178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Actions of Founders and Leaders</a:t>
            </a:r>
          </a:p>
          <a:p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Aligning Artifacts </a:t>
            </a:r>
          </a:p>
          <a:p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Introducing Culturally Consistent Rewards </a:t>
            </a:r>
          </a:p>
          <a:p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Attracting, Selecting, and Socializing Employees</a:t>
            </a:r>
          </a:p>
          <a:p>
            <a:pPr algn="just"/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60D641-7AFA-4923-B20F-8CDEF5660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54" y="4522572"/>
            <a:ext cx="3348681" cy="23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1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6249"/>
            <a:ext cx="10972800" cy="4939915"/>
          </a:xfrm>
        </p:spPr>
        <p:txBody>
          <a:bodyPr>
            <a:normAutofit/>
          </a:bodyPr>
          <a:lstStyle/>
          <a:p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id-ID" sz="2800" dirty="0"/>
              <a:t>perusahaan</a:t>
            </a:r>
            <a:r>
              <a:rPr lang="id-ID" sz="2800" dirty="0">
                <a:sym typeface="Wingdings" pitchFamily="2" charset="2"/>
              </a:rPr>
              <a:t>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asumsi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id-ID" sz="2800" dirty="0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. </a:t>
            </a:r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r>
              <a:rPr lang="id-ID" sz="2800" dirty="0"/>
              <a:t>B</a:t>
            </a:r>
            <a:r>
              <a:rPr lang="en-US" sz="2800" dirty="0" err="1"/>
              <a:t>udaya</a:t>
            </a:r>
            <a:r>
              <a:rPr lang="en-US" sz="2800" dirty="0"/>
              <a:t> </a:t>
            </a:r>
            <a:r>
              <a:rPr lang="id-ID" sz="2800" dirty="0"/>
              <a:t>perusahaan</a:t>
            </a:r>
            <a:r>
              <a:rPr lang="id-ID" sz="2800" dirty="0">
                <a:sym typeface="Wingdings" pitchFamily="2" charset="2"/>
              </a:rPr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mata</a:t>
            </a:r>
            <a:r>
              <a:rPr lang="en-US" sz="2800" dirty="0"/>
              <a:t> </a:t>
            </a:r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kekuatan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di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.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72676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586FE7-28B6-4405-A8D0-11EEB291F0D1}"/>
              </a:ext>
            </a:extLst>
          </p:cNvPr>
          <p:cNvSpPr/>
          <p:nvPr/>
        </p:nvSpPr>
        <p:spPr>
          <a:xfrm>
            <a:off x="2478987" y="386718"/>
            <a:ext cx="7234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Organizational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Socialitation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66CE93-84A0-4772-91E7-A1E7FC7A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21" y="1392652"/>
            <a:ext cx="7580355" cy="50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2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2B17FC-00A9-4F84-B035-F05AB0015D3C}"/>
              </a:ext>
            </a:extLst>
          </p:cNvPr>
          <p:cNvSpPr/>
          <p:nvPr/>
        </p:nvSpPr>
        <p:spPr>
          <a:xfrm>
            <a:off x="785127" y="927101"/>
            <a:ext cx="106217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F393D4-CE1F-4227-B866-A876FA9B541F}"/>
              </a:ext>
            </a:extLst>
          </p:cNvPr>
          <p:cNvSpPr/>
          <p:nvPr/>
        </p:nvSpPr>
        <p:spPr>
          <a:xfrm>
            <a:off x="785127" y="49527"/>
            <a:ext cx="112685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Socialization as a Learning and Adjustment Process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6264A6-FC82-4C03-B027-2F54271E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57" y="1272746"/>
            <a:ext cx="9403492" cy="4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4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3A090D-50B7-49A1-B56F-4F50DE80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5" y="1390580"/>
            <a:ext cx="10446509" cy="40768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227F89-585F-4937-8929-8DB26063BD3F}"/>
              </a:ext>
            </a:extLst>
          </p:cNvPr>
          <p:cNvSpPr/>
          <p:nvPr/>
        </p:nvSpPr>
        <p:spPr>
          <a:xfrm>
            <a:off x="1362172" y="293903"/>
            <a:ext cx="9467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Stages of Organizational Socialization</a:t>
            </a:r>
            <a:endParaRPr lang="en-ID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0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CE4682-802A-4284-A45F-8B0CD1EE1E18}"/>
              </a:ext>
            </a:extLst>
          </p:cNvPr>
          <p:cNvSpPr/>
          <p:nvPr/>
        </p:nvSpPr>
        <p:spPr>
          <a:xfrm>
            <a:off x="2141138" y="222422"/>
            <a:ext cx="790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D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Improving The Socialization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FFEC181-E315-481A-B150-545B97EF8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38" y="1421027"/>
            <a:ext cx="7909728" cy="469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A46A1-AA5E-42B8-B617-4C2D9245F5E4}"/>
              </a:ext>
            </a:extLst>
          </p:cNvPr>
          <p:cNvSpPr/>
          <p:nvPr/>
        </p:nvSpPr>
        <p:spPr>
          <a:xfrm>
            <a:off x="671398" y="566177"/>
            <a:ext cx="11285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Socialization Agents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56B0BA-B51F-4866-A34D-0319FEA9A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504" y="3429000"/>
            <a:ext cx="5301048" cy="3280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F0D7A5-36A3-42EA-8D1F-8D95F2F6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25" y="2000767"/>
            <a:ext cx="5491177" cy="34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8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inline_nggfi0HF2x1sbnov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997" y="963567"/>
            <a:ext cx="8464006" cy="49308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1" y="942109"/>
            <a:ext cx="10848109" cy="911406"/>
          </a:xfrm>
        </p:spPr>
        <p:txBody>
          <a:bodyPr>
            <a:normAutofit/>
          </a:bodyPr>
          <a:lstStyle/>
          <a:p>
            <a:r>
              <a:rPr lang="id-ID" b="1" dirty="0" smtClean="0"/>
              <a:t>Elements </a:t>
            </a:r>
            <a:r>
              <a:rPr lang="id-ID" b="1" dirty="0"/>
              <a:t>of Organizational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255"/>
            <a:ext cx="9601200" cy="4648761"/>
          </a:xfrm>
        </p:spPr>
        <p:txBody>
          <a:bodyPr>
            <a:noAutofit/>
          </a:bodyPr>
          <a:lstStyle/>
          <a:p>
            <a:endParaRPr lang="id-ID" sz="2400" dirty="0"/>
          </a:p>
          <a:p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</a:t>
            </a:r>
            <a:r>
              <a:rPr lang="en-US" sz="2400" dirty="0" err="1"/>
              <a:t>sadar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buruk</a:t>
            </a:r>
            <a:r>
              <a:rPr lang="en-US" sz="2400" dirty="0"/>
              <a:t>,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.</a:t>
            </a:r>
            <a:endParaRPr lang="id-ID" sz="2400" dirty="0"/>
          </a:p>
          <a:p>
            <a:endParaRPr lang="id-ID" sz="2400" dirty="0"/>
          </a:p>
          <a:p>
            <a:r>
              <a:rPr lang="id-ID" sz="2400" i="1" dirty="0"/>
              <a:t>S</a:t>
            </a:r>
            <a:r>
              <a:rPr lang="en-US" sz="2400" i="1" dirty="0"/>
              <a:t>hared values</a:t>
            </a:r>
            <a:r>
              <a:rPr lang="id-ID" sz="2400" i="1" dirty="0"/>
              <a:t> </a:t>
            </a:r>
            <a:r>
              <a:rPr lang="id-ID" sz="2400" i="1" dirty="0">
                <a:sym typeface="Wingdings" pitchFamily="2" charset="2"/>
              </a:rPr>
              <a:t> </a:t>
            </a:r>
            <a:r>
              <a:rPr lang="en-US" sz="2400" dirty="0" err="1"/>
              <a:t>nilai</a:t>
            </a:r>
            <a:r>
              <a:rPr lang="en-US" sz="2400" dirty="0"/>
              <a:t> yang </a:t>
            </a:r>
            <a:r>
              <a:rPr lang="en-US" sz="2400" dirty="0" err="1"/>
              <a:t>sama-sama</a:t>
            </a:r>
            <a:r>
              <a:rPr lang="en-US" sz="2400" dirty="0"/>
              <a:t>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orang-orang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id-ID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teratas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hierarki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id-ID" sz="2400" dirty="0"/>
              <a:t>.</a:t>
            </a:r>
          </a:p>
          <a:p>
            <a:endParaRPr lang="id-ID" sz="2400" dirty="0"/>
          </a:p>
          <a:p>
            <a:r>
              <a:rPr lang="id-ID" sz="2400" i="1" dirty="0"/>
              <a:t>S</a:t>
            </a:r>
            <a:r>
              <a:rPr lang="en-US" sz="2400" i="1" dirty="0" smtClean="0"/>
              <a:t>hared assumptions</a:t>
            </a:r>
            <a:r>
              <a:rPr lang="id-ID" sz="2400" i="1" dirty="0" smtClean="0"/>
              <a:t> </a:t>
            </a:r>
            <a:r>
              <a:rPr lang="id-ID" sz="2400" i="1" dirty="0" smtClean="0">
                <a:sym typeface="Wingdings" pitchFamily="2" charset="2"/>
              </a:rPr>
              <a:t> </a:t>
            </a:r>
            <a:r>
              <a:rPr lang="id-ID" sz="2400" dirty="0" smtClean="0">
                <a:sym typeface="Wingdings" pitchFamily="2" charset="2"/>
              </a:rPr>
              <a:t>persepsi tak sadar atau bentuk dasar perilaku yang dianggap sebagai cara yang benar dalam berpikir dan mengatasi masalah</a:t>
            </a:r>
            <a:r>
              <a:rPr lang="id-ID" sz="2400" i="1" dirty="0" smtClean="0"/>
              <a:t>.</a:t>
            </a:r>
            <a:endParaRPr lang="id-ID" sz="24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8699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4973"/>
            <a:ext cx="10972800" cy="5261191"/>
          </a:xfrm>
        </p:spPr>
        <p:txBody>
          <a:bodyPr/>
          <a:lstStyle/>
          <a:p>
            <a:pPr marL="0" indent="0">
              <a:buNone/>
            </a:pPr>
            <a:endParaRPr lang="id-ID" sz="2800" dirty="0"/>
          </a:p>
          <a:p>
            <a:r>
              <a:rPr lang="id-ID" sz="2800" i="1" dirty="0"/>
              <a:t>E</a:t>
            </a:r>
            <a:r>
              <a:rPr lang="en-US" sz="2800" i="1" dirty="0" err="1"/>
              <a:t>spoused</a:t>
            </a:r>
            <a:r>
              <a:rPr lang="en-US" sz="2800" i="1" dirty="0"/>
              <a:t> values</a:t>
            </a:r>
            <a:r>
              <a:rPr lang="id-ID" sz="2800" i="1" dirty="0"/>
              <a:t> </a:t>
            </a:r>
            <a:r>
              <a:rPr lang="id-ID" sz="2800" i="1" dirty="0">
                <a:sym typeface="Wingdings" pitchFamily="2" charset="2"/>
              </a:rPr>
              <a:t>  </a:t>
            </a:r>
            <a:r>
              <a:rPr lang="en-US" sz="2800" dirty="0" err="1"/>
              <a:t>nilai</a:t>
            </a:r>
            <a:r>
              <a:rPr lang="en-US" sz="2800" dirty="0"/>
              <a:t> yang </a:t>
            </a:r>
            <a:r>
              <a:rPr lang="en-US" sz="2800" dirty="0" err="1"/>
              <a:t>katanya</a:t>
            </a:r>
            <a:r>
              <a:rPr lang="en-US" sz="2800" dirty="0"/>
              <a:t> </a:t>
            </a:r>
            <a:r>
              <a:rPr lang="en-US" sz="2800" dirty="0" err="1"/>
              <a:t>diikuti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stafnya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.</a:t>
            </a:r>
            <a:endParaRPr lang="id-ID" sz="2800" dirty="0"/>
          </a:p>
          <a:p>
            <a:endParaRPr lang="id-ID" sz="2800" dirty="0"/>
          </a:p>
          <a:p>
            <a:r>
              <a:rPr lang="id-ID" sz="2800" i="1" dirty="0"/>
              <a:t>E</a:t>
            </a:r>
            <a:r>
              <a:rPr lang="en-US" sz="2800" i="1" dirty="0" err="1"/>
              <a:t>nacted</a:t>
            </a:r>
            <a:r>
              <a:rPr lang="en-US" sz="2800" i="1" dirty="0"/>
              <a:t> values</a:t>
            </a:r>
            <a:r>
              <a:rPr lang="id-ID" sz="2800" i="1" dirty="0"/>
              <a:t> </a:t>
            </a:r>
            <a:r>
              <a:rPr lang="id-ID" sz="2800" i="1" dirty="0">
                <a:sym typeface="Wingdings" pitchFamily="2" charset="2"/>
              </a:rPr>
              <a:t> </a:t>
            </a:r>
            <a:r>
              <a:rPr lang="en-US" sz="2800" dirty="0" err="1"/>
              <a:t>nilai</a:t>
            </a:r>
            <a:r>
              <a:rPr lang="en-US" sz="2800" dirty="0"/>
              <a:t> yang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bawahannya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sesuatu</a:t>
            </a:r>
            <a:r>
              <a:rPr lang="en-US" sz="2800" dirty="0"/>
              <a:t>.</a:t>
            </a:r>
            <a:endParaRPr lang="id-ID" sz="2800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810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Content of Organizational Culture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8663" y="1844824"/>
            <a:ext cx="4695262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Perusahaan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id-ID" sz="2800" dirty="0"/>
              <a:t> </a:t>
            </a:r>
            <a:r>
              <a:rPr lang="id-ID" sz="2800" dirty="0">
                <a:sym typeface="Wingdings" pitchFamily="2" charset="2"/>
              </a:rPr>
              <a:t> susunan relaltif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tipe</a:t>
            </a:r>
            <a:r>
              <a:rPr lang="en-US" sz="2800" dirty="0"/>
              <a:t> </a:t>
            </a:r>
            <a:r>
              <a:rPr lang="en-US" sz="2800" dirty="0" err="1"/>
              <a:t>asumsi</a:t>
            </a:r>
            <a:r>
              <a:rPr lang="en-US" sz="2800" dirty="0"/>
              <a:t> yang </a:t>
            </a:r>
            <a:r>
              <a:rPr lang="en-US" sz="2800" dirty="0" err="1"/>
              <a:t>beragam</a:t>
            </a:r>
            <a:r>
              <a:rPr lang="en-US" sz="2800" dirty="0"/>
              <a:t>. </a:t>
            </a:r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ahli</a:t>
            </a:r>
            <a:r>
              <a:rPr lang="en-US" sz="2800" dirty="0"/>
              <a:t> </a:t>
            </a:r>
            <a:r>
              <a:rPr lang="en-US" sz="2800" dirty="0" err="1"/>
              <a:t>mencoba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id-ID" sz="2800" dirty="0"/>
              <a:t>.</a:t>
            </a:r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52" y="2420888"/>
            <a:ext cx="80648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92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361459"/>
          </a:xfrm>
        </p:spPr>
        <p:txBody>
          <a:bodyPr>
            <a:normAutofit/>
          </a:bodyPr>
          <a:lstStyle/>
          <a:p>
            <a:r>
              <a:rPr lang="id-ID" sz="2800" dirty="0"/>
              <a:t>Model ini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menunjukkan</a:t>
            </a:r>
            <a:r>
              <a:rPr lang="en-US" sz="2800" dirty="0"/>
              <a:t> </a:t>
            </a:r>
            <a:r>
              <a:rPr lang="en-US" sz="2800" dirty="0" err="1"/>
              <a:t>pandangan</a:t>
            </a:r>
            <a:r>
              <a:rPr lang="en-US" sz="2800" dirty="0"/>
              <a:t> bias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err="1"/>
              <a:t>n</a:t>
            </a:r>
            <a:r>
              <a:rPr lang="en-US" sz="2800" dirty="0" err="1"/>
              <a:t>ilai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dijelaskan</a:t>
            </a:r>
            <a:r>
              <a:rPr lang="en-US" sz="2800" dirty="0"/>
              <a:t> model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kali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pernah</a:t>
            </a:r>
            <a:r>
              <a:rPr lang="en-US" sz="2800" dirty="0"/>
              <a:t> </a:t>
            </a:r>
            <a:r>
              <a:rPr lang="en-US" sz="2800" dirty="0" err="1"/>
              <a:t>lengkap</a:t>
            </a:r>
            <a:r>
              <a:rPr lang="id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asumsi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yang </a:t>
            </a:r>
            <a:r>
              <a:rPr lang="en-US" sz="2800" dirty="0" err="1"/>
              <a:t>dibagi</a:t>
            </a:r>
            <a:r>
              <a:rPr lang="en-US" sz="2800" dirty="0"/>
              <a:t>.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yang </a:t>
            </a:r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menyatu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diuraikan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42575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r>
              <a:rPr lang="id-ID" sz="4000" b="1" dirty="0"/>
              <a:t>Organizational Subcultures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3136"/>
          </a:xfrm>
        </p:spPr>
        <p:txBody>
          <a:bodyPr>
            <a:normAutofit/>
          </a:bodyPr>
          <a:lstStyle/>
          <a:p>
            <a:r>
              <a:rPr lang="id-ID" sz="3000" dirty="0" err="1"/>
              <a:t>B</a:t>
            </a:r>
            <a:r>
              <a:rPr lang="en-US" sz="3000" dirty="0" err="1"/>
              <a:t>udaya</a:t>
            </a:r>
            <a:r>
              <a:rPr lang="en-US" sz="3000" dirty="0"/>
              <a:t> </a:t>
            </a:r>
            <a:r>
              <a:rPr lang="en-US" sz="3000" dirty="0" err="1"/>
              <a:t>dominan</a:t>
            </a:r>
            <a:r>
              <a:rPr lang="id-ID" sz="3000" dirty="0"/>
              <a:t> </a:t>
            </a:r>
            <a:r>
              <a:rPr lang="id-ID" sz="3000" dirty="0">
                <a:sym typeface="Wingdings" pitchFamily="2" charset="2"/>
              </a:rPr>
              <a:t> </a:t>
            </a:r>
            <a:r>
              <a:rPr lang="en-US" sz="3000" dirty="0" err="1"/>
              <a:t>nilai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asumsi</a:t>
            </a:r>
            <a:r>
              <a:rPr lang="en-US" sz="3000" dirty="0"/>
              <a:t> yang </a:t>
            </a:r>
            <a:r>
              <a:rPr lang="en-US" sz="3000" dirty="0" err="1"/>
              <a:t>digunakan</a:t>
            </a:r>
            <a:r>
              <a:rPr lang="en-US" sz="3000" dirty="0"/>
              <a:t> </a:t>
            </a:r>
            <a:r>
              <a:rPr lang="en-US" sz="3000" dirty="0" err="1"/>
              <a:t>secara</a:t>
            </a:r>
            <a:r>
              <a:rPr lang="en-US" sz="3000" dirty="0"/>
              <a:t> </a:t>
            </a:r>
            <a:r>
              <a:rPr lang="en-US" sz="3000" dirty="0" err="1"/>
              <a:t>konsisten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luas</a:t>
            </a:r>
            <a:r>
              <a:rPr lang="en-US" sz="3000" dirty="0"/>
              <a:t> </a:t>
            </a:r>
            <a:r>
              <a:rPr lang="en-US" sz="3000" dirty="0" err="1"/>
              <a:t>oleh</a:t>
            </a:r>
            <a:r>
              <a:rPr lang="en-US" sz="3000" dirty="0"/>
              <a:t> </a:t>
            </a:r>
            <a:r>
              <a:rPr lang="en-US" sz="3000" dirty="0" err="1"/>
              <a:t>para</a:t>
            </a:r>
            <a:r>
              <a:rPr lang="en-US" sz="3000" dirty="0"/>
              <a:t> </a:t>
            </a:r>
            <a:r>
              <a:rPr lang="en-US" sz="3000" dirty="0" err="1"/>
              <a:t>anggota</a:t>
            </a:r>
            <a:r>
              <a:rPr lang="en-US" sz="3000" dirty="0"/>
              <a:t> </a:t>
            </a:r>
            <a:r>
              <a:rPr lang="en-US" sz="3000" dirty="0" err="1"/>
              <a:t>perusahaan</a:t>
            </a:r>
            <a:r>
              <a:rPr lang="en-US" sz="3000" dirty="0"/>
              <a:t>.</a:t>
            </a:r>
            <a:endParaRPr lang="id-ID" sz="3000" dirty="0"/>
          </a:p>
          <a:p>
            <a:endParaRPr lang="id-ID" sz="3000" dirty="0"/>
          </a:p>
          <a:p>
            <a:r>
              <a:rPr lang="id-ID" sz="3000" dirty="0" err="1"/>
              <a:t>P</a:t>
            </a:r>
            <a:r>
              <a:rPr lang="en-US" sz="3000" dirty="0" err="1"/>
              <a:t>erusahaan</a:t>
            </a:r>
            <a:r>
              <a:rPr lang="en-US" sz="3000" dirty="0"/>
              <a:t> </a:t>
            </a:r>
            <a:r>
              <a:rPr lang="en-US" sz="3000" dirty="0" err="1"/>
              <a:t>terdiri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beberapa</a:t>
            </a:r>
            <a:r>
              <a:rPr lang="en-US" sz="3000" dirty="0"/>
              <a:t> </a:t>
            </a:r>
            <a:r>
              <a:rPr lang="en-US" sz="3000" dirty="0" err="1"/>
              <a:t>subkultur</a:t>
            </a:r>
            <a:r>
              <a:rPr lang="en-US" sz="3000" dirty="0"/>
              <a:t> yang </a:t>
            </a:r>
            <a:r>
              <a:rPr lang="en-US" sz="3000" dirty="0" err="1"/>
              <a:t>ada</a:t>
            </a:r>
            <a:r>
              <a:rPr lang="en-US" sz="3000" dirty="0"/>
              <a:t> di </a:t>
            </a:r>
            <a:r>
              <a:rPr lang="en-US" sz="3000" dirty="0" err="1"/>
              <a:t>berbagai</a:t>
            </a:r>
            <a:r>
              <a:rPr lang="en-US" sz="3000" dirty="0"/>
              <a:t> </a:t>
            </a:r>
            <a:r>
              <a:rPr lang="en-US" sz="3000" dirty="0" err="1"/>
              <a:t>divisi</a:t>
            </a:r>
            <a:r>
              <a:rPr lang="en-US" sz="3000" dirty="0"/>
              <a:t>, area </a:t>
            </a:r>
            <a:r>
              <a:rPr lang="en-US" sz="3000" dirty="0" err="1"/>
              <a:t>geografis</a:t>
            </a:r>
            <a:r>
              <a:rPr lang="en-US" sz="3000" dirty="0"/>
              <a:t>,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kelompok</a:t>
            </a:r>
            <a:r>
              <a:rPr lang="en-US" sz="3000" dirty="0"/>
              <a:t> </a:t>
            </a:r>
            <a:r>
              <a:rPr lang="en-US" sz="3000" dirty="0" err="1"/>
              <a:t>kerja</a:t>
            </a:r>
            <a:r>
              <a:rPr lang="id-ID" sz="3000" dirty="0"/>
              <a:t>.</a:t>
            </a:r>
          </a:p>
          <a:p>
            <a:endParaRPr lang="id-ID" sz="3000" dirty="0"/>
          </a:p>
          <a:p>
            <a:r>
              <a:rPr lang="en-US" sz="3000" dirty="0" err="1"/>
              <a:t>Sebagian</a:t>
            </a:r>
            <a:r>
              <a:rPr lang="en-US" sz="3000" dirty="0"/>
              <a:t> </a:t>
            </a:r>
            <a:r>
              <a:rPr lang="en-US" sz="3000" dirty="0" err="1"/>
              <a:t>subkultur</a:t>
            </a:r>
            <a:r>
              <a:rPr lang="en-US" sz="3000" dirty="0"/>
              <a:t> </a:t>
            </a:r>
            <a:r>
              <a:rPr lang="en-US" sz="3000" dirty="0" err="1"/>
              <a:t>mendukung</a:t>
            </a:r>
            <a:r>
              <a:rPr lang="en-US" sz="3000" dirty="0"/>
              <a:t> </a:t>
            </a:r>
            <a:r>
              <a:rPr lang="en-US" sz="3000" dirty="0" err="1"/>
              <a:t>budaya</a:t>
            </a:r>
            <a:r>
              <a:rPr lang="en-US" sz="3000" dirty="0"/>
              <a:t> </a:t>
            </a:r>
            <a:r>
              <a:rPr lang="en-US" sz="3000" dirty="0" err="1"/>
              <a:t>dominan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menganut</a:t>
            </a:r>
            <a:r>
              <a:rPr lang="en-US" sz="3000" dirty="0"/>
              <a:t> </a:t>
            </a:r>
            <a:r>
              <a:rPr lang="en-US" sz="3000" dirty="0" err="1"/>
              <a:t>nilai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asumsi</a:t>
            </a:r>
            <a:r>
              <a:rPr lang="en-US" sz="3000" dirty="0"/>
              <a:t> yang </a:t>
            </a:r>
            <a:r>
              <a:rPr lang="en-US" sz="3000" dirty="0" err="1"/>
              <a:t>paralel</a:t>
            </a:r>
            <a:r>
              <a:rPr lang="id-ID" sz="3000" dirty="0"/>
              <a:t> </a:t>
            </a:r>
            <a:r>
              <a:rPr lang="id-ID" sz="3000" dirty="0">
                <a:sym typeface="Wingdings" pitchFamily="2" charset="2"/>
              </a:rPr>
              <a:t> </a:t>
            </a:r>
            <a:r>
              <a:rPr lang="en-US" sz="3000" dirty="0" err="1"/>
              <a:t>berbeda</a:t>
            </a:r>
            <a:r>
              <a:rPr lang="en-US" sz="3000" dirty="0"/>
              <a:t> </a:t>
            </a:r>
            <a:r>
              <a:rPr lang="en-US" sz="3000" dirty="0" err="1"/>
              <a:t>namun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</a:t>
            </a:r>
            <a:r>
              <a:rPr lang="en-US" sz="3000" dirty="0" err="1"/>
              <a:t>berlawanan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budaya</a:t>
            </a:r>
            <a:r>
              <a:rPr lang="en-US" sz="3000" dirty="0"/>
              <a:t> </a:t>
            </a:r>
            <a:r>
              <a:rPr lang="en-US" sz="3000" dirty="0" err="1"/>
              <a:t>dominan</a:t>
            </a:r>
            <a:endParaRPr lang="id-ID" sz="3000" dirty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659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20688"/>
            <a:ext cx="10972800" cy="5688632"/>
          </a:xfrm>
        </p:spPr>
        <p:txBody>
          <a:bodyPr>
            <a:normAutofit/>
          </a:bodyPr>
          <a:lstStyle/>
          <a:p>
            <a:r>
              <a:rPr lang="id-ID" sz="2800" dirty="0"/>
              <a:t>B</a:t>
            </a:r>
            <a:r>
              <a:rPr lang="en-US" sz="2800" dirty="0" err="1"/>
              <a:t>udaya</a:t>
            </a:r>
            <a:r>
              <a:rPr lang="en-US" sz="2800" dirty="0"/>
              <a:t> </a:t>
            </a:r>
            <a:r>
              <a:rPr lang="en-US" sz="2800" dirty="0" err="1"/>
              <a:t>tandingan</a:t>
            </a:r>
            <a:r>
              <a:rPr lang="en-US" sz="2800" dirty="0"/>
              <a:t> </a:t>
            </a:r>
            <a:r>
              <a:rPr lang="id-ID" sz="2800" dirty="0">
                <a:sym typeface="Wingdings" pitchFamily="2" charset="2"/>
              </a:rPr>
              <a:t> </a:t>
            </a:r>
            <a:r>
              <a:rPr lang="en-US" sz="2800" dirty="0" err="1"/>
              <a:t>menerapkan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asumsi</a:t>
            </a:r>
            <a:r>
              <a:rPr lang="en-US" sz="2800" dirty="0"/>
              <a:t> yang </a:t>
            </a:r>
            <a:r>
              <a:rPr lang="en-US" sz="2800" dirty="0" err="1"/>
              <a:t>secara</a:t>
            </a:r>
            <a:r>
              <a:rPr lang="en-US" sz="2800" dirty="0"/>
              <a:t> gambling </a:t>
            </a:r>
            <a:r>
              <a:rPr lang="en-US" sz="2800" dirty="0" err="1"/>
              <a:t>berseberangan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dominan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endParaRPr lang="id-ID" sz="2800" dirty="0"/>
          </a:p>
          <a:p>
            <a:pPr marL="0" indent="0">
              <a:buNone/>
            </a:pPr>
            <a:endParaRPr lang="id-ID" sz="2800" dirty="0"/>
          </a:p>
          <a:p>
            <a:r>
              <a:rPr lang="en-US" sz="2800" dirty="0" err="1"/>
              <a:t>Subkultur</a:t>
            </a:r>
            <a:r>
              <a:rPr lang="id-ID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tandingan</a:t>
            </a:r>
            <a:r>
              <a:rPr lang="id-ID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.</a:t>
            </a:r>
            <a:endParaRPr lang="id-ID" sz="2800" dirty="0"/>
          </a:p>
          <a:p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memelihara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performa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</a:t>
            </a:r>
            <a:r>
              <a:rPr lang="en-US" sz="2800" dirty="0" err="1"/>
              <a:t>etis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  <a:endParaRPr lang="id-ID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pembibitan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erat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penyuplai</a:t>
            </a:r>
            <a:r>
              <a:rPr lang="en-US" sz="2800" dirty="0"/>
              <a:t>,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berpengaruh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59440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850106"/>
          </a:xfrm>
        </p:spPr>
        <p:txBody>
          <a:bodyPr>
            <a:noAutofit/>
          </a:bodyPr>
          <a:lstStyle/>
          <a:p>
            <a:r>
              <a:rPr lang="en-US" sz="3200" b="1" dirty="0"/>
              <a:t>2. Deciphering Organizational Culture through Artifacts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752528"/>
          </a:xfrm>
        </p:spPr>
        <p:txBody>
          <a:bodyPr>
            <a:noAutofit/>
          </a:bodyPr>
          <a:lstStyle/>
          <a:p>
            <a:r>
              <a:rPr lang="en-US" sz="2400" dirty="0" err="1"/>
              <a:t>Artifak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diobservasi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id-ID" sz="2400" dirty="0"/>
              <a:t>.</a:t>
            </a:r>
          </a:p>
          <a:p>
            <a:endParaRPr lang="id-ID" sz="2400" dirty="0"/>
          </a:p>
          <a:p>
            <a:r>
              <a:rPr lang="id-ID" sz="2400" dirty="0" err="1"/>
              <a:t>A</a:t>
            </a:r>
            <a:r>
              <a:rPr lang="en-US" sz="2400" dirty="0" err="1"/>
              <a:t>rtifak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memperkuat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</a:t>
            </a:r>
            <a:endParaRPr lang="id-ID" sz="2400" dirty="0"/>
          </a:p>
          <a:p>
            <a:endParaRPr lang="id-ID" sz="2400" dirty="0"/>
          </a:p>
          <a:p>
            <a:r>
              <a:rPr lang="id-ID" sz="2400" dirty="0"/>
              <a:t>Empat kategori artifak:</a:t>
            </a:r>
          </a:p>
          <a:p>
            <a:pPr lvl="1"/>
            <a:r>
              <a:rPr lang="id-ID" sz="2400" dirty="0"/>
              <a:t>Cerita dan Legenda Perusahaan</a:t>
            </a:r>
          </a:p>
          <a:p>
            <a:pPr lvl="1"/>
            <a:r>
              <a:rPr lang="id-ID" sz="2400" dirty="0"/>
              <a:t>Ritual dan Acara</a:t>
            </a:r>
          </a:p>
          <a:p>
            <a:pPr lvl="1"/>
            <a:r>
              <a:rPr lang="id-ID" sz="2400" dirty="0"/>
              <a:t>Bahasa Perusahaan</a:t>
            </a:r>
          </a:p>
          <a:p>
            <a:pPr lvl="1"/>
            <a:r>
              <a:rPr lang="id-ID" sz="2400" dirty="0"/>
              <a:t>Struktur Fisik dan Simbol</a:t>
            </a: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084351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569</Words>
  <Application>Microsoft Office PowerPoint</Application>
  <PresentationFormat>Custom</PresentationFormat>
  <Paragraphs>115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Crop</vt:lpstr>
      <vt:lpstr>Bab 14   Organizational Culture</vt:lpstr>
      <vt:lpstr>PowerPoint Presentation</vt:lpstr>
      <vt:lpstr>Elements of Organizational Culture</vt:lpstr>
      <vt:lpstr>PowerPoint Presentation</vt:lpstr>
      <vt:lpstr>Content of Organizational Culture</vt:lpstr>
      <vt:lpstr>PowerPoint Presentation</vt:lpstr>
      <vt:lpstr>Organizational Subcultures</vt:lpstr>
      <vt:lpstr>PowerPoint Presentation</vt:lpstr>
      <vt:lpstr>2. Deciphering Organizational Culture through Artifacts</vt:lpstr>
      <vt:lpstr>PowerPoint Presentation</vt:lpstr>
      <vt:lpstr>Struktur fisik dan Simbol</vt:lpstr>
      <vt:lpstr>3. Is Organizational Culture Important?</vt:lpstr>
      <vt:lpstr>PowerPoint Presentation</vt:lpstr>
      <vt:lpstr>PowerPoint Presentation</vt:lpstr>
      <vt:lpstr>PowerPoint Presentation</vt:lpstr>
      <vt:lpstr>PowerPoint Presentation</vt:lpstr>
      <vt:lpstr>Merging Organizational Cultures</vt:lpstr>
      <vt:lpstr>Strategi Menggabungkan Budaya Organisasi yang Berbeda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Motivasi seksual</dc:title>
  <dc:creator>Irwan Hendryansah</dc:creator>
  <cp:lastModifiedBy>Toshiba</cp:lastModifiedBy>
  <cp:revision>53</cp:revision>
  <dcterms:created xsi:type="dcterms:W3CDTF">2017-11-18T15:14:08Z</dcterms:created>
  <dcterms:modified xsi:type="dcterms:W3CDTF">2018-03-09T15:27:48Z</dcterms:modified>
</cp:coreProperties>
</file>