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974" r:id="rId2"/>
  </p:sldMasterIdLst>
  <p:sldIdLst>
    <p:sldId id="272" r:id="rId3"/>
    <p:sldId id="27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42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15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34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0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0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48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7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5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03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3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432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61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0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3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2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369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46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13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2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7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85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6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5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68534F-7D25-495C-A8D0-D1E614B03639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9C9625-C08C-41AF-9556-FAD325079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0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8301"/>
            <a:ext cx="12193057" cy="69163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036" y="323601"/>
            <a:ext cx="8915399" cy="16967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Communicating in Teams and Organizations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5660" y="4070951"/>
            <a:ext cx="4339621" cy="304116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Andretto</a:t>
            </a:r>
            <a:r>
              <a:rPr lang="en-US" sz="2400" dirty="0" smtClean="0"/>
              <a:t> </a:t>
            </a:r>
            <a:r>
              <a:rPr lang="en-US" sz="2400" dirty="0" err="1" smtClean="0"/>
              <a:t>Putranda</a:t>
            </a:r>
            <a:r>
              <a:rPr lang="en-US" sz="2400" dirty="0" smtClean="0"/>
              <a:t> T	(ARS) </a:t>
            </a:r>
          </a:p>
          <a:p>
            <a:pPr algn="ctr"/>
            <a:r>
              <a:rPr lang="en-US" sz="2400" dirty="0" err="1" smtClean="0"/>
              <a:t>Anggraini</a:t>
            </a:r>
            <a:r>
              <a:rPr lang="en-US" sz="2400" dirty="0" smtClean="0"/>
              <a:t> </a:t>
            </a:r>
            <a:r>
              <a:rPr lang="en-US" sz="2400" dirty="0" err="1" smtClean="0"/>
              <a:t>Fajriati</a:t>
            </a:r>
            <a:r>
              <a:rPr lang="en-US" sz="2400" dirty="0" smtClean="0"/>
              <a:t>		(PSI)</a:t>
            </a:r>
          </a:p>
          <a:p>
            <a:pPr algn="ctr"/>
            <a:r>
              <a:rPr lang="en-US" sz="2400" dirty="0" smtClean="0"/>
              <a:t>Sebian Salsabila		(PSI)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765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914400"/>
          </a:xfrm>
        </p:spPr>
        <p:txBody>
          <a:bodyPr/>
          <a:lstStyle/>
          <a:p>
            <a:r>
              <a:rPr lang="en-US" dirty="0" smtClean="0"/>
              <a:t>Emotional contagion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223985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nonconscious</a:t>
            </a:r>
            <a:r>
              <a:rPr lang="en-US" dirty="0" smtClean="0"/>
              <a:t> process of catching or sharing another person’s emotions by mimicking that </a:t>
            </a:r>
            <a:r>
              <a:rPr lang="en-US" dirty="0" err="1" smtClean="0"/>
              <a:t>persom’s</a:t>
            </a:r>
            <a:r>
              <a:rPr lang="en-US" dirty="0" smtClean="0"/>
              <a:t> facial expression and other nonverbal behavior.</a:t>
            </a:r>
          </a:p>
          <a:p>
            <a:endParaRPr lang="en-US" dirty="0" smtClean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33800"/>
            <a:ext cx="769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95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305" y="1700010"/>
            <a:ext cx="9144000" cy="1249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Choosing the best communication channels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279" y="3335626"/>
            <a:ext cx="9144000" cy="2962141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Dua</a:t>
            </a:r>
            <a:r>
              <a:rPr lang="en-US" sz="4000" dirty="0" smtClean="0"/>
              <a:t> </a:t>
            </a:r>
            <a:r>
              <a:rPr lang="en-US" sz="4000" dirty="0" err="1" smtClean="0"/>
              <a:t>elemen</a:t>
            </a:r>
            <a:r>
              <a:rPr lang="en-US" sz="4000" dirty="0" smtClean="0"/>
              <a:t> </a:t>
            </a:r>
            <a:r>
              <a:rPr lang="en-US" sz="4000" dirty="0" err="1" smtClean="0"/>
              <a:t>penting</a:t>
            </a:r>
            <a:r>
              <a:rPr lang="en-US" sz="4000" dirty="0" smtClean="0"/>
              <a:t> : </a:t>
            </a: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Social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Media richness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9328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80842" y="1758856"/>
            <a:ext cx="4722522" cy="454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01" y="256506"/>
            <a:ext cx="10018713" cy="1752599"/>
          </a:xfrm>
        </p:spPr>
        <p:txBody>
          <a:bodyPr/>
          <a:lstStyle/>
          <a:p>
            <a:r>
              <a:rPr lang="en-US" dirty="0" smtClean="0"/>
              <a:t>Social Acceptance (</a:t>
            </a:r>
            <a:r>
              <a:rPr lang="en-US" dirty="0" err="1" smtClean="0"/>
              <a:t>Penerimaan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594" y="2009105"/>
            <a:ext cx="4125018" cy="45848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eberapa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baik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media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disetujui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ditunjang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sebuah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organisasi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tim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Faktor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social acceptance	: 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Norma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Preferensi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individu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saluran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komunikasi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tertentu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Symbolic meaning of a channel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33" y="225380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9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510906"/>
            <a:ext cx="10018713" cy="898301"/>
          </a:xfrm>
        </p:spPr>
        <p:txBody>
          <a:bodyPr/>
          <a:lstStyle/>
          <a:p>
            <a:r>
              <a:rPr lang="en-US" dirty="0" smtClean="0"/>
              <a:t>Media Richness (</a:t>
            </a:r>
            <a:r>
              <a:rPr lang="en-US" dirty="0" err="1" smtClean="0"/>
              <a:t>Kekayaan</a:t>
            </a:r>
            <a:r>
              <a:rPr lang="en-US" dirty="0" smtClean="0"/>
              <a:t> Media)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2023" y="1904999"/>
            <a:ext cx="3532589" cy="4286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/volume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di </a:t>
            </a: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Lean </a:t>
            </a:r>
            <a:r>
              <a:rPr lang="en-US" dirty="0" smtClean="0"/>
              <a:t>media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dihadapkan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non-</a:t>
            </a:r>
            <a:r>
              <a:rPr lang="en-US" dirty="0" err="1" smtClean="0"/>
              <a:t>rutine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12" y="1409207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9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3" y="1229060"/>
            <a:ext cx="4533363" cy="42242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Evaluating Media Richness </a:t>
            </a:r>
            <a:r>
              <a:rPr lang="en-US" dirty="0" smtClean="0"/>
              <a:t>Theory: </a:t>
            </a:r>
            <a:r>
              <a:rPr lang="en-US" dirty="0" smtClean="0"/>
              <a:t>Three factors seem to override or blur the medium’s richness ; 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ability to </a:t>
            </a:r>
            <a:r>
              <a:rPr lang="en-US" dirty="0" err="1" smtClean="0"/>
              <a:t>multicommunicate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More varied proficiency levels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</a:t>
            </a:r>
            <a:r>
              <a:rPr lang="en-US" dirty="0" err="1" smtClean="0"/>
              <a:t>disctractions</a:t>
            </a:r>
            <a:r>
              <a:rPr lang="en-US" dirty="0" smtClean="0"/>
              <a:t> of rich channels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45" y="296213"/>
            <a:ext cx="4470610" cy="3044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92" y="3554569"/>
            <a:ext cx="4533363" cy="29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10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39969"/>
          </a:xfrm>
        </p:spPr>
        <p:txBody>
          <a:bodyPr/>
          <a:lstStyle/>
          <a:p>
            <a:r>
              <a:rPr lang="en-US" dirty="0" smtClean="0"/>
              <a:t>Communication Channels and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6079" y="1935921"/>
            <a:ext cx="8511478" cy="4271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persuasif</a:t>
            </a:r>
            <a:r>
              <a:rPr lang="en-US" dirty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/>
              <a:t>email, </a:t>
            </a:r>
            <a:r>
              <a:rPr lang="en-US" dirty="0" smtClean="0"/>
              <a:t>website, </a:t>
            </a:r>
            <a:r>
              <a:rPr lang="en-US" dirty="0" err="1" smtClean="0"/>
              <a:t>dll</a:t>
            </a:r>
            <a:r>
              <a:rPr lang="en-US" dirty="0" smtClean="0"/>
              <a:t>. </a:t>
            </a:r>
            <a:r>
              <a:rPr lang="en-US" dirty="0" err="1" smtClean="0"/>
              <a:t>Karena</a:t>
            </a:r>
            <a:r>
              <a:rPr lang="en-US" dirty="0" smtClean="0"/>
              <a:t>,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nonverbal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lisan</a:t>
            </a:r>
            <a:r>
              <a:rPr lang="en-US" dirty="0" smtClean="0"/>
              <a:t>,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People are persuaded more under conditions of high social presence than under those of low social presence</a:t>
            </a:r>
          </a:p>
        </p:txBody>
      </p:sp>
    </p:spTree>
    <p:extLst>
      <p:ext uri="{BB962C8B-B14F-4D97-AF65-F5344CB8AC3E}">
        <p14:creationId xmlns:p14="http://schemas.microsoft.com/office/powerpoint/2010/main" val="32588957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252" y="298918"/>
            <a:ext cx="8911687" cy="1280890"/>
          </a:xfrm>
        </p:spPr>
        <p:txBody>
          <a:bodyPr/>
          <a:lstStyle/>
          <a:p>
            <a:r>
              <a:rPr lang="en-US" dirty="0" smtClean="0"/>
              <a:t>Communication barriers (noise)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3514" y="1579808"/>
            <a:ext cx="5371098" cy="5278192"/>
          </a:xfrm>
        </p:spPr>
        <p:txBody>
          <a:bodyPr>
            <a:normAutofit/>
          </a:bodyPr>
          <a:lstStyle/>
          <a:p>
            <a:r>
              <a:rPr lang="en-US" dirty="0" err="1"/>
              <a:t>K</a:t>
            </a:r>
            <a:r>
              <a:rPr lang="en-US" dirty="0" err="1" smtClean="0"/>
              <a:t>ebisingan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Jargon,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 smtClean="0"/>
              <a:t>ketika</a:t>
            </a:r>
            <a:r>
              <a:rPr lang="en-US" dirty="0"/>
              <a:t> </a:t>
            </a:r>
            <a:r>
              <a:rPr lang="en-US" dirty="0" smtClean="0"/>
              <a:t>sender </a:t>
            </a:r>
            <a:r>
              <a:rPr lang="en-US" dirty="0" err="1" smtClean="0"/>
              <a:t>mengirimkan</a:t>
            </a:r>
            <a:r>
              <a:rPr lang="en-US" dirty="0" smtClean="0"/>
              <a:t>/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jargon </a:t>
            </a:r>
            <a:r>
              <a:rPr lang="en-US" dirty="0" err="1"/>
              <a:t>untuk</a:t>
            </a:r>
            <a:r>
              <a:rPr lang="en-US" dirty="0"/>
              <a:t> orang-orang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mengerti</a:t>
            </a:r>
            <a:r>
              <a:rPr lang="en-US" dirty="0" smtClean="0"/>
              <a:t> jargon </a:t>
            </a:r>
            <a:r>
              <a:rPr lang="en-US" dirty="0" err="1" smtClean="0"/>
              <a:t>tsb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50" y="2012433"/>
            <a:ext cx="4969200" cy="40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59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432" y="299435"/>
            <a:ext cx="10018713" cy="872544"/>
          </a:xfrm>
        </p:spPr>
        <p:txBody>
          <a:bodyPr/>
          <a:lstStyle/>
          <a:p>
            <a:r>
              <a:rPr lang="en-US" dirty="0" smtClean="0"/>
              <a:t>Information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7476" y="1661375"/>
            <a:ext cx="4137896" cy="4249847"/>
          </a:xfrm>
        </p:spPr>
        <p:txBody>
          <a:bodyPr>
            <a:normAutofit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di mana volume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memprosesnya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02" y="1438141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67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5062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Cross-Cultural and Cross-Gender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7132"/>
            <a:ext cx="8915400" cy="4855336"/>
          </a:xfrm>
        </p:spPr>
        <p:txBody>
          <a:bodyPr/>
          <a:lstStyle/>
          <a:p>
            <a:r>
              <a:rPr lang="en-US" dirty="0" smtClean="0"/>
              <a:t>Language is the most obvious cross-cultural communication challenge</a:t>
            </a:r>
          </a:p>
          <a:p>
            <a:r>
              <a:rPr lang="en-US" dirty="0" smtClean="0"/>
              <a:t>Communication includes silence, but the use and meaning of silence varies from one culture to another</a:t>
            </a:r>
          </a:p>
          <a:p>
            <a:r>
              <a:rPr lang="en-US" dirty="0" smtClean="0"/>
              <a:t>Conversational overlaps also send different messages in different 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73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Nonverbal Differences across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764907"/>
            <a:ext cx="4466323" cy="4802945"/>
          </a:xfrm>
        </p:spPr>
        <p:txBody>
          <a:bodyPr>
            <a:normAutofit/>
          </a:bodyPr>
          <a:lstStyle/>
          <a:p>
            <a:r>
              <a:rPr lang="en-US" dirty="0" smtClean="0"/>
              <a:t>Nonverbal communication represents another potential area for misunderstanding across cultures</a:t>
            </a:r>
            <a:r>
              <a:rPr lang="en-US" i="1" dirty="0" smtClean="0"/>
              <a:t>. Many nonconscious or involuntary nonverbal cues(such as </a:t>
            </a:r>
            <a:r>
              <a:rPr lang="en-US" i="1" dirty="0" err="1" smtClean="0"/>
              <a:t>smilling</a:t>
            </a:r>
            <a:r>
              <a:rPr lang="en-US" i="1" dirty="0" smtClean="0"/>
              <a:t>) have the same meaning around the world, but deliberate gestures often have different interpretations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667" y="2269586"/>
            <a:ext cx="5058119" cy="3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621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1012874" y="77373"/>
            <a:ext cx="8525021" cy="5802922"/>
          </a:xfrm>
          <a:prstGeom prst="wedgeRoundRectCallout">
            <a:avLst>
              <a:gd name="adj1" fmla="val 49959"/>
              <a:gd name="adj2" fmla="val 57409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96949"/>
            <a:ext cx="8053584" cy="53316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The Importance of Communication						270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A Model of Communication								271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Communication Channels								272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Connections 9.1: About-Face on Workplace E-mail		274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Choosing the Best Communication Channel				277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Communication Barriers (Noise)							281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Cross-Cultural and Cross-Gender Communication		283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Improving Interpersonal Communication				285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Improving Communication throughout the Hierarchy	287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75057" dist="38100" dir="5400000" sy="-20000" rotWithShape="0">
                    <a:schemeClr val="accent6">
                      <a:lumMod val="75000"/>
                      <a:alpha val="25000"/>
                    </a:schemeClr>
                  </a:outerShdw>
                </a:effectLst>
              </a:rPr>
              <a:t>Communication through the Grapevine					289	</a:t>
            </a:r>
            <a:endParaRPr lang="en-US" dirty="0">
              <a:effectLst>
                <a:outerShdw blurRad="75057" dist="38100" dir="5400000" sy="-20000" rotWithShape="0">
                  <a:schemeClr val="accent6">
                    <a:lumMod val="75000"/>
                    <a:alpha val="25000"/>
                  </a:schemeClr>
                </a:outerShdw>
              </a:effectLst>
            </a:endParaRPr>
          </a:p>
        </p:txBody>
      </p:sp>
      <p:pic>
        <p:nvPicPr>
          <p:cNvPr id="1028" name="Picture 4" descr="http://rs297.pbsrc.com/albums/mm213/pure14567/talk.gif~c2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350" y="457610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688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520506"/>
            <a:ext cx="10018713" cy="1752599"/>
          </a:xfrm>
        </p:spPr>
        <p:txBody>
          <a:bodyPr/>
          <a:lstStyle/>
          <a:p>
            <a:r>
              <a:rPr lang="en-US" dirty="0" smtClean="0"/>
              <a:t>Gender Differences in Communication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4266" y="2273105"/>
            <a:ext cx="629880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5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Improving Interpersonal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3844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57054" y="512617"/>
            <a:ext cx="7232073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49382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Getting Your Message Across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0" y="1676400"/>
            <a:ext cx="37338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Arial Narrow" panose="020B0606020202030204" pitchFamily="34" charset="0"/>
              </a:rPr>
              <a:t>Empathize</a:t>
            </a:r>
          </a:p>
          <a:p>
            <a:pPr algn="ctr"/>
            <a:r>
              <a:rPr lang="id-ID" i="1" dirty="0">
                <a:latin typeface="Arial Narrow" panose="020B0606020202030204" pitchFamily="34" charset="0"/>
              </a:rPr>
              <a:t>Peduli terhadap lawan bicara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5327" y="1676400"/>
            <a:ext cx="3733800" cy="1371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Arial Narrow" panose="020B0606020202030204" pitchFamily="34" charset="0"/>
              </a:rPr>
              <a:t>Repeat the Message</a:t>
            </a:r>
          </a:p>
          <a:p>
            <a:pPr algn="ctr"/>
            <a:r>
              <a:rPr lang="id-ID" i="1" dirty="0">
                <a:latin typeface="Arial Narrow" panose="020B0606020202030204" pitchFamily="34" charset="0"/>
              </a:rPr>
              <a:t>Gunakan kata kunci utama dalam topik pembahasan</a:t>
            </a:r>
          </a:p>
          <a:p>
            <a:pPr algn="ctr"/>
            <a:endParaRPr lang="en-GB" i="1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332018"/>
            <a:ext cx="37338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Arial Narrow" panose="020B0606020202030204" pitchFamily="34" charset="0"/>
              </a:rPr>
              <a:t>Be Descriptive</a:t>
            </a:r>
          </a:p>
          <a:p>
            <a:pPr algn="ctr"/>
            <a:r>
              <a:rPr lang="id-ID" i="1" dirty="0">
                <a:latin typeface="Arial Narrow" panose="020B0606020202030204" pitchFamily="34" charset="0"/>
              </a:rPr>
              <a:t>Fokus pada pembahasan utama</a:t>
            </a:r>
            <a:endParaRPr lang="en-GB" i="1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7845" y="3332018"/>
            <a:ext cx="3733800" cy="1371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Arial Narrow" panose="020B0606020202030204" pitchFamily="34" charset="0"/>
              </a:rPr>
              <a:t>Use Timing Effectively</a:t>
            </a:r>
          </a:p>
          <a:p>
            <a:pPr algn="ctr"/>
            <a:r>
              <a:rPr lang="id-ID" i="1" dirty="0">
                <a:latin typeface="Arial Narrow" panose="020B0606020202030204" pitchFamily="34" charset="0"/>
              </a:rPr>
              <a:t>Mulai berkomunikasi di saat yang tepat</a:t>
            </a:r>
            <a:endParaRPr lang="en-GB" i="1" dirty="0">
              <a:latin typeface="Arial Narrow" panose="020B0606020202030204" pitchFamily="34" charset="0"/>
            </a:endParaRPr>
          </a:p>
        </p:txBody>
      </p:sp>
      <p:pic>
        <p:nvPicPr>
          <p:cNvPr id="1032" name="Picture 8" descr="http://static1.squarespace.com/static/553ab9b8e4b0f015b9748927/t/5583b10ae4b038d88734ebce/1434693899778/Regional+Dialect+Modif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5029201"/>
            <a:ext cx="1614055" cy="16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165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0928" y="457200"/>
            <a:ext cx="7232073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solidFill>
                  <a:schemeClr val="bg1"/>
                </a:solidFill>
                <a:latin typeface="Arial Narrow" panose="020B0606020202030204" pitchFamily="34" charset="0"/>
              </a:rPr>
              <a:t>Active Listening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5863" y="1614056"/>
            <a:ext cx="2362200" cy="11707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Postpone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Avoid Interuptions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Maintain Interest</a:t>
            </a:r>
            <a:endParaRPr lang="en-GB" sz="1600" dirty="0"/>
          </a:p>
        </p:txBody>
      </p:sp>
      <p:pic>
        <p:nvPicPr>
          <p:cNvPr id="2054" name="Picture 6" descr="http://www.instituteofsales.co.nz/wp-content/uploads/2015/03/noun_listen_216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50673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749636" y="3519055"/>
            <a:ext cx="2362200" cy="11707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Evaluating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Empathize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Organize Information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2133600" y="3522519"/>
            <a:ext cx="2362200" cy="117070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Responding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Show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Clarify the Message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801" y="2199410"/>
            <a:ext cx="602673" cy="1229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14700" y="2192482"/>
            <a:ext cx="571500" cy="1236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572000" y="4104409"/>
            <a:ext cx="110143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560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Improving Communication throughout the Hierarchy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286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5928" y="457200"/>
            <a:ext cx="7232073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1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solidFill>
                  <a:schemeClr val="bg1"/>
                </a:solidFill>
                <a:latin typeface="Arial Narrow" panose="020B0606020202030204" pitchFamily="34" charset="0"/>
              </a:rPr>
              <a:t>Workspace Design</a:t>
            </a:r>
            <a:endParaRPr lang="en-GB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s://media.licdn.com/mpr/mpr/p/5/005/071/36e/332eb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6" y="1447800"/>
            <a:ext cx="5604163" cy="252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v4s2.yimg.com/sk/3829/12885469705_503f5e447a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22395"/>
            <a:ext cx="4953000" cy="266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67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1" y="457200"/>
            <a:ext cx="75438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3048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dirty="0">
                <a:solidFill>
                  <a:schemeClr val="bg1"/>
                </a:solidFill>
                <a:latin typeface="Arial Narrow" panose="020B0606020202030204" pitchFamily="34" charset="0"/>
              </a:rPr>
              <a:t>Web-Based Organizational Communication</a:t>
            </a:r>
            <a:endParaRPr lang="en-GB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 descr="http://issglobe.com/wordpress/wp-content/uploads/2015/08/sa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6074660" cy="33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ssets-a2.kompasiana.com/items/album/2015/07/14/11111-55a4bc5cb493734b08dadf67.png?t=o&amp;v=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30171"/>
            <a:ext cx="3619500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nt Arrow 5"/>
          <p:cNvSpPr/>
          <p:nvPr/>
        </p:nvSpPr>
        <p:spPr>
          <a:xfrm>
            <a:off x="2438400" y="2438400"/>
            <a:ext cx="1752600" cy="2133600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6400" y="5061151"/>
            <a:ext cx="4876800" cy="1447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Developing Through Culture and Technology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34893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457200"/>
            <a:ext cx="7772400" cy="838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33600" y="304800"/>
            <a:ext cx="929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dirty="0">
                <a:solidFill>
                  <a:schemeClr val="bg1"/>
                </a:solidFill>
                <a:latin typeface="Arial Narrow" panose="020B0606020202030204" pitchFamily="34" charset="0"/>
              </a:rPr>
              <a:t>Direct Communication with Top Management</a:t>
            </a:r>
            <a:endParaRPr lang="en-GB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 descr="http://m.dmc.tv/images/meditationNAW/b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33" y="1447800"/>
            <a:ext cx="502292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5732" y="4826927"/>
            <a:ext cx="5022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b="1" i="1" dirty="0">
                <a:latin typeface="Arial Narrow" panose="020B0606020202030204" pitchFamily="34" charset="0"/>
              </a:rPr>
              <a:t>“The best fertilizer in any field is that of the farmer’s feet”</a:t>
            </a:r>
            <a:endParaRPr lang="en-GB" sz="1600" b="1" i="1" dirty="0">
              <a:latin typeface="Arial Narrow" panose="020B0606020202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9331" y="1524001"/>
            <a:ext cx="3620069" cy="762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Personal Inspection</a:t>
            </a:r>
            <a:endParaRPr lang="en-GB" sz="2400" dirty="0"/>
          </a:p>
        </p:txBody>
      </p:sp>
      <p:sp>
        <p:nvSpPr>
          <p:cNvPr id="3" name="Down Arrow 2"/>
          <p:cNvSpPr/>
          <p:nvPr/>
        </p:nvSpPr>
        <p:spPr>
          <a:xfrm>
            <a:off x="8077200" y="2438400"/>
            <a:ext cx="990600" cy="14478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6819331" y="4038600"/>
            <a:ext cx="3620069" cy="1447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Improved Employee–Manager 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Increased Work-Effectiveness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Minimizing Company </a:t>
            </a:r>
            <a:r>
              <a:rPr lang="id-ID" dirty="0"/>
              <a:t>I</a:t>
            </a:r>
            <a:r>
              <a:rPr lang="id-ID" dirty="0"/>
              <a:t>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39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78142" y="2002694"/>
            <a:ext cx="4822130" cy="11457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03" y="381002"/>
            <a:ext cx="8574622" cy="2616199"/>
          </a:xfrm>
        </p:spPr>
        <p:txBody>
          <a:bodyPr/>
          <a:lstStyle/>
          <a:p>
            <a:pPr algn="ctr"/>
            <a:r>
              <a:rPr lang="id-ID" dirty="0" smtClean="0"/>
              <a:t>Communicating Through</a:t>
            </a:r>
            <a:br>
              <a:rPr lang="id-ID" dirty="0" smtClean="0"/>
            </a:br>
            <a:r>
              <a:rPr lang="id-ID" b="1" dirty="0" smtClean="0"/>
              <a:t>The Grapevine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3007" y="4618893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Arial Narrow" panose="020B0606020202030204" pitchFamily="34" charset="0"/>
              </a:rPr>
              <a:t>Sebuah komunikasi bersifat informal yang terjadi di dalam suatu organisasi</a:t>
            </a:r>
            <a:endParaRPr lang="en-GB" sz="2400" dirty="0">
              <a:latin typeface="Arial Narrow" panose="020B0606020202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89207" y="3276565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641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457200"/>
            <a:ext cx="77724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/>
              <a:t>Why “Grapevine”?</a:t>
            </a:r>
            <a:endParaRPr lang="en-GB" sz="4400" dirty="0"/>
          </a:p>
        </p:txBody>
      </p:sp>
      <p:pic>
        <p:nvPicPr>
          <p:cNvPr id="8194" name="Picture 2" descr="http://nobacks.com/wp-content/uploads/2014/11/Grape-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1"/>
            <a:ext cx="4038600" cy="47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1600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Memiliki karakteristik menyerupai serangkaian anggur yang bentuknya saling  bercabang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48400" y="2523530"/>
            <a:ext cx="3733800" cy="174367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>
                <a:latin typeface="Arial Narrow" panose="020B0606020202030204" pitchFamily="34" charset="0"/>
              </a:rPr>
              <a:t>Keuntungan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Arial Narrow" panose="020B0606020202030204" pitchFamily="34" charset="0"/>
              </a:rPr>
              <a:t>Informasi tersebar secara luas dan cepat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Arial Narrow" panose="020B0606020202030204" pitchFamily="34" charset="0"/>
              </a:rPr>
              <a:t>Lebih tersedia akses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Arial Narrow" panose="020B0606020202030204" pitchFamily="34" charset="0"/>
              </a:rPr>
              <a:t>Menghilangkan kegelisahan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latin typeface="Arial Narrow" panose="020B0606020202030204" pitchFamily="34" charset="0"/>
              </a:rPr>
              <a:t>Peningkatan hubungan sosial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1473" y="4419600"/>
            <a:ext cx="3733800" cy="19285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b="1" dirty="0">
                <a:latin typeface="Arial Narrow" panose="020B0606020202030204" pitchFamily="34" charset="0"/>
              </a:rPr>
              <a:t>Kekurangan</a:t>
            </a:r>
            <a:endParaRPr lang="id-ID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>
                <a:latin typeface="Arial Narrow" panose="020B0606020202030204" pitchFamily="34" charset="0"/>
              </a:rPr>
              <a:t>Adanya kemungkinan rumor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>
                <a:latin typeface="Arial Narrow" panose="020B0606020202030204" pitchFamily="34" charset="0"/>
              </a:rPr>
              <a:t>Dapat meningkatkan kegelisahan apabila informasi menyimpang</a:t>
            </a:r>
          </a:p>
        </p:txBody>
      </p:sp>
    </p:spTree>
    <p:extLst>
      <p:ext uri="{BB962C8B-B14F-4D97-AF65-F5344CB8AC3E}">
        <p14:creationId xmlns:p14="http://schemas.microsoft.com/office/powerpoint/2010/main" val="1061506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62200" y="304800"/>
            <a:ext cx="6553200" cy="1905000"/>
          </a:xfrm>
          <a:prstGeom prst="cloudCallout">
            <a:avLst>
              <a:gd name="adj1" fmla="val -50687"/>
              <a:gd name="adj2" fmla="val 12166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Komunikasi</a:t>
            </a:r>
            <a:r>
              <a:rPr lang="en-US" sz="4400" dirty="0"/>
              <a:t>???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715000" y="2971800"/>
            <a:ext cx="4648200" cy="32004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Proses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dikirim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dimengerti</a:t>
            </a:r>
            <a:r>
              <a:rPr lang="en-US" sz="3200" dirty="0"/>
              <a:t> </a:t>
            </a:r>
            <a:r>
              <a:rPr lang="en-US" sz="3200" dirty="0" err="1"/>
              <a:t>antara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orang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495801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4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24000" y="457200"/>
            <a:ext cx="77724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/>
              <a:t>Diagram Grapevine</a:t>
            </a:r>
            <a:endParaRPr lang="en-GB" sz="4400" dirty="0"/>
          </a:p>
        </p:txBody>
      </p:sp>
      <p:grpSp>
        <p:nvGrpSpPr>
          <p:cNvPr id="7188" name="Group 7187"/>
          <p:cNvGrpSpPr/>
          <p:nvPr/>
        </p:nvGrpSpPr>
        <p:grpSpPr>
          <a:xfrm>
            <a:off x="1905000" y="1735625"/>
            <a:ext cx="8461612" cy="4572000"/>
            <a:chOff x="1139588" y="2133600"/>
            <a:chExt cx="6937612" cy="3505200"/>
          </a:xfrm>
        </p:grpSpPr>
        <p:sp>
          <p:nvSpPr>
            <p:cNvPr id="4" name="Oval 3"/>
            <p:cNvSpPr/>
            <p:nvPr/>
          </p:nvSpPr>
          <p:spPr>
            <a:xfrm>
              <a:off x="4138684" y="21336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A</a:t>
              </a:r>
              <a:endParaRPr lang="en-GB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520588" y="40386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F</a:t>
              </a:r>
              <a:endParaRPr lang="en-GB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81284" y="44958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G</a:t>
              </a:r>
              <a:endParaRPr lang="en-GB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534168" y="30480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D</a:t>
              </a:r>
              <a:endParaRPr lang="en-GB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718180" y="31242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B</a:t>
              </a:r>
              <a:endParaRPr lang="en-GB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138684" y="3618931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C</a:t>
              </a:r>
              <a:endParaRPr lang="en-GB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1139588" y="3443785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E</a:t>
              </a:r>
              <a:endParaRPr lang="en-GB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778388" y="41910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L</a:t>
              </a:r>
              <a:endParaRPr lang="en-GB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452884" y="4863151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H</a:t>
              </a:r>
              <a:endParaRPr lang="en-GB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214884" y="48768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I</a:t>
              </a:r>
              <a:endParaRPr lang="en-GB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976884" y="48768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J</a:t>
              </a:r>
              <a:endParaRPr lang="en-GB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119884" y="4572000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K</a:t>
              </a:r>
              <a:endParaRPr lang="en-GB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315200" y="3696269"/>
              <a:ext cx="762000" cy="762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400" b="1" dirty="0"/>
                <a:t>M</a:t>
              </a:r>
              <a:endParaRPr lang="en-GB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480180" y="2743200"/>
              <a:ext cx="658504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0" idx="0"/>
            </p:cNvCxnSpPr>
            <p:nvPr/>
          </p:nvCxnSpPr>
          <p:spPr>
            <a:xfrm>
              <a:off x="4519684" y="2932847"/>
              <a:ext cx="0" cy="6860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900684" y="2741494"/>
              <a:ext cx="633484" cy="3827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1901588" y="3505200"/>
              <a:ext cx="765412" cy="1910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282588" y="3810000"/>
              <a:ext cx="435592" cy="38100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718180" y="3962400"/>
              <a:ext cx="17742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3886200" y="4324065"/>
              <a:ext cx="305938" cy="5390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519684" y="4419600"/>
              <a:ext cx="0" cy="44355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957550" y="4304731"/>
              <a:ext cx="300250" cy="5584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6023212" y="3878889"/>
              <a:ext cx="301388" cy="6734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6410231" y="3409665"/>
              <a:ext cx="904969" cy="40033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6299580" y="3695131"/>
              <a:ext cx="582304" cy="51065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5055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0700" y="1447800"/>
            <a:ext cx="8534400" cy="44196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Amati komunikasi “Grapevine” sebagai tanda bahwa adanya kegelisahan di antara karyawan dan segera luruskan informasi kepada karyawan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Berikan karyawan informasi secara berkala dan secepatnya untuk mencegah adanya rumor yang tersebar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57200"/>
            <a:ext cx="77724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dirty="0"/>
              <a:t>Solusi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352648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alecarnegiewayala.com/wp-content/uploads/2012/07/5-tips-for-a-better-working-relationship-with-your-boss-dale-carnegie-alab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68" y="-51824"/>
            <a:ext cx="4572000" cy="6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00900" y="1160584"/>
            <a:ext cx="4191000" cy="1371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7696200" y="3098288"/>
            <a:ext cx="32004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latin typeface="Berlin Sans FB" panose="020E0602020502020306" pitchFamily="34" charset="0"/>
                <a:cs typeface="Aharoni" panose="02010803020104030203" pitchFamily="2" charset="-79"/>
              </a:rPr>
              <a:t>Have a Nice Day</a:t>
            </a:r>
          </a:p>
        </p:txBody>
      </p:sp>
    </p:spTree>
    <p:extLst>
      <p:ext uri="{BB962C8B-B14F-4D97-AF65-F5344CB8AC3E}">
        <p14:creationId xmlns:p14="http://schemas.microsoft.com/office/powerpoint/2010/main" val="33772257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9244"/>
            <a:ext cx="8229600" cy="1200955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communication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1828800"/>
            <a:ext cx="7924800" cy="1524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, </a:t>
            </a:r>
            <a:r>
              <a:rPr lang="en-US" sz="2400" dirty="0" err="1"/>
              <a:t>seseorang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berkoordinasi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24200" y="3581400"/>
            <a:ext cx="69342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Chester </a:t>
            </a:r>
            <a:r>
              <a:rPr lang="en-US" sz="2800" dirty="0" err="1"/>
              <a:t>Barner</a:t>
            </a:r>
            <a:endParaRPr lang="en-US" sz="2800" dirty="0"/>
          </a:p>
          <a:p>
            <a:pPr algn="ctr"/>
            <a:r>
              <a:rPr lang="en-US" sz="2800" dirty="0"/>
              <a:t>“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berkomunikasi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”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495800" y="5181600"/>
            <a:ext cx="5562600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Komunikasi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juga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membantu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kesejahteraan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karyawan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468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 of communication</a:t>
            </a:r>
            <a:endParaRPr lang="en-US" dirty="0"/>
          </a:p>
        </p:txBody>
      </p:sp>
      <p:pic>
        <p:nvPicPr>
          <p:cNvPr id="4" name="Content Placeholder 3" descr="26_201004120652031E78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829" y="2438399"/>
            <a:ext cx="9517675" cy="4008340"/>
          </a:xfrm>
        </p:spPr>
      </p:pic>
    </p:spTree>
    <p:extLst>
      <p:ext uri="{BB962C8B-B14F-4D97-AF65-F5344CB8AC3E}">
        <p14:creationId xmlns:p14="http://schemas.microsoft.com/office/powerpoint/2010/main" val="795815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Influences on effective encoding and decoding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1485900"/>
            <a:ext cx="8305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sender’s and receiver’s ability and motivation to communicate </a:t>
            </a:r>
            <a:r>
              <a:rPr lang="en-US" sz="2400" dirty="0" err="1"/>
              <a:t>throught</a:t>
            </a:r>
            <a:r>
              <a:rPr lang="en-US" sz="2400" dirty="0"/>
              <a:t> the communication channel.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2678806"/>
            <a:ext cx="8305800" cy="1435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extent to which both </a:t>
            </a:r>
            <a:r>
              <a:rPr lang="en-US" sz="2400" dirty="0" err="1"/>
              <a:t>perties</a:t>
            </a:r>
            <a:r>
              <a:rPr lang="en-US" sz="2400" dirty="0"/>
              <a:t> have similar “ codebooks” dictionaries of symbol, language, gestures, idioms and other tools used to convey information 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981200" y="4343400"/>
            <a:ext cx="8305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extent to which both parties have shared mental models about the topic’s context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981200" y="5715000"/>
            <a:ext cx="8382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sender’s experience at communicating the message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5636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/>
          <a:lstStyle/>
          <a:p>
            <a:r>
              <a:rPr lang="en-US" dirty="0" smtClean="0"/>
              <a:t>Communication channels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1600200"/>
            <a:ext cx="3581400" cy="3200400"/>
          </a:xfrm>
          <a:prstGeom prst="ellipse">
            <a:avLst/>
          </a:prstGeom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Verbal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0800" y="1676400"/>
            <a:ext cx="3581400" cy="3200400"/>
          </a:xfrm>
          <a:prstGeom prst="ellipse">
            <a:avLst/>
          </a:prstGeom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Nonverbal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1486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Computer mediated communication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38067" y="1714500"/>
            <a:ext cx="2667000" cy="464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Problems with email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465234" y="2095500"/>
            <a:ext cx="2667000" cy="38862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Social networking communication</a:t>
            </a:r>
            <a:endParaRPr lang="en-US" sz="2800" dirty="0"/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2400300" cy="1905000"/>
          </a:xfrm>
          <a:prstGeom prst="rect">
            <a:avLst/>
          </a:prstGeom>
        </p:spPr>
      </p:pic>
      <p:pic>
        <p:nvPicPr>
          <p:cNvPr id="6" name="Picture 5" descr="Illustration - Chalkboard screen computer mediated communi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038600"/>
            <a:ext cx="2438400" cy="25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07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Nonverbal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01240"/>
            <a:ext cx="10018713" cy="22144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Nonverbal communication includes facial gestures, voice intonation, physical distance and even silence.</a:t>
            </a:r>
            <a:endParaRPr lang="en-US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114801"/>
            <a:ext cx="35052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46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1938</TotalTime>
  <Words>612</Words>
  <Application>Microsoft Office PowerPoint</Application>
  <PresentationFormat>Widescreen</PresentationFormat>
  <Paragraphs>133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Aharoni</vt:lpstr>
      <vt:lpstr>Arial</vt:lpstr>
      <vt:lpstr>Arial Narrow</vt:lpstr>
      <vt:lpstr>Berlin Sans FB</vt:lpstr>
      <vt:lpstr>Calibri</vt:lpstr>
      <vt:lpstr>Calibri Light</vt:lpstr>
      <vt:lpstr>Corbel</vt:lpstr>
      <vt:lpstr>Wingdings 2</vt:lpstr>
      <vt:lpstr>HDOfficeLightV0</vt:lpstr>
      <vt:lpstr>Parallax</vt:lpstr>
      <vt:lpstr>Communicating in Teams and Organizations </vt:lpstr>
      <vt:lpstr>PowerPoint Presentation</vt:lpstr>
      <vt:lpstr>PowerPoint Presentation</vt:lpstr>
      <vt:lpstr>The importance of communication</vt:lpstr>
      <vt:lpstr>The model of communication</vt:lpstr>
      <vt:lpstr>Influences on effective encoding and decoding</vt:lpstr>
      <vt:lpstr>Communication channels</vt:lpstr>
      <vt:lpstr>Computer mediated communication</vt:lpstr>
      <vt:lpstr>Nonverbal communication </vt:lpstr>
      <vt:lpstr>Emotional contagion</vt:lpstr>
      <vt:lpstr>Choosing the best communication channels </vt:lpstr>
      <vt:lpstr>Social Acceptance (Penerimaan Sosial)</vt:lpstr>
      <vt:lpstr>Media Richness (Kekayaan Media)</vt:lpstr>
      <vt:lpstr>PowerPoint Presentation</vt:lpstr>
      <vt:lpstr>Communication Channels and Persuasion</vt:lpstr>
      <vt:lpstr>Communication barriers (noise)</vt:lpstr>
      <vt:lpstr>Information Overload</vt:lpstr>
      <vt:lpstr>Cross-Cultural and Cross-Gender Communication</vt:lpstr>
      <vt:lpstr>Nonverbal Differences across Cultures</vt:lpstr>
      <vt:lpstr>Gender Differences in Communication</vt:lpstr>
      <vt:lpstr>Improving Interpersonal Communication</vt:lpstr>
      <vt:lpstr>Getting Your Message Across</vt:lpstr>
      <vt:lpstr>PowerPoint Presentation</vt:lpstr>
      <vt:lpstr>Improving Communication throughout the Hierarchy</vt:lpstr>
      <vt:lpstr>PowerPoint Presentation</vt:lpstr>
      <vt:lpstr>PowerPoint Presentation</vt:lpstr>
      <vt:lpstr>PowerPoint Presentation</vt:lpstr>
      <vt:lpstr>Communicating Through The Grapevine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the best communication channels</dc:title>
  <dc:creator>Sebian Salsabila</dc:creator>
  <cp:lastModifiedBy>Sebian Salsabila</cp:lastModifiedBy>
  <cp:revision>38</cp:revision>
  <dcterms:created xsi:type="dcterms:W3CDTF">2016-03-02T02:34:57Z</dcterms:created>
  <dcterms:modified xsi:type="dcterms:W3CDTF">2016-03-04T11:20:48Z</dcterms:modified>
</cp:coreProperties>
</file>