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EBDE49C-4D8C-4DDD-89FB-97BCD628D3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EFB2DCDA-3BA0-4EE7-B137-AC8D42ED29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/>
          <a:p>
            <a:r>
              <a:rPr lang="en-US" sz="6600" dirty="0" smtClean="0"/>
              <a:t>THE SURVEY INTERVIEW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91200"/>
            <a:ext cx="6781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ARNIANSYAH (2014031010)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3623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5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86868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sym typeface="Wingdings 3"/>
              </a:rPr>
              <a:t> Ordinal </a:t>
            </a:r>
            <a:r>
              <a:rPr lang="en-US" sz="2700" b="1" dirty="0">
                <a:sym typeface="Wingdings 3"/>
              </a:rPr>
              <a:t>Scales</a:t>
            </a:r>
            <a:br>
              <a:rPr lang="en-US" sz="2700" b="1" dirty="0">
                <a:sym typeface="Wingdings 3"/>
              </a:rPr>
            </a:br>
            <a:r>
              <a:rPr lang="en-US" sz="2700" b="1" dirty="0" smtClean="0">
                <a:sym typeface="Wingdings 3"/>
              </a:rPr>
              <a:t>     </a:t>
            </a:r>
            <a:r>
              <a:rPr lang="en-US" sz="2700" dirty="0" err="1" smtClean="0">
                <a:sym typeface="Wingdings 3"/>
              </a:rPr>
              <a:t>Meminta</a:t>
            </a:r>
            <a:r>
              <a:rPr lang="en-US" sz="2700" dirty="0" smtClean="0">
                <a:sym typeface="Wingdings 3"/>
              </a:rPr>
              <a:t> </a:t>
            </a:r>
            <a:r>
              <a:rPr lang="en-US" sz="2700" dirty="0" err="1">
                <a:sym typeface="Wingdings 3"/>
              </a:rPr>
              <a:t>responden</a:t>
            </a:r>
            <a:r>
              <a:rPr lang="en-US" sz="2700" dirty="0">
                <a:sym typeface="Wingdings 3"/>
              </a:rPr>
              <a:t> </a:t>
            </a:r>
            <a:r>
              <a:rPr lang="en-US" sz="2700" dirty="0" err="1">
                <a:sym typeface="Wingdings 3"/>
              </a:rPr>
              <a:t>untuk</a:t>
            </a:r>
            <a:r>
              <a:rPr lang="en-US" sz="2700" dirty="0">
                <a:sym typeface="Wingdings 3"/>
              </a:rPr>
              <a:t> </a:t>
            </a:r>
            <a:r>
              <a:rPr lang="en-US" sz="2700" dirty="0" err="1">
                <a:sym typeface="Wingdings 3"/>
              </a:rPr>
              <a:t>menilai</a:t>
            </a:r>
            <a:r>
              <a:rPr lang="en-US" sz="2700" dirty="0">
                <a:sym typeface="Wingdings 3"/>
              </a:rPr>
              <a:t> </a:t>
            </a:r>
            <a:r>
              <a:rPr lang="en-US" sz="2700" dirty="0" err="1">
                <a:sym typeface="Wingdings 3"/>
              </a:rPr>
              <a:t>atau</a:t>
            </a:r>
            <a:r>
              <a:rPr lang="en-US" sz="2700" dirty="0">
                <a:sym typeface="Wingdings 3"/>
              </a:rPr>
              <a:t> </a:t>
            </a:r>
            <a:r>
              <a:rPr lang="en-US" sz="2700" dirty="0" err="1">
                <a:sym typeface="Wingdings 3"/>
              </a:rPr>
              <a:t>memberikan</a:t>
            </a:r>
            <a:r>
              <a:rPr lang="en-US" sz="2700" dirty="0">
                <a:sym typeface="Wingdings 3"/>
              </a:rPr>
              <a:t> </a:t>
            </a:r>
            <a:r>
              <a:rPr lang="en-US" sz="2700" dirty="0" err="1">
                <a:sym typeface="Wingdings 3"/>
              </a:rPr>
              <a:t>peringkat</a:t>
            </a:r>
            <a:r>
              <a:rPr lang="en-US" dirty="0">
                <a:sym typeface="Wingdings 3"/>
              </a:rPr>
              <a:t/>
            </a:r>
            <a:br>
              <a:rPr lang="en-US" dirty="0">
                <a:sym typeface="Wingdings 3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650" y="1905000"/>
            <a:ext cx="40386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/>
              <a:t>Rating Ordinal Scales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50658" y="1981200"/>
            <a:ext cx="4343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Ranking Ordinal Scales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4" y="3124200"/>
            <a:ext cx="40384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3124200"/>
            <a:ext cx="4038600" cy="27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9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86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 3"/>
              <a:buChar char=""/>
            </a:pPr>
            <a:r>
              <a:rPr lang="en-US" sz="2400" b="1" dirty="0" err="1" smtClean="0">
                <a:sym typeface="Wingdings 3"/>
              </a:rPr>
              <a:t>Bogardus</a:t>
            </a:r>
            <a:r>
              <a:rPr lang="en-US" sz="2400" b="1" dirty="0" smtClean="0">
                <a:sym typeface="Wingdings 3"/>
              </a:rPr>
              <a:t> Social Distance Scale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ym typeface="Wingdings 3"/>
              </a:rPr>
              <a:t> </a:t>
            </a:r>
            <a:r>
              <a:rPr lang="en-US" sz="2400" b="1" dirty="0" smtClean="0">
                <a:sym typeface="Wingdings 3"/>
              </a:rPr>
              <a:t>    </a:t>
            </a:r>
            <a:r>
              <a:rPr lang="en-US" sz="2400" dirty="0" err="1" smtClean="0">
                <a:sym typeface="Wingdings 3"/>
              </a:rPr>
              <a:t>Menentukan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bagaimana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perasaan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responden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tentang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hubungan</a:t>
            </a:r>
            <a:r>
              <a:rPr lang="en-US" sz="2400" dirty="0" smtClean="0">
                <a:sym typeface="Wingdings 3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ym typeface="Wingdings 3"/>
              </a:rPr>
              <a:t> </a:t>
            </a:r>
            <a:r>
              <a:rPr lang="en-US" sz="2400" b="1" dirty="0" smtClean="0">
                <a:sym typeface="Wingdings 3"/>
              </a:rPr>
              <a:t>    </a:t>
            </a:r>
            <a:r>
              <a:rPr lang="en-US" sz="2400" dirty="0" err="1" smtClean="0">
                <a:sym typeface="Wingdings 3"/>
              </a:rPr>
              <a:t>sosial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dan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jarak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dari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mereka</a:t>
            </a:r>
            <a:r>
              <a:rPr lang="en-US" sz="2400" dirty="0" smtClean="0">
                <a:sym typeface="Wingdings 3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419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4144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Question Sequences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pertanyaan-pertanyaan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endParaRPr lang="en-US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didahulukan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yang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7180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4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smtClean="0"/>
              <a:t>Selecting Interviewees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Defining the Population</a:t>
            </a:r>
          </a:p>
          <a:p>
            <a:r>
              <a:rPr lang="en-US" sz="2400" dirty="0" smtClean="0"/>
              <a:t>Sampling Principles</a:t>
            </a:r>
          </a:p>
          <a:p>
            <a:r>
              <a:rPr lang="en-US" sz="2400" dirty="0" smtClean="0"/>
              <a:t>Sampling Techniques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ym typeface="Wingdings 3"/>
              </a:rPr>
              <a:t> Random Sampling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 Table of Random Numbers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 Skip Interval or Random Digits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 Stratified Random Sample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 Sample Point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 Self-Selection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19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and Training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Number Needed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orang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diwawancarai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Qualifications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Personal Characteristics</a:t>
            </a:r>
          </a:p>
          <a:p>
            <a:pPr marL="0" indent="0">
              <a:buNone/>
            </a:pPr>
            <a:r>
              <a:rPr lang="en-US" dirty="0" smtClean="0"/>
              <a:t>      - Interviewee Skepticism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Similarity of Interviewer and Interviewee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Training Interviewers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Preparing for the Interview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Conducting the Interview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Opening the Interview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Asking Questions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Receiving and Recording Answers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Closing the Interview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572000" cy="26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59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Conducting Research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Pretesting the Interview</a:t>
            </a:r>
          </a:p>
          <a:p>
            <a:r>
              <a:rPr lang="en-US" sz="2400" dirty="0" smtClean="0"/>
              <a:t>Interviewing Face-to-Face</a:t>
            </a:r>
          </a:p>
          <a:p>
            <a:r>
              <a:rPr lang="en-US" sz="2400" dirty="0" smtClean="0"/>
              <a:t>Interviewing by Telephone</a:t>
            </a:r>
          </a:p>
          <a:p>
            <a:r>
              <a:rPr lang="en-US" sz="2400" dirty="0" smtClean="0"/>
              <a:t>Interviewing through the Internet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76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89819"/>
            <a:ext cx="88392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Coding and Tabulation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Analysis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114800" cy="287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5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Respondent in Survey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Opening</a:t>
            </a:r>
          </a:p>
          <a:p>
            <a:r>
              <a:rPr lang="en-US" sz="2400" dirty="0" smtClean="0"/>
              <a:t>The Question 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830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Determining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pertimbangan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endParaRPr lang="en-US" sz="2400" dirty="0" smtClean="0"/>
          </a:p>
          <a:p>
            <a:r>
              <a:rPr lang="en-US" sz="2400" dirty="0" smtClean="0"/>
              <a:t>Cara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endParaRPr lang="en-US" sz="2400" dirty="0" smtClean="0"/>
          </a:p>
          <a:p>
            <a:r>
              <a:rPr lang="en-US" sz="2400" dirty="0" smtClean="0"/>
              <a:t>Hal yang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diungkapkan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endParaRPr lang="en-US" sz="2400" dirty="0" smtClean="0"/>
          </a:p>
          <a:p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prediksi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 / </a:t>
            </a:r>
            <a:r>
              <a:rPr lang="en-US" sz="2400" dirty="0" err="1" smtClean="0"/>
              <a:t>menilai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835378" cy="23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2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Wawancara</a:t>
            </a:r>
            <a:r>
              <a:rPr lang="en-US" sz="2400" dirty="0" smtClean="0"/>
              <a:t> </a:t>
            </a:r>
            <a:r>
              <a:rPr lang="en-US" sz="2400" dirty="0" err="1" smtClean="0"/>
              <a:t>survei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endParaRPr lang="en-US" sz="2400" dirty="0" smtClean="0"/>
          </a:p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>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baiknya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menyelidiki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endParaRPr lang="en-US" sz="24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4933950" cy="29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5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144963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            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Pembukaan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ym typeface="Wingdings 3"/>
              </a:rPr>
              <a:t> </a:t>
            </a:r>
            <a:r>
              <a:rPr lang="en-US" sz="2400" dirty="0" err="1" smtClean="0">
                <a:sym typeface="Wingdings 3"/>
              </a:rPr>
              <a:t>Meliputi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salam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nama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organisasi</a:t>
            </a:r>
            <a:r>
              <a:rPr lang="en-US" sz="2400" dirty="0" smtClean="0">
                <a:sym typeface="Wingdings 3"/>
              </a:rPr>
              <a:t> yang </a:t>
            </a:r>
            <a:r>
              <a:rPr lang="en-US" sz="2400" dirty="0" err="1" smtClean="0">
                <a:sym typeface="Wingdings 3"/>
              </a:rPr>
              <a:t>mengadakan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survei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tujuan</a:t>
            </a:r>
            <a:r>
              <a:rPr lang="en-US" sz="2400" dirty="0" smtClean="0">
                <a:sym typeface="Wingdings 3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 </a:t>
            </a:r>
            <a:r>
              <a:rPr lang="en-US" sz="2400" dirty="0" err="1" smtClean="0">
                <a:sym typeface="Wingdings 3"/>
              </a:rPr>
              <a:t>jumlah</a:t>
            </a:r>
            <a:r>
              <a:rPr lang="en-US" sz="2400" dirty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waktu</a:t>
            </a:r>
            <a:r>
              <a:rPr lang="en-US" sz="2400" dirty="0" smtClean="0">
                <a:sym typeface="Wingdings 3"/>
              </a:rPr>
              <a:t> yang </a:t>
            </a:r>
            <a:r>
              <a:rPr lang="en-US" sz="2400" dirty="0" err="1" smtClean="0">
                <a:sym typeface="Wingdings 3"/>
              </a:rPr>
              <a:t>akan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diambil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dan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jaminan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kerahasiaan</a:t>
            </a:r>
            <a:r>
              <a:rPr lang="en-US" sz="2400" dirty="0" smtClean="0">
                <a:sym typeface="Wingdings 3"/>
              </a:rPr>
              <a:t>.</a:t>
            </a:r>
          </a:p>
          <a:p>
            <a:r>
              <a:rPr lang="en-US" sz="2400" dirty="0" err="1" smtClean="0">
                <a:sym typeface="Wingdings 3"/>
              </a:rPr>
              <a:t>Penutupan</a:t>
            </a:r>
            <a:endParaRPr lang="en-US" sz="2400" dirty="0"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 </a:t>
            </a:r>
            <a:r>
              <a:rPr lang="en-US" sz="2400" dirty="0" err="1" smtClean="0">
                <a:sym typeface="Wingdings 3"/>
              </a:rPr>
              <a:t>Berisi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ungkapan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apresiasi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untuk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waktu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dan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tenaga</a:t>
            </a:r>
            <a:r>
              <a:rPr lang="en-US" sz="2400" dirty="0" smtClean="0">
                <a:sym typeface="Wingdings 3"/>
              </a:rPr>
              <a:t> yang </a:t>
            </a:r>
            <a:r>
              <a:rPr lang="en-US" sz="2400" dirty="0" err="1" smtClean="0">
                <a:sym typeface="Wingdings 3"/>
              </a:rPr>
              <a:t>dikeluarkan</a:t>
            </a:r>
            <a:r>
              <a:rPr lang="en-US" sz="2400" dirty="0" smtClean="0"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 </a:t>
            </a:r>
            <a:r>
              <a:rPr lang="en-US" sz="2400" dirty="0" err="1" smtClean="0">
                <a:sym typeface="Wingdings 3"/>
              </a:rPr>
              <a:t>untuk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membantu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survei</a:t>
            </a:r>
            <a:endParaRPr lang="en-US" sz="2400" dirty="0" smtClean="0">
              <a:sym typeface="Wingdings 3"/>
            </a:endParaRPr>
          </a:p>
          <a:p>
            <a:pPr marL="0" indent="0">
              <a:buNone/>
            </a:pPr>
            <a:r>
              <a:rPr lang="en-US" dirty="0">
                <a:sym typeface="Wingdings 3"/>
              </a:rPr>
              <a:t> </a:t>
            </a:r>
            <a:r>
              <a:rPr lang="en-US" dirty="0" smtClean="0">
                <a:sym typeface="Wingdings 3"/>
              </a:rPr>
              <a:t>  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2209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14400"/>
          </a:xfrm>
        </p:spPr>
        <p:txBody>
          <a:bodyPr/>
          <a:lstStyle/>
          <a:p>
            <a:r>
              <a:rPr lang="en-US" dirty="0" smtClean="0"/>
              <a:t>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Phrasing Questions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kata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/>
              <a:t> </a:t>
            </a:r>
            <a:r>
              <a:rPr lang="en-US" sz="2400" dirty="0" err="1" smtClean="0"/>
              <a:t>meng</a:t>
            </a:r>
            <a:r>
              <a:rPr lang="en-US" sz="2400" dirty="0" smtClean="0"/>
              <a:t>-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jawaban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endParaRPr lang="en-US" sz="2400" dirty="0" smtClean="0"/>
          </a:p>
          <a:p>
            <a:r>
              <a:rPr lang="en-US" sz="2400" b="1" dirty="0" smtClean="0"/>
              <a:t>Sample Questions Development</a:t>
            </a:r>
          </a:p>
          <a:p>
            <a:r>
              <a:rPr lang="en-US" sz="2400" b="1" dirty="0" smtClean="0"/>
              <a:t>Probing Questions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ym typeface="Wingdings 3"/>
              </a:rPr>
              <a:t> </a:t>
            </a:r>
            <a:r>
              <a:rPr lang="en-US" sz="2400" dirty="0" err="1" smtClean="0">
                <a:sym typeface="Wingdings 3"/>
              </a:rPr>
              <a:t>Jika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jawaban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responden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singkat</a:t>
            </a:r>
            <a:r>
              <a:rPr lang="en-US" sz="2400" dirty="0" smtClean="0">
                <a:sym typeface="Wingdings 3"/>
              </a:rPr>
              <a:t> / </a:t>
            </a:r>
            <a:r>
              <a:rPr lang="en-US" sz="2400" dirty="0" err="1" smtClean="0">
                <a:sym typeface="Wingdings 3"/>
              </a:rPr>
              <a:t>ragu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untuk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menjawab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gunakan</a:t>
            </a:r>
            <a:endParaRPr lang="en-US" sz="2400" dirty="0" smtClean="0"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</a:t>
            </a:r>
            <a:r>
              <a:rPr lang="en-US" sz="2400" i="1" dirty="0" smtClean="0">
                <a:sym typeface="Wingdings 3"/>
              </a:rPr>
              <a:t>silent probe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i="1" dirty="0" smtClean="0">
                <a:sym typeface="Wingdings 3"/>
              </a:rPr>
              <a:t>nudging probe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atau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i="1" dirty="0" smtClean="0">
                <a:sym typeface="Wingdings 3"/>
              </a:rPr>
              <a:t>informational probe</a:t>
            </a:r>
            <a:r>
              <a:rPr lang="en-US" sz="2400" dirty="0" smtClean="0">
                <a:sym typeface="Wingdings 3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 </a:t>
            </a:r>
            <a:r>
              <a:rPr lang="en-US" sz="2400" dirty="0" err="1" smtClean="0">
                <a:sym typeface="Wingdings 3"/>
              </a:rPr>
              <a:t>Jika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tidak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yakin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responden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telah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memberikan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seluruh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jawaban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yg</a:t>
            </a:r>
            <a:endParaRPr lang="en-US" sz="2400" dirty="0" smtClean="0"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</a:t>
            </a:r>
            <a:r>
              <a:rPr lang="en-US" sz="2400" dirty="0" err="1" smtClean="0">
                <a:sym typeface="Wingdings 3"/>
              </a:rPr>
              <a:t>relevan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gunakan</a:t>
            </a:r>
            <a:r>
              <a:rPr lang="en-US" sz="2400" dirty="0">
                <a:sym typeface="Wingdings 3"/>
              </a:rPr>
              <a:t> </a:t>
            </a:r>
            <a:r>
              <a:rPr lang="en-US" sz="2400" i="1" dirty="0" smtClean="0">
                <a:sym typeface="Wingdings 3"/>
              </a:rPr>
              <a:t>clearinghouse probe</a:t>
            </a:r>
            <a:r>
              <a:rPr lang="en-US" sz="2400" dirty="0" smtClean="0">
                <a:sym typeface="Wingdings 3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81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Question Strategies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ym typeface="Wingdings 3"/>
              </a:rPr>
              <a:t> Filter Strategy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 Repeat Strategy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 Leaning Question Strategy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 Shuffle Strategy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2971800" cy="34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5867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Question Scales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ym typeface="Wingdings 3"/>
              </a:rPr>
              <a:t> Interval Scales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</a:t>
            </a:r>
            <a:r>
              <a:rPr lang="en-US" sz="2400" b="1" dirty="0" smtClean="0">
                <a:sym typeface="Wingdings 3"/>
              </a:rPr>
              <a:t>1. </a:t>
            </a:r>
            <a:r>
              <a:rPr lang="en-US" sz="2400" b="1" dirty="0" err="1" smtClean="0">
                <a:sym typeface="Wingdings 3"/>
              </a:rPr>
              <a:t>Evaluatif</a:t>
            </a:r>
            <a:r>
              <a:rPr lang="en-US" sz="2400" b="1" dirty="0" smtClean="0">
                <a:sym typeface="Wingdings 3"/>
              </a:rPr>
              <a:t> Interval Scales (</a:t>
            </a:r>
            <a:r>
              <a:rPr lang="en-US" sz="2400" b="1" dirty="0" err="1" smtClean="0">
                <a:sym typeface="Wingdings 3"/>
              </a:rPr>
              <a:t>Likert</a:t>
            </a:r>
            <a:r>
              <a:rPr lang="en-US" sz="2400" b="1" dirty="0" smtClean="0">
                <a:sym typeface="Wingdings 3"/>
              </a:rPr>
              <a:t> Scales)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     </a:t>
            </a:r>
            <a:r>
              <a:rPr lang="en-US" sz="2400" dirty="0" err="1" smtClean="0">
                <a:sym typeface="Wingdings 3"/>
              </a:rPr>
              <a:t>Meminta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responden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untuk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membuat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penilaian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tentang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sese</a:t>
            </a:r>
            <a:r>
              <a:rPr lang="en-US" sz="2400" dirty="0" smtClean="0"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400" dirty="0">
                <a:sym typeface="Wingdings 3"/>
              </a:rPr>
              <a:t> </a:t>
            </a:r>
            <a:r>
              <a:rPr lang="en-US" sz="2400" dirty="0" smtClean="0">
                <a:sym typeface="Wingdings 3"/>
              </a:rPr>
              <a:t>              orang, </a:t>
            </a:r>
            <a:r>
              <a:rPr lang="en-US" sz="2400" dirty="0" err="1" smtClean="0">
                <a:sym typeface="Wingdings 3"/>
              </a:rPr>
              <a:t>tempat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hal</a:t>
            </a:r>
            <a:r>
              <a:rPr lang="en-US" sz="2400" dirty="0" smtClean="0">
                <a:sym typeface="Wingdings 3"/>
              </a:rPr>
              <a:t>, </a:t>
            </a:r>
            <a:r>
              <a:rPr lang="en-US" sz="2400" dirty="0" err="1" smtClean="0">
                <a:sym typeface="Wingdings 3"/>
              </a:rPr>
              <a:t>atau</a:t>
            </a:r>
            <a:r>
              <a:rPr lang="en-US" sz="2400" dirty="0" smtClean="0">
                <a:sym typeface="Wingdings 3"/>
              </a:rPr>
              <a:t> ide.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267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8674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800" b="1" dirty="0" smtClean="0"/>
              <a:t>2</a:t>
            </a:r>
            <a:r>
              <a:rPr lang="en-US" sz="4200" b="1" dirty="0" smtClean="0"/>
              <a:t>. Frequency Interval Scales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200" b="1" dirty="0"/>
              <a:t> </a:t>
            </a:r>
            <a:r>
              <a:rPr lang="en-US" sz="4200" b="1" dirty="0" smtClean="0"/>
              <a:t>   </a:t>
            </a:r>
            <a:r>
              <a:rPr lang="en-US" sz="4200" dirty="0" err="1" smtClean="0"/>
              <a:t>Meminta</a:t>
            </a:r>
            <a:r>
              <a:rPr lang="en-US" sz="4200" dirty="0" smtClean="0"/>
              <a:t> </a:t>
            </a:r>
            <a:r>
              <a:rPr lang="en-US" sz="4200" dirty="0" err="1" smtClean="0"/>
              <a:t>responden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memilih</a:t>
            </a:r>
            <a:r>
              <a:rPr lang="en-US" sz="4200" dirty="0" smtClean="0"/>
              <a:t> </a:t>
            </a:r>
            <a:r>
              <a:rPr lang="en-US" sz="4200" dirty="0" err="1" smtClean="0"/>
              <a:t>nomor</a:t>
            </a:r>
            <a:r>
              <a:rPr lang="en-US" sz="4200" dirty="0" smtClean="0"/>
              <a:t> yang  paling </a:t>
            </a:r>
            <a:r>
              <a:rPr lang="en-US" sz="4200" dirty="0" err="1" smtClean="0"/>
              <a:t>akurat</a:t>
            </a:r>
            <a:endParaRPr lang="en-US" sz="42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4200" b="1" dirty="0"/>
              <a:t> </a:t>
            </a:r>
            <a:r>
              <a:rPr lang="en-US" sz="4200" b="1" dirty="0" smtClean="0"/>
              <a:t>   </a:t>
            </a:r>
            <a:r>
              <a:rPr lang="en-US" sz="4200" dirty="0" smtClean="0"/>
              <a:t>yang </a:t>
            </a:r>
            <a:r>
              <a:rPr lang="en-US" sz="4200" dirty="0" err="1" smtClean="0"/>
              <a:t>mencerminkan</a:t>
            </a:r>
            <a:r>
              <a:rPr lang="en-US" sz="4200" dirty="0" smtClean="0"/>
              <a:t> </a:t>
            </a:r>
            <a:r>
              <a:rPr lang="en-US" sz="4200" dirty="0" err="1" smtClean="0"/>
              <a:t>seberapa</a:t>
            </a:r>
            <a:r>
              <a:rPr lang="en-US" sz="4200" dirty="0" smtClean="0"/>
              <a:t> </a:t>
            </a:r>
            <a:r>
              <a:rPr lang="en-US" sz="4200" dirty="0" err="1" smtClean="0"/>
              <a:t>sering</a:t>
            </a:r>
            <a:r>
              <a:rPr lang="en-US" sz="4200" dirty="0" smtClean="0"/>
              <a:t> </a:t>
            </a:r>
            <a:r>
              <a:rPr lang="en-US" sz="4200" dirty="0" err="1" smtClean="0"/>
              <a:t>mereka</a:t>
            </a:r>
            <a:r>
              <a:rPr lang="en-US" sz="4200" dirty="0" smtClean="0"/>
              <a:t> </a:t>
            </a:r>
            <a:r>
              <a:rPr lang="en-US" sz="4200" dirty="0" err="1" smtClean="0"/>
              <a:t>menggunakan</a:t>
            </a:r>
            <a:r>
              <a:rPr lang="en-US" sz="4200" dirty="0" smtClean="0"/>
              <a:t>/</a:t>
            </a:r>
            <a:r>
              <a:rPr lang="en-US" sz="4200" dirty="0" err="1" smtClean="0"/>
              <a:t>melaku</a:t>
            </a:r>
            <a:r>
              <a:rPr lang="en-US" sz="4200" dirty="0" smtClean="0"/>
              <a:t>-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200" b="1" dirty="0"/>
              <a:t> </a:t>
            </a:r>
            <a:r>
              <a:rPr lang="en-US" sz="4200" b="1" dirty="0" smtClean="0"/>
              <a:t>   </a:t>
            </a:r>
            <a:r>
              <a:rPr lang="en-US" sz="4200" dirty="0" err="1" smtClean="0"/>
              <a:t>kan</a:t>
            </a:r>
            <a:r>
              <a:rPr lang="en-US" sz="4200" dirty="0" smtClean="0"/>
              <a:t> </a:t>
            </a:r>
            <a:r>
              <a:rPr lang="en-US" sz="4200" dirty="0" err="1" smtClean="0"/>
              <a:t>sesuatu</a:t>
            </a:r>
            <a:endParaRPr lang="en-US" sz="4200" dirty="0" smtClean="0"/>
          </a:p>
          <a:p>
            <a:pPr marL="0" indent="0">
              <a:lnSpc>
                <a:spcPct val="170000"/>
              </a:lnSpc>
              <a:buNone/>
            </a:pPr>
            <a:endParaRPr lang="en-US" sz="38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4200" b="1" dirty="0"/>
              <a:t>3. Numerical Interval Scales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200" dirty="0"/>
              <a:t>    </a:t>
            </a:r>
            <a:r>
              <a:rPr lang="en-US" sz="4200" dirty="0" err="1"/>
              <a:t>Meminta</a:t>
            </a:r>
            <a:r>
              <a:rPr lang="en-US" sz="4200" dirty="0"/>
              <a:t> </a:t>
            </a:r>
            <a:r>
              <a:rPr lang="en-US" sz="4200" dirty="0" err="1"/>
              <a:t>responden</a:t>
            </a:r>
            <a:r>
              <a:rPr lang="en-US" sz="4200" dirty="0"/>
              <a:t>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memilih</a:t>
            </a:r>
            <a:r>
              <a:rPr lang="en-US" sz="4200" dirty="0"/>
              <a:t> </a:t>
            </a:r>
            <a:r>
              <a:rPr lang="en-US" sz="4200" dirty="0" err="1"/>
              <a:t>rentang</a:t>
            </a:r>
            <a:r>
              <a:rPr lang="en-US" sz="4200" dirty="0"/>
              <a:t> </a:t>
            </a:r>
            <a:r>
              <a:rPr lang="en-US" sz="4200" dirty="0" err="1"/>
              <a:t>atau</a:t>
            </a:r>
            <a:r>
              <a:rPr lang="en-US" sz="4200" dirty="0"/>
              <a:t> </a:t>
            </a:r>
            <a:r>
              <a:rPr lang="en-US" sz="4200" dirty="0" err="1"/>
              <a:t>tingkat</a:t>
            </a:r>
            <a:r>
              <a:rPr lang="en-US" sz="4200" dirty="0"/>
              <a:t> yang </a:t>
            </a:r>
            <a:r>
              <a:rPr lang="en-US" sz="4200" dirty="0" err="1"/>
              <a:t>secara</a:t>
            </a:r>
            <a:r>
              <a:rPr lang="en-US" sz="4200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200" dirty="0"/>
              <a:t>    </a:t>
            </a:r>
            <a:r>
              <a:rPr lang="en-US" sz="4200" dirty="0" err="1"/>
              <a:t>akurat</a:t>
            </a:r>
            <a:r>
              <a:rPr lang="en-US" sz="4200" dirty="0"/>
              <a:t> </a:t>
            </a:r>
            <a:r>
              <a:rPr lang="en-US" sz="4200" dirty="0" err="1"/>
              <a:t>mencerminkan</a:t>
            </a:r>
            <a:r>
              <a:rPr lang="en-US" sz="4200" dirty="0"/>
              <a:t> </a:t>
            </a:r>
            <a:r>
              <a:rPr lang="en-US" sz="4200" dirty="0" err="1"/>
              <a:t>usia</a:t>
            </a:r>
            <a:r>
              <a:rPr lang="en-US" sz="4200" dirty="0"/>
              <a:t> </a:t>
            </a:r>
            <a:r>
              <a:rPr lang="en-US" sz="4200" dirty="0" err="1"/>
              <a:t>mereka</a:t>
            </a:r>
            <a:r>
              <a:rPr lang="en-US" sz="4200" dirty="0"/>
              <a:t>, </a:t>
            </a:r>
            <a:r>
              <a:rPr lang="en-US" sz="4200" dirty="0" err="1"/>
              <a:t>pendapatan</a:t>
            </a:r>
            <a:r>
              <a:rPr lang="en-US" sz="4200" dirty="0"/>
              <a:t>, </a:t>
            </a:r>
            <a:r>
              <a:rPr lang="en-US" sz="4200" dirty="0" err="1"/>
              <a:t>tingkat</a:t>
            </a:r>
            <a:r>
              <a:rPr lang="en-US" sz="4200" dirty="0"/>
              <a:t> </a:t>
            </a:r>
            <a:r>
              <a:rPr lang="en-US" sz="4200" dirty="0" err="1"/>
              <a:t>pendidikan</a:t>
            </a:r>
            <a:r>
              <a:rPr lang="en-US" sz="4200" dirty="0"/>
              <a:t>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200" dirty="0"/>
              <a:t>    </a:t>
            </a:r>
            <a:r>
              <a:rPr lang="en-US" sz="4200" dirty="0" err="1"/>
              <a:t>dll</a:t>
            </a:r>
            <a:r>
              <a:rPr lang="en-US" sz="42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86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 3"/>
              <a:buChar char=""/>
            </a:pPr>
            <a:r>
              <a:rPr lang="en-US" sz="2400" b="1" dirty="0" smtClean="0">
                <a:sym typeface="Wingdings 3"/>
              </a:rPr>
              <a:t>Nominal Scales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ym typeface="Wingdings 3"/>
              </a:rPr>
              <a:t> </a:t>
            </a:r>
            <a:r>
              <a:rPr lang="en-US" sz="2400" b="1" dirty="0" smtClean="0">
                <a:sym typeface="Wingdings 3"/>
              </a:rPr>
              <a:t>    </a:t>
            </a:r>
            <a:r>
              <a:rPr lang="en-US" sz="2400" dirty="0" err="1" smtClean="0">
                <a:sym typeface="Wingdings 3"/>
              </a:rPr>
              <a:t>Meminta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responden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untuk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memilih</a:t>
            </a:r>
            <a:r>
              <a:rPr lang="en-US" sz="2400" dirty="0" smtClean="0">
                <a:sym typeface="Wingdings 3"/>
              </a:rPr>
              <a:t> </a:t>
            </a:r>
            <a:r>
              <a:rPr lang="en-US" sz="2400" dirty="0" err="1" smtClean="0">
                <a:sym typeface="Wingdings 3"/>
              </a:rPr>
              <a:t>variabel</a:t>
            </a:r>
            <a:r>
              <a:rPr lang="en-US" sz="2400" dirty="0" smtClean="0">
                <a:sym typeface="Wingdings 3"/>
              </a:rPr>
              <a:t> yang paling </a:t>
            </a:r>
            <a:r>
              <a:rPr lang="en-US" sz="2400" dirty="0" err="1" smtClean="0">
                <a:sym typeface="Wingdings 3"/>
              </a:rPr>
              <a:t>tepat</a:t>
            </a:r>
            <a:r>
              <a:rPr lang="en-US" sz="2400" dirty="0" smtClean="0">
                <a:sym typeface="Wingdings 3"/>
              </a:rPr>
              <a:t>.</a:t>
            </a:r>
            <a:endParaRPr lang="en-US" sz="2400" b="1" dirty="0"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7319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TM01859866[[fn=Macro]]</Template>
  <TotalTime>407</TotalTime>
  <Words>469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Macro</vt:lpstr>
      <vt:lpstr>THE SURVEY INTERVIEW</vt:lpstr>
      <vt:lpstr>Determining Purpose</vt:lpstr>
      <vt:lpstr>Conducting Research</vt:lpstr>
      <vt:lpstr>Structuring the Interview</vt:lpstr>
      <vt:lpstr>Survey Questions</vt:lpstr>
      <vt:lpstr>PowerPoint Presentation</vt:lpstr>
      <vt:lpstr>PowerPoint Presentation</vt:lpstr>
      <vt:lpstr>PowerPoint Presentation</vt:lpstr>
      <vt:lpstr>PowerPoint Presentation</vt:lpstr>
      <vt:lpstr> Ordinal Scales      Meminta responden untuk menilai atau memberikan peringkat </vt:lpstr>
      <vt:lpstr>PowerPoint Presentation</vt:lpstr>
      <vt:lpstr>PowerPoint Presentation</vt:lpstr>
      <vt:lpstr>Selecting Interviewees</vt:lpstr>
      <vt:lpstr>Selecting and Training Interview</vt:lpstr>
      <vt:lpstr>PowerPoint Presentation</vt:lpstr>
      <vt:lpstr>Conducting Research Interview</vt:lpstr>
      <vt:lpstr>PowerPoint Presentation</vt:lpstr>
      <vt:lpstr>The Respondent in Survey Interviews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SURVEY INTERVIEW</dc:title>
  <dc:creator>asus</dc:creator>
  <cp:lastModifiedBy>asus</cp:lastModifiedBy>
  <cp:revision>40</cp:revision>
  <dcterms:created xsi:type="dcterms:W3CDTF">2016-02-18T18:01:25Z</dcterms:created>
  <dcterms:modified xsi:type="dcterms:W3CDTF">2016-02-19T07:22:46Z</dcterms:modified>
</cp:coreProperties>
</file>