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1376F3-690C-4965-43C1-9B122E46849F}" v="5" dt="2019-09-26T09:16:07.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ti Annisa Nur Azizah" userId="S::sitiannisa.nurazizah@student.upj.ac.id::e72819e4-718f-4793-9481-e4df0d40e067" providerId="AD" clId="Web-{F71376F3-690C-4965-43C1-9B122E46849F}"/>
    <pc:docChg chg="modSld">
      <pc:chgData name="Siti Annisa Nur Azizah" userId="S::sitiannisa.nurazizah@student.upj.ac.id::e72819e4-718f-4793-9481-e4df0d40e067" providerId="AD" clId="Web-{F71376F3-690C-4965-43C1-9B122E46849F}" dt="2019-09-26T09:16:07.822" v="4" actId="20577"/>
      <pc:docMkLst>
        <pc:docMk/>
      </pc:docMkLst>
      <pc:sldChg chg="modSp">
        <pc:chgData name="Siti Annisa Nur Azizah" userId="S::sitiannisa.nurazizah@student.upj.ac.id::e72819e4-718f-4793-9481-e4df0d40e067" providerId="AD" clId="Web-{F71376F3-690C-4965-43C1-9B122E46849F}" dt="2019-09-26T09:16:07.822" v="4" actId="20577"/>
        <pc:sldMkLst>
          <pc:docMk/>
          <pc:sldMk cId="0" sldId="264"/>
        </pc:sldMkLst>
        <pc:spChg chg="mod">
          <ac:chgData name="Siti Annisa Nur Azizah" userId="S::sitiannisa.nurazizah@student.upj.ac.id::e72819e4-718f-4793-9481-e4df0d40e067" providerId="AD" clId="Web-{F71376F3-690C-4965-43C1-9B122E46849F}" dt="2019-09-26T09:16:07.822" v="4" actId="20577"/>
          <ac:spMkLst>
            <pc:docMk/>
            <pc:sldMk cId="0" sldId="264"/>
            <ac:spMk id="1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83545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95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169fe0e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169fe0e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5655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38784ec3b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38784ec3b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41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38784ec3b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38784ec3b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748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38784ec3b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38784ec3b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822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38784ec3b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38784ec3b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15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38784ec3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38784ec3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561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38784ec3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38784ec3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32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38784ec3b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38784ec3b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7152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8784ec3b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8784ec3b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49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38784ec3b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38784ec3b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81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38784ec3b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38784ec3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0832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638784ec3b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638784ec3b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959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38784ec3b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38784ec3b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3914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38784ec3b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38784ec3b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2058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38784ec3b_0_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38784ec3b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359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38784ec3b_0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38784ec3b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8914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38784ec3b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38784ec3b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534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38784ec3b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38784ec3b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983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38784ec3b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38784ec3b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038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38784ec3b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38784ec3b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343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38784ec3b_0_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38784ec3b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27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638c3db9f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638c3db9f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64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8784ec3b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8784ec3b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228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38784ec3b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38784ec3b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246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38784ec3b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38784ec3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41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38c3db9f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38c3db9f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38c3db9f2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38c3db9f2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73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38c3db9f2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38c3db9f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40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638784ec3b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638784ec3b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92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id"/>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 sz="2800" b="0">
                <a:solidFill>
                  <a:srgbClr val="FFFFFF"/>
                </a:solidFill>
                <a:highlight>
                  <a:schemeClr val="accent3"/>
                </a:highlight>
                <a:latin typeface="Arial"/>
                <a:ea typeface="Arial"/>
                <a:cs typeface="Arial"/>
                <a:sym typeface="Arial"/>
              </a:rPr>
              <a:t>PHSYCAL AND COGNITIVE DEVELOPMENT IN EMERGING AND YOUNG ADULTHOOD</a:t>
            </a:r>
            <a:endParaRPr>
              <a:highlight>
                <a:schemeClr val="accent3"/>
              </a:highligh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117" name="Google Shape;117;p22"/>
          <p:cNvSpPr txBox="1">
            <a:spLocks noGrp="1"/>
          </p:cNvSpPr>
          <p:nvPr>
            <p:ph type="body" idx="1"/>
          </p:nvPr>
        </p:nvSpPr>
        <p:spPr>
          <a:xfrm>
            <a:off x="311700" y="1152475"/>
            <a:ext cx="8351700" cy="34164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Clr>
                <a:schemeClr val="dk1"/>
              </a:buClr>
              <a:buSzPts val="1100"/>
              <a:buFont typeface="Arial"/>
              <a:buNone/>
            </a:pPr>
            <a:r>
              <a:rPr lang="id" sz="1800" b="1">
                <a:solidFill>
                  <a:schemeClr val="dk1"/>
                </a:solidFill>
                <a:latin typeface="Comic Sans MS"/>
                <a:ea typeface="Comic Sans MS"/>
                <a:cs typeface="Comic Sans MS"/>
                <a:sym typeface="Comic Sans MS"/>
              </a:rPr>
              <a:t>Masalah Kesehatan Mental</a:t>
            </a:r>
            <a:endParaRPr sz="1800" b="1">
              <a:solidFill>
                <a:schemeClr val="dk1"/>
              </a:solidFill>
              <a:latin typeface="Comic Sans MS"/>
              <a:ea typeface="Comic Sans MS"/>
              <a:cs typeface="Comic Sans MS"/>
              <a:sym typeface="Comic Sans MS"/>
            </a:endParaRPr>
          </a:p>
          <a:p>
            <a:pPr marL="0" lvl="0" indent="0" algn="ctr" rtl="0">
              <a:spcBef>
                <a:spcPts val="500"/>
              </a:spcBef>
              <a:spcAft>
                <a:spcPts val="0"/>
              </a:spcAft>
              <a:buClr>
                <a:schemeClr val="dk1"/>
              </a:buClr>
              <a:buSzPts val="1100"/>
              <a:buFont typeface="Arial"/>
              <a:buNone/>
            </a:pPr>
            <a:endParaRPr sz="1800" b="1">
              <a:solidFill>
                <a:schemeClr val="dk1"/>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sz="1800">
                <a:solidFill>
                  <a:srgbClr val="000000"/>
                </a:solidFill>
                <a:latin typeface="Comic Sans MS"/>
                <a:ea typeface="Comic Sans MS"/>
                <a:cs typeface="Comic Sans MS"/>
                <a:sym typeface="Comic Sans MS"/>
              </a:rPr>
              <a:t>Alkoholisme dan Pengunaan Obat-obatan</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sz="1800">
                <a:solidFill>
                  <a:srgbClr val="000000"/>
                </a:solidFill>
                <a:latin typeface="Comic Sans MS"/>
                <a:ea typeface="Comic Sans MS"/>
                <a:cs typeface="Comic Sans MS"/>
                <a:sym typeface="Comic Sans MS"/>
              </a:rPr>
              <a:t>Perilaku Antisosial</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sz="1800">
                <a:solidFill>
                  <a:srgbClr val="000000"/>
                </a:solidFill>
                <a:latin typeface="Comic Sans MS"/>
                <a:ea typeface="Comic Sans MS"/>
                <a:cs typeface="Comic Sans MS"/>
                <a:sym typeface="Comic Sans MS"/>
              </a:rPr>
              <a:t>Depresi</a:t>
            </a:r>
            <a:endParaRPr sz="1800">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a:latin typeface="Comic Sans MS"/>
                <a:ea typeface="Comic Sans MS"/>
                <a:cs typeface="Comic Sans MS"/>
                <a:sym typeface="Comic Sans MS"/>
              </a:rPr>
              <a:t>Guidepost 3 : Apa saja masalah reproduksi seksual pada kehidupan saat ini?</a:t>
            </a:r>
            <a:endParaRPr sz="1800">
              <a:latin typeface="Comic Sans MS"/>
              <a:ea typeface="Comic Sans MS"/>
              <a:cs typeface="Comic Sans MS"/>
              <a:sym typeface="Comic Sans MS"/>
            </a:endParaRPr>
          </a:p>
        </p:txBody>
      </p:sp>
      <p:sp>
        <p:nvSpPr>
          <p:cNvPr id="123" name="Google Shape;123;p23"/>
          <p:cNvSpPr txBox="1">
            <a:spLocks noGrp="1"/>
          </p:cNvSpPr>
          <p:nvPr>
            <p:ph type="body" idx="1"/>
          </p:nvPr>
        </p:nvSpPr>
        <p:spPr>
          <a:xfrm>
            <a:off x="311700" y="1017725"/>
            <a:ext cx="85206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id">
                <a:solidFill>
                  <a:schemeClr val="dk1"/>
                </a:solidFill>
                <a:latin typeface="Comic Sans MS"/>
                <a:ea typeface="Comic Sans MS"/>
                <a:cs typeface="Comic Sans MS"/>
                <a:sym typeface="Comic Sans MS"/>
              </a:rPr>
              <a:t>Masalah Reproduksi dan Seksual</a:t>
            </a:r>
            <a:endParaRPr>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id">
                <a:solidFill>
                  <a:schemeClr val="dk1"/>
                </a:solidFill>
                <a:latin typeface="Comic Sans MS"/>
                <a:ea typeface="Comic Sans MS"/>
                <a:cs typeface="Comic Sans MS"/>
                <a:sym typeface="Comic Sans MS"/>
              </a:rPr>
              <a:t>1.Gangguan Menstruasi (Menstruasi Disoders)</a:t>
            </a:r>
            <a:endParaRPr>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id">
                <a:solidFill>
                  <a:schemeClr val="dk1"/>
                </a:solidFill>
                <a:latin typeface="Comic Sans MS"/>
                <a:ea typeface="Comic Sans MS"/>
                <a:cs typeface="Comic Sans MS"/>
                <a:sym typeface="Comic Sans MS"/>
              </a:rPr>
              <a:t>2.Penyakit Seksual ( Sexually Transmitted Diseases)</a:t>
            </a:r>
            <a:endParaRPr>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id">
                <a:solidFill>
                  <a:schemeClr val="dk1"/>
                </a:solidFill>
                <a:latin typeface="Comic Sans MS"/>
                <a:ea typeface="Comic Sans MS"/>
                <a:cs typeface="Comic Sans MS"/>
                <a:sym typeface="Comic Sans MS"/>
              </a:rPr>
              <a:t>3.Kemandulan ( Infertility)</a:t>
            </a:r>
            <a:endParaRPr>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endParaRPr>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id">
                <a:solidFill>
                  <a:schemeClr val="dk1"/>
                </a:solidFill>
                <a:latin typeface="Comic Sans MS"/>
                <a:ea typeface="Comic Sans MS"/>
                <a:cs typeface="Comic Sans MS"/>
                <a:sym typeface="Comic Sans MS"/>
              </a:rPr>
              <a:t> Perilaku dan Sikap Seksual</a:t>
            </a:r>
            <a:endParaRPr>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id">
                <a:solidFill>
                  <a:schemeClr val="dk1"/>
                </a:solidFill>
                <a:latin typeface="Comic Sans MS"/>
                <a:ea typeface="Comic Sans MS"/>
                <a:cs typeface="Comic Sans MS"/>
                <a:sym typeface="Comic Sans MS"/>
              </a:rPr>
              <a:t>Survei di Amerika 75% orang dewasa melakukan hubungan seksual pada umur 20 tahun.</a:t>
            </a:r>
            <a:endParaRPr>
              <a:solidFill>
                <a:schemeClr val="dk1"/>
              </a:solidFill>
              <a:latin typeface="Comic Sans MS"/>
              <a:ea typeface="Comic Sans MS"/>
              <a:cs typeface="Comic Sans MS"/>
              <a:sym typeface="Comic Sans MS"/>
            </a:endParaRPr>
          </a:p>
          <a:p>
            <a:pPr marL="0" lvl="0" indent="0" algn="l" rtl="0">
              <a:spcBef>
                <a:spcPts val="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229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1800">
                <a:latin typeface="Comic Sans MS"/>
                <a:ea typeface="Comic Sans MS"/>
                <a:cs typeface="Comic Sans MS"/>
                <a:sym typeface="Comic Sans MS"/>
              </a:rPr>
              <a:t>Guidepost 3 : Apa saja masalah reproduksi seksual pada kehidupan saat ini?</a:t>
            </a:r>
            <a:endParaRPr sz="1800">
              <a:latin typeface="Comic Sans MS"/>
              <a:ea typeface="Comic Sans MS"/>
              <a:cs typeface="Comic Sans MS"/>
              <a:sym typeface="Comic Sans MS"/>
            </a:endParaRPr>
          </a:p>
        </p:txBody>
      </p:sp>
      <p:sp>
        <p:nvSpPr>
          <p:cNvPr id="129" name="Google Shape;129;p24"/>
          <p:cNvSpPr txBox="1">
            <a:spLocks noGrp="1"/>
          </p:cNvSpPr>
          <p:nvPr>
            <p:ph type="body" idx="1"/>
          </p:nvPr>
        </p:nvSpPr>
        <p:spPr>
          <a:xfrm>
            <a:off x="311700" y="937625"/>
            <a:ext cx="39999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id" sz="1800" b="1">
                <a:solidFill>
                  <a:schemeClr val="dk1"/>
                </a:solidFill>
                <a:latin typeface="Comic Sans MS"/>
                <a:ea typeface="Comic Sans MS"/>
                <a:cs typeface="Comic Sans MS"/>
                <a:sym typeface="Comic Sans MS"/>
              </a:rPr>
              <a:t>Sexual Transmitted Diseases (STDs)</a:t>
            </a:r>
            <a:endParaRPr sz="1800" b="1">
              <a:solidFill>
                <a:schemeClr val="dk1"/>
              </a:solidFill>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id" sz="1800">
                <a:solidFill>
                  <a:schemeClr val="dk1"/>
                </a:solidFill>
                <a:latin typeface="Comic Sans MS"/>
                <a:ea typeface="Comic Sans MS"/>
                <a:cs typeface="Comic Sans MS"/>
                <a:sym typeface="Comic Sans MS"/>
              </a:rPr>
              <a:t>Penyebab STDs</a:t>
            </a:r>
            <a:endParaRPr sz="1800">
              <a:solidFill>
                <a:schemeClr val="dk1"/>
              </a:solidFill>
              <a:latin typeface="Comic Sans MS"/>
              <a:ea typeface="Comic Sans MS"/>
              <a:cs typeface="Comic Sans MS"/>
              <a:sym typeface="Comic Sans MS"/>
            </a:endParaRPr>
          </a:p>
          <a:p>
            <a:pPr marL="457200" lvl="0" indent="-330200" algn="l" rtl="0">
              <a:spcBef>
                <a:spcPts val="400"/>
              </a:spcBef>
              <a:spcAft>
                <a:spcPts val="0"/>
              </a:spcAft>
              <a:buClr>
                <a:schemeClr val="dk1"/>
              </a:buClr>
              <a:buSzPts val="1600"/>
              <a:buFont typeface="Comic Sans MS"/>
              <a:buChar char="●"/>
            </a:pPr>
            <a:r>
              <a:rPr lang="id" sz="1600">
                <a:solidFill>
                  <a:schemeClr val="dk1"/>
                </a:solidFill>
                <a:latin typeface="Comic Sans MS"/>
                <a:ea typeface="Comic Sans MS"/>
                <a:cs typeface="Comic Sans MS"/>
                <a:sym typeface="Comic Sans MS"/>
              </a:rPr>
              <a:t>Penyalahgunaan narkoba menggunakan jarum suntik hipodermik</a:t>
            </a:r>
            <a:endParaRPr sz="160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Char char="●"/>
            </a:pPr>
            <a:r>
              <a:rPr lang="id" sz="1600">
                <a:solidFill>
                  <a:schemeClr val="dk1"/>
                </a:solidFill>
                <a:latin typeface="Comic Sans MS"/>
                <a:ea typeface="Comic Sans MS"/>
                <a:cs typeface="Comic Sans MS"/>
                <a:sym typeface="Comic Sans MS"/>
              </a:rPr>
              <a:t>Seks tanpa kondom diantara gay atau pria biseksual </a:t>
            </a:r>
            <a:endParaRPr sz="160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Char char="●"/>
            </a:pPr>
            <a:r>
              <a:rPr lang="id" sz="1600">
                <a:solidFill>
                  <a:schemeClr val="dk1"/>
                </a:solidFill>
                <a:latin typeface="Comic Sans MS"/>
                <a:ea typeface="Comic Sans MS"/>
                <a:cs typeface="Comic Sans MS"/>
                <a:sym typeface="Comic Sans MS"/>
              </a:rPr>
              <a:t>Seks komersial</a:t>
            </a:r>
            <a:endParaRPr sz="1600">
              <a:solidFill>
                <a:schemeClr val="dk1"/>
              </a:solidFill>
              <a:latin typeface="Comic Sans MS"/>
              <a:ea typeface="Comic Sans MS"/>
              <a:cs typeface="Comic Sans MS"/>
              <a:sym typeface="Comic Sans MS"/>
            </a:endParaRPr>
          </a:p>
          <a:p>
            <a:pPr marL="0" lvl="0" indent="0" algn="l" rtl="0">
              <a:spcBef>
                <a:spcPts val="0"/>
              </a:spcBef>
              <a:spcAft>
                <a:spcPts val="1600"/>
              </a:spcAft>
              <a:buNone/>
            </a:pPr>
            <a:endParaRPr>
              <a:latin typeface="Comic Sans MS"/>
              <a:ea typeface="Comic Sans MS"/>
              <a:cs typeface="Comic Sans MS"/>
              <a:sym typeface="Comic Sans MS"/>
            </a:endParaRPr>
          </a:p>
        </p:txBody>
      </p:sp>
      <p:sp>
        <p:nvSpPr>
          <p:cNvPr id="130" name="Google Shape;130;p24"/>
          <p:cNvSpPr txBox="1">
            <a:spLocks noGrp="1"/>
          </p:cNvSpPr>
          <p:nvPr>
            <p:ph type="body" idx="2"/>
          </p:nvPr>
        </p:nvSpPr>
        <p:spPr>
          <a:xfrm>
            <a:off x="4832400" y="1000825"/>
            <a:ext cx="3999900" cy="3416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id" sz="1800" b="1">
                <a:solidFill>
                  <a:schemeClr val="dk1"/>
                </a:solidFill>
                <a:latin typeface="Comic Sans MS"/>
                <a:ea typeface="Comic Sans MS"/>
                <a:cs typeface="Comic Sans MS"/>
                <a:sym typeface="Comic Sans MS"/>
              </a:rPr>
              <a:t>Menstruasi Disorders</a:t>
            </a:r>
            <a:endParaRPr sz="1800" b="1">
              <a:solidFill>
                <a:schemeClr val="dk1"/>
              </a:solidFill>
              <a:latin typeface="Comic Sans MS"/>
              <a:ea typeface="Comic Sans MS"/>
              <a:cs typeface="Comic Sans MS"/>
              <a:sym typeface="Comic Sans MS"/>
            </a:endParaRPr>
          </a:p>
          <a:p>
            <a:pPr marL="0" lvl="0" indent="0" algn="l" rtl="0">
              <a:spcBef>
                <a:spcPts val="1200"/>
              </a:spcBef>
              <a:spcAft>
                <a:spcPts val="0"/>
              </a:spcAft>
              <a:buClr>
                <a:schemeClr val="dk1"/>
              </a:buClr>
              <a:buSzPts val="1100"/>
              <a:buFont typeface="Arial"/>
              <a:buNone/>
            </a:pPr>
            <a:r>
              <a:rPr lang="id" b="1">
                <a:solidFill>
                  <a:schemeClr val="dk1"/>
                </a:solidFill>
                <a:latin typeface="Comic Sans MS"/>
                <a:ea typeface="Comic Sans MS"/>
                <a:cs typeface="Comic Sans MS"/>
                <a:sym typeface="Comic Sans MS"/>
              </a:rPr>
              <a:t>Premenstual Syndrome (PMS) </a:t>
            </a:r>
            <a:r>
              <a:rPr lang="id">
                <a:solidFill>
                  <a:schemeClr val="dk1"/>
                </a:solidFill>
                <a:latin typeface="Comic Sans MS"/>
                <a:ea typeface="Comic Sans MS"/>
                <a:cs typeface="Comic Sans MS"/>
                <a:sym typeface="Comic Sans MS"/>
              </a:rPr>
              <a:t>adalah gangguan ketidaknyamanan fisik dan ketegangan emosional selama dua minggu sebelum menstruasi.</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Clr>
                <a:schemeClr val="dk1"/>
              </a:buClr>
              <a:buSzPts val="1100"/>
              <a:buFont typeface="Arial"/>
              <a:buNone/>
            </a:pPr>
            <a:r>
              <a:rPr lang="id" b="1">
                <a:solidFill>
                  <a:schemeClr val="dk1"/>
                </a:solidFill>
                <a:latin typeface="Comic Sans MS"/>
                <a:ea typeface="Comic Sans MS"/>
                <a:cs typeface="Comic Sans MS"/>
                <a:sym typeface="Comic Sans MS"/>
              </a:rPr>
              <a:t>Penyebab : </a:t>
            </a:r>
            <a:r>
              <a:rPr lang="id">
                <a:solidFill>
                  <a:schemeClr val="dk1"/>
                </a:solidFill>
                <a:latin typeface="Comic Sans MS"/>
                <a:ea typeface="Comic Sans MS"/>
                <a:cs typeface="Comic Sans MS"/>
                <a:sym typeface="Comic Sans MS"/>
              </a:rPr>
              <a:t>penyebab dari PMS sulit di pahami tetapi salah satunya adalah respon normal dari tubuh yang berasal dari hormon esterogen dan progeston bulanan</a:t>
            </a:r>
            <a:endParaRPr>
              <a:solidFill>
                <a:schemeClr val="dk1"/>
              </a:solidFill>
              <a:latin typeface="Comic Sans MS"/>
              <a:ea typeface="Comic Sans MS"/>
              <a:cs typeface="Comic Sans MS"/>
              <a:sym typeface="Comic Sans MS"/>
            </a:endParaRPr>
          </a:p>
          <a:p>
            <a:pPr marL="0" lvl="0" indent="0" algn="l" rtl="0">
              <a:spcBef>
                <a:spcPts val="1200"/>
              </a:spcBef>
              <a:spcAft>
                <a:spcPts val="0"/>
              </a:spcAft>
              <a:buClr>
                <a:schemeClr val="dk1"/>
              </a:buClr>
              <a:buSzPts val="1100"/>
              <a:buFont typeface="Arial"/>
              <a:buNone/>
            </a:pPr>
            <a:endParaRPr sz="1100">
              <a:solidFill>
                <a:schemeClr val="dk1"/>
              </a:solidFill>
            </a:endParaRPr>
          </a:p>
          <a:p>
            <a:pPr marL="0" lvl="0" indent="0" algn="l" rtl="0">
              <a:spcBef>
                <a:spcPts val="1200"/>
              </a:spcBef>
              <a:spcAft>
                <a:spcPts val="0"/>
              </a:spcAft>
              <a:buClr>
                <a:schemeClr val="dk1"/>
              </a:buClr>
              <a:buSzPts val="1100"/>
              <a:buFont typeface="Arial"/>
              <a:buNone/>
            </a:pPr>
            <a:endParaRPr sz="2400" b="1">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1800">
                <a:latin typeface="Comic Sans MS"/>
                <a:ea typeface="Comic Sans MS"/>
                <a:cs typeface="Comic Sans MS"/>
                <a:sym typeface="Comic Sans MS"/>
              </a:rPr>
              <a:t>Guidepost 3 : Apa saja masalah reproduksi seksual pada kehidupan saat ini?</a:t>
            </a:r>
            <a:endParaRPr sz="1800">
              <a:latin typeface="Comic Sans MS"/>
              <a:ea typeface="Comic Sans MS"/>
              <a:cs typeface="Comic Sans MS"/>
              <a:sym typeface="Comic Sans MS"/>
            </a:endParaRPr>
          </a:p>
        </p:txBody>
      </p:sp>
      <p:sp>
        <p:nvSpPr>
          <p:cNvPr id="136" name="Google Shape;136;p25"/>
          <p:cNvSpPr txBox="1">
            <a:spLocks noGrp="1"/>
          </p:cNvSpPr>
          <p:nvPr>
            <p:ph type="body" idx="1"/>
          </p:nvPr>
        </p:nvSpPr>
        <p:spPr>
          <a:xfrm>
            <a:off x="311700" y="101772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a:solidFill>
                  <a:srgbClr val="000000"/>
                </a:solidFill>
                <a:latin typeface="Comic Sans MS"/>
                <a:ea typeface="Comic Sans MS"/>
                <a:cs typeface="Comic Sans MS"/>
                <a:sym typeface="Comic Sans MS"/>
              </a:rPr>
              <a:t>Infertility</a:t>
            </a:r>
            <a:endParaRPr sz="1800">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id" sz="1800">
                <a:solidFill>
                  <a:srgbClr val="000000"/>
                </a:solidFill>
                <a:latin typeface="Comic Sans MS"/>
                <a:ea typeface="Comic Sans MS"/>
                <a:cs typeface="Comic Sans MS"/>
                <a:sym typeface="Comic Sans MS"/>
              </a:rPr>
              <a:t>ketidakmampuan memiliki anak (mengandung).</a:t>
            </a:r>
            <a:endParaRPr sz="1800">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id" sz="1800">
                <a:solidFill>
                  <a:srgbClr val="000000"/>
                </a:solidFill>
                <a:latin typeface="Comic Sans MS"/>
                <a:ea typeface="Comic Sans MS"/>
                <a:cs typeface="Comic Sans MS"/>
                <a:sym typeface="Comic Sans MS"/>
              </a:rPr>
              <a:t>Wanita : kegagalan untuk menghasilkan sel telur yang dibuahi. penyebab lainnya adalah penyumbatan pada tuba fallopi. </a:t>
            </a:r>
            <a:endParaRPr sz="18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r>
              <a:rPr lang="id" sz="1800">
                <a:solidFill>
                  <a:srgbClr val="000000"/>
                </a:solidFill>
                <a:latin typeface="Comic Sans MS"/>
                <a:ea typeface="Comic Sans MS"/>
                <a:cs typeface="Comic Sans MS"/>
                <a:sym typeface="Comic Sans MS"/>
              </a:rPr>
              <a:t>Pria : produksi sperma yang terlalu sedikit</a:t>
            </a:r>
            <a:endParaRPr sz="1800">
              <a:solidFill>
                <a:srgbClr val="000000"/>
              </a:solidFill>
              <a:latin typeface="Comic Sans MS"/>
              <a:ea typeface="Comic Sans MS"/>
              <a:cs typeface="Comic Sans MS"/>
              <a:sym typeface="Comic Sans MS"/>
            </a:endParaRPr>
          </a:p>
        </p:txBody>
      </p:sp>
      <p:pic>
        <p:nvPicPr>
          <p:cNvPr id="137" name="Google Shape;137;p25"/>
          <p:cNvPicPr preferRelativeResize="0"/>
          <p:nvPr/>
        </p:nvPicPr>
        <p:blipFill rotWithShape="1">
          <a:blip r:embed="rId3">
            <a:alphaModFix/>
          </a:blip>
          <a:srcRect t="13150" b="-13150"/>
          <a:stretch/>
        </p:blipFill>
        <p:spPr>
          <a:xfrm>
            <a:off x="4407800" y="1362800"/>
            <a:ext cx="4736200" cy="23067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1800">
                <a:latin typeface="Comic Sans MS"/>
                <a:ea typeface="Comic Sans MS"/>
                <a:cs typeface="Comic Sans MS"/>
                <a:sym typeface="Comic Sans MS"/>
              </a:rPr>
              <a:t>Guidepost 3 : Apa saja masalah reproduksi seksual pada kehidupan saat ini?</a:t>
            </a:r>
            <a:endParaRPr sz="1800">
              <a:latin typeface="Comic Sans MS"/>
              <a:ea typeface="Comic Sans MS"/>
              <a:cs typeface="Comic Sans MS"/>
              <a:sym typeface="Comic Sans MS"/>
            </a:endParaRPr>
          </a:p>
        </p:txBody>
      </p:sp>
      <p:sp>
        <p:nvSpPr>
          <p:cNvPr id="143" name="Google Shape;14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solidFill>
                  <a:srgbClr val="000000"/>
                </a:solidFill>
                <a:latin typeface="Comic Sans MS"/>
                <a:ea typeface="Comic Sans MS"/>
                <a:cs typeface="Comic Sans MS"/>
                <a:sym typeface="Comic Sans MS"/>
              </a:rPr>
              <a:t>Ada beberapa cara alternatif untuk tetap punya anak, seperti:</a:t>
            </a:r>
            <a:endParaRPr>
              <a:solidFill>
                <a:srgbClr val="000000"/>
              </a:solidFill>
              <a:latin typeface="Comic Sans MS"/>
              <a:ea typeface="Comic Sans MS"/>
              <a:cs typeface="Comic Sans MS"/>
              <a:sym typeface="Comic Sans MS"/>
            </a:endParaRPr>
          </a:p>
          <a:p>
            <a:pPr marL="457200" lvl="0" indent="-342900" algn="l" rtl="0">
              <a:spcBef>
                <a:spcPts val="1600"/>
              </a:spcBef>
              <a:spcAft>
                <a:spcPts val="0"/>
              </a:spcAft>
              <a:buClr>
                <a:srgbClr val="000000"/>
              </a:buClr>
              <a:buSzPts val="1800"/>
              <a:buFont typeface="Comic Sans MS"/>
              <a:buAutoNum type="arabicPeriod"/>
            </a:pPr>
            <a:r>
              <a:rPr lang="id">
                <a:solidFill>
                  <a:srgbClr val="000000"/>
                </a:solidFill>
                <a:latin typeface="Comic Sans MS"/>
                <a:ea typeface="Comic Sans MS"/>
                <a:cs typeface="Comic Sans MS"/>
                <a:sym typeface="Comic Sans MS"/>
              </a:rPr>
              <a:t>Vitro Fertilization (IVF)</a:t>
            </a:r>
            <a:endParaRPr>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a:solidFill>
                  <a:srgbClr val="000000"/>
                </a:solidFill>
                <a:latin typeface="Comic Sans MS"/>
                <a:ea typeface="Comic Sans MS"/>
                <a:cs typeface="Comic Sans MS"/>
                <a:sym typeface="Comic Sans MS"/>
              </a:rPr>
              <a:t>In Vitro Maturation (IVM)</a:t>
            </a:r>
            <a:endParaRPr>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a:solidFill>
                  <a:srgbClr val="000000"/>
                </a:solidFill>
                <a:latin typeface="Comic Sans MS"/>
                <a:ea typeface="Comic Sans MS"/>
                <a:cs typeface="Comic Sans MS"/>
                <a:sym typeface="Comic Sans MS"/>
              </a:rPr>
              <a:t>Intracytoplasmic Sperm Injection (ICSI)</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311700" y="262350"/>
            <a:ext cx="8520600" cy="572700"/>
          </a:xfrm>
          <a:prstGeom prst="rect">
            <a:avLst/>
          </a:prstGeom>
          <a:solidFill>
            <a:srgbClr val="F4CCCC"/>
          </a:solidFill>
        </p:spPr>
        <p:txBody>
          <a:bodyPr spcFirstLastPara="1" wrap="square" lIns="91425" tIns="91425" rIns="91425" bIns="91425" anchor="t" anchorCtr="0">
            <a:noAutofit/>
          </a:bodyPr>
          <a:lstStyle/>
          <a:p>
            <a:pPr marL="0" lvl="0" indent="0" algn="l" rtl="0">
              <a:spcBef>
                <a:spcPts val="0"/>
              </a:spcBef>
              <a:spcAft>
                <a:spcPts val="0"/>
              </a:spcAft>
              <a:buNone/>
            </a:pPr>
            <a:r>
              <a:rPr lang="id" sz="2000">
                <a:latin typeface="Times New Roman"/>
                <a:ea typeface="Times New Roman"/>
                <a:cs typeface="Times New Roman"/>
                <a:sym typeface="Times New Roman"/>
              </a:rPr>
              <a:t>Guidepost 4</a:t>
            </a:r>
            <a:r>
              <a:rPr lang="id" sz="2000" b="0">
                <a:latin typeface="Comic Sans MS"/>
                <a:ea typeface="Comic Sans MS"/>
                <a:cs typeface="Comic Sans MS"/>
                <a:sym typeface="Comic Sans MS"/>
              </a:rPr>
              <a:t> : Apa pemikiran orang dewasa secara khusus </a:t>
            </a:r>
            <a:r>
              <a:rPr lang="id" sz="1800">
                <a:latin typeface="Comic Sans MS"/>
                <a:ea typeface="Comic Sans MS"/>
                <a:cs typeface="Comic Sans MS"/>
                <a:sym typeface="Comic Sans MS"/>
              </a:rPr>
              <a:t>?</a:t>
            </a:r>
            <a:endParaRPr/>
          </a:p>
        </p:txBody>
      </p:sp>
      <p:sp>
        <p:nvSpPr>
          <p:cNvPr id="149" name="Google Shape;149;p27"/>
          <p:cNvSpPr txBox="1">
            <a:spLocks noGrp="1"/>
          </p:cNvSpPr>
          <p:nvPr>
            <p:ph type="body" idx="1"/>
          </p:nvPr>
        </p:nvSpPr>
        <p:spPr>
          <a:xfrm>
            <a:off x="160500" y="902375"/>
            <a:ext cx="8823000" cy="22707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id" sz="2200">
                <a:solidFill>
                  <a:srgbClr val="000000"/>
                </a:solidFill>
                <a:latin typeface="Comic Sans MS"/>
                <a:ea typeface="Comic Sans MS"/>
                <a:cs typeface="Comic Sans MS"/>
                <a:sym typeface="Comic Sans MS"/>
              </a:rPr>
              <a:t>Cara Berpikir Baru di Masa Dewasa Meskipun Piaget menggambarkan tahap operasi formal sebagai puncak pencapaian kognitif, beberapa ilmuwan perkembangan berpendapat bahwa perubahan dalam kognisi melampaui tahap itu.</a:t>
            </a:r>
            <a:endParaRPr sz="2200">
              <a:solidFill>
                <a:srgbClr val="000000"/>
              </a:solidFill>
              <a:latin typeface="Comic Sans MS"/>
              <a:ea typeface="Comic Sans MS"/>
              <a:cs typeface="Comic Sans MS"/>
              <a:sym typeface="Comic Sans MS"/>
            </a:endParaRPr>
          </a:p>
        </p:txBody>
      </p:sp>
      <p:pic>
        <p:nvPicPr>
          <p:cNvPr id="150" name="Google Shape;150;p27"/>
          <p:cNvPicPr preferRelativeResize="0"/>
          <p:nvPr/>
        </p:nvPicPr>
        <p:blipFill>
          <a:blip r:embed="rId3">
            <a:alphaModFix/>
          </a:blip>
          <a:stretch>
            <a:fillRect/>
          </a:stretch>
        </p:blipFill>
        <p:spPr>
          <a:xfrm>
            <a:off x="0" y="2720400"/>
            <a:ext cx="3389025" cy="227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107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000">
                <a:solidFill>
                  <a:srgbClr val="000000"/>
                </a:solidFill>
                <a:latin typeface="Times New Roman"/>
                <a:ea typeface="Times New Roman"/>
                <a:cs typeface="Times New Roman"/>
                <a:sym typeface="Times New Roman"/>
              </a:rPr>
              <a:t>Guidepost 4 </a:t>
            </a:r>
            <a:r>
              <a:rPr lang="id" sz="2000" b="0">
                <a:solidFill>
                  <a:srgbClr val="000000"/>
                </a:solidFill>
                <a:latin typeface="Comic Sans MS"/>
                <a:ea typeface="Comic Sans MS"/>
                <a:cs typeface="Comic Sans MS"/>
                <a:sym typeface="Comic Sans MS"/>
              </a:rPr>
              <a:t>: Apa pemikiran orang dewasa secara khusus </a:t>
            </a:r>
            <a:r>
              <a:rPr lang="id" sz="1800">
                <a:solidFill>
                  <a:srgbClr val="000000"/>
                </a:solidFill>
                <a:latin typeface="Comic Sans MS"/>
                <a:ea typeface="Comic Sans MS"/>
                <a:cs typeface="Comic Sans MS"/>
                <a:sym typeface="Comic Sans MS"/>
              </a:rPr>
              <a:t>?</a:t>
            </a:r>
            <a:endParaRPr>
              <a:solidFill>
                <a:srgbClr val="000000"/>
              </a:solidFill>
            </a:endParaRPr>
          </a:p>
          <a:p>
            <a:pPr marL="0" lvl="0" indent="0" algn="l" rtl="0">
              <a:spcBef>
                <a:spcPts val="0"/>
              </a:spcBef>
              <a:spcAft>
                <a:spcPts val="0"/>
              </a:spcAft>
              <a:buNone/>
            </a:pPr>
            <a:endParaRPr/>
          </a:p>
        </p:txBody>
      </p:sp>
      <p:sp>
        <p:nvSpPr>
          <p:cNvPr id="156" name="Google Shape;156;p28"/>
          <p:cNvSpPr txBox="1">
            <a:spLocks noGrp="1"/>
          </p:cNvSpPr>
          <p:nvPr>
            <p:ph type="body" idx="1"/>
          </p:nvPr>
        </p:nvSpPr>
        <p:spPr>
          <a:xfrm>
            <a:off x="108900" y="765900"/>
            <a:ext cx="8723400" cy="3611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id" sz="2000">
                <a:solidFill>
                  <a:srgbClr val="000000"/>
                </a:solidFill>
                <a:latin typeface="Georgia"/>
                <a:ea typeface="Georgia"/>
                <a:cs typeface="Georgia"/>
                <a:sym typeface="Georgia"/>
              </a:rPr>
              <a:t>Reflective Thinking</a:t>
            </a:r>
            <a:endParaRPr sz="2000">
              <a:solidFill>
                <a:srgbClr val="000000"/>
              </a:solidFill>
              <a:latin typeface="Georgia"/>
              <a:ea typeface="Georgia"/>
              <a:cs typeface="Georgia"/>
              <a:sym typeface="Georgia"/>
            </a:endParaRPr>
          </a:p>
          <a:p>
            <a:pPr marL="0" lvl="0" indent="0" algn="l" rtl="0">
              <a:spcBef>
                <a:spcPts val="1600"/>
              </a:spcBef>
              <a:spcAft>
                <a:spcPts val="0"/>
              </a:spcAft>
              <a:buNone/>
            </a:pPr>
            <a:r>
              <a:rPr lang="id" sz="2000">
                <a:solidFill>
                  <a:srgbClr val="000000"/>
                </a:solidFill>
                <a:latin typeface="Comic Sans MS"/>
                <a:ea typeface="Comic Sans MS"/>
                <a:cs typeface="Comic Sans MS"/>
                <a:sym typeface="Comic Sans MS"/>
              </a:rPr>
              <a:t>Dapat menciptakan sistem intelektual yang kompleks yang merekonsiliasi ide atau pertimbangan yang keliru - misalnya, dengan menyatukan berbagai teori fisika modern atau perkembangan manusia ke dalam sebuah usaha tunggal menyeluruh yang menjelaskan berbagai jenis perilaku yang berbeda.</a:t>
            </a:r>
            <a:endParaRPr sz="20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a:p>
        </p:txBody>
      </p:sp>
      <p:pic>
        <p:nvPicPr>
          <p:cNvPr id="157" name="Google Shape;157;p28"/>
          <p:cNvPicPr preferRelativeResize="0"/>
          <p:nvPr/>
        </p:nvPicPr>
        <p:blipFill>
          <a:blip r:embed="rId3">
            <a:alphaModFix/>
          </a:blip>
          <a:stretch>
            <a:fillRect/>
          </a:stretch>
        </p:blipFill>
        <p:spPr>
          <a:xfrm>
            <a:off x="5157550" y="2838750"/>
            <a:ext cx="3861650" cy="2192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5A6BD"/>
        </a:solidFill>
        <a:effectLst/>
      </p:bgPr>
    </p:bg>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206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4 : </a:t>
            </a:r>
            <a:r>
              <a:rPr lang="id" sz="2000">
                <a:latin typeface="Comic Sans MS"/>
                <a:ea typeface="Comic Sans MS"/>
                <a:cs typeface="Comic Sans MS"/>
                <a:sym typeface="Comic Sans MS"/>
              </a:rPr>
              <a:t>Apa pemikiran orang dewasa secara khusus </a:t>
            </a:r>
            <a:r>
              <a:rPr lang="id" sz="1800">
                <a:latin typeface="Comic Sans MS"/>
                <a:ea typeface="Comic Sans MS"/>
                <a:cs typeface="Comic Sans MS"/>
                <a:sym typeface="Comic Sans MS"/>
              </a:rPr>
              <a:t>?</a:t>
            </a:r>
            <a:endParaRPr>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63" name="Google Shape;163;p29"/>
          <p:cNvSpPr txBox="1">
            <a:spLocks noGrp="1"/>
          </p:cNvSpPr>
          <p:nvPr>
            <p:ph type="body" idx="1"/>
          </p:nvPr>
        </p:nvSpPr>
        <p:spPr>
          <a:xfrm>
            <a:off x="212100" y="895450"/>
            <a:ext cx="8719800" cy="3830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id" sz="1400" i="1"/>
              <a:t>Postformal thought</a:t>
            </a:r>
            <a:r>
              <a:rPr lang="id" sz="1400"/>
              <a:t> merupakan kemampuan untuk menghadapi ketidakpastian, ketidaksempurnaan dan kompromi. Pemikiran postformal ini lebih fleksibel, terbuka, adaptif, dan individualitis.</a:t>
            </a:r>
            <a:endParaRPr sz="1400"/>
          </a:p>
          <a:p>
            <a:pPr marL="0" lvl="0" indent="0" algn="l" rtl="0">
              <a:spcBef>
                <a:spcPts val="1600"/>
              </a:spcBef>
              <a:spcAft>
                <a:spcPts val="0"/>
              </a:spcAft>
              <a:buNone/>
            </a:pPr>
            <a:r>
              <a:rPr lang="id" sz="1400"/>
              <a:t>Kriteria pemikiran postformal sebagai berikut :</a:t>
            </a:r>
            <a:endParaRPr sz="1400"/>
          </a:p>
          <a:p>
            <a:pPr marL="914400" lvl="0" indent="-317500" algn="l" rtl="0">
              <a:spcBef>
                <a:spcPts val="1600"/>
              </a:spcBef>
              <a:spcAft>
                <a:spcPts val="0"/>
              </a:spcAft>
              <a:buSzPts val="1400"/>
              <a:buAutoNum type="arabicPeriod"/>
            </a:pPr>
            <a:r>
              <a:rPr lang="id" sz="1400" b="1">
                <a:latin typeface="Georgia"/>
                <a:ea typeface="Georgia"/>
                <a:cs typeface="Georgia"/>
                <a:sym typeface="Georgia"/>
              </a:rPr>
              <a:t>Shifting gears </a:t>
            </a:r>
            <a:r>
              <a:rPr lang="id" sz="1400"/>
              <a:t> : Kemampuan berfikir yang mampu mengalihkan antara penalaran abstrak dan praktis</a:t>
            </a:r>
            <a:endParaRPr sz="1400"/>
          </a:p>
          <a:p>
            <a:pPr marL="914400" lvl="0" indent="-317500" algn="l" rtl="0">
              <a:spcBef>
                <a:spcPts val="0"/>
              </a:spcBef>
              <a:spcAft>
                <a:spcPts val="0"/>
              </a:spcAft>
              <a:buSzPts val="1400"/>
              <a:buAutoNum type="arabicPeriod"/>
            </a:pPr>
            <a:r>
              <a:rPr lang="id" sz="1400" b="1">
                <a:latin typeface="Georgia"/>
                <a:ea typeface="Georgia"/>
                <a:cs typeface="Georgia"/>
                <a:sym typeface="Georgia"/>
              </a:rPr>
              <a:t>Problem definition</a:t>
            </a:r>
            <a:r>
              <a:rPr lang="id" sz="1400"/>
              <a:t> : Kemampuan untuk mendefinisikan masalah</a:t>
            </a:r>
            <a:endParaRPr sz="1400"/>
          </a:p>
          <a:p>
            <a:pPr marL="914400" lvl="0" indent="-317500" algn="l" rtl="0">
              <a:spcBef>
                <a:spcPts val="0"/>
              </a:spcBef>
              <a:spcAft>
                <a:spcPts val="0"/>
              </a:spcAft>
              <a:buSzPts val="1400"/>
              <a:buAutoNum type="arabicPeriod"/>
            </a:pPr>
            <a:r>
              <a:rPr lang="id" sz="1400" b="1">
                <a:latin typeface="Georgia"/>
                <a:ea typeface="Georgia"/>
                <a:cs typeface="Georgia"/>
                <a:sym typeface="Georgia"/>
              </a:rPr>
              <a:t>Process product shift </a:t>
            </a:r>
            <a:r>
              <a:rPr lang="id" sz="1400"/>
              <a:t>: kemampuan untuk menyelesaikan masalah baik melalui proses umum lewat permasalahan yang sama atau sosial konkrit</a:t>
            </a:r>
            <a:endParaRPr sz="1400"/>
          </a:p>
          <a:p>
            <a:pPr marL="914400" lvl="0" indent="-317500" algn="l" rtl="0">
              <a:spcBef>
                <a:spcPts val="0"/>
              </a:spcBef>
              <a:spcAft>
                <a:spcPts val="0"/>
              </a:spcAft>
              <a:buSzPts val="1400"/>
              <a:buAutoNum type="arabicPeriod"/>
            </a:pPr>
            <a:r>
              <a:rPr lang="id" sz="1400" b="1">
                <a:latin typeface="Georgia"/>
                <a:ea typeface="Georgia"/>
                <a:cs typeface="Georgia"/>
                <a:sym typeface="Georgia"/>
              </a:rPr>
              <a:t>Pragmatism </a:t>
            </a:r>
            <a:r>
              <a:rPr lang="id" sz="1400"/>
              <a:t>: Kemampuan untuk memiih yang terbaik di antara solusi yang logis</a:t>
            </a:r>
            <a:endParaRPr sz="1400"/>
          </a:p>
          <a:p>
            <a:pPr marL="914400" lvl="0" indent="-317500" algn="l" rtl="0">
              <a:spcBef>
                <a:spcPts val="0"/>
              </a:spcBef>
              <a:spcAft>
                <a:spcPts val="0"/>
              </a:spcAft>
              <a:buSzPts val="1400"/>
              <a:buAutoNum type="arabicPeriod"/>
            </a:pPr>
            <a:r>
              <a:rPr lang="id" sz="1400" b="1">
                <a:latin typeface="Georgia"/>
                <a:ea typeface="Georgia"/>
                <a:cs typeface="Georgia"/>
                <a:sym typeface="Georgia"/>
              </a:rPr>
              <a:t>Multiple solutions </a:t>
            </a:r>
            <a:r>
              <a:rPr lang="id" sz="1400"/>
              <a:t>: keasadaran bahwa masalah memiliki lebih dari satu penyebab</a:t>
            </a:r>
            <a:endParaRPr sz="1400"/>
          </a:p>
          <a:p>
            <a:pPr marL="914400" lvl="0" indent="-317500" algn="l" rtl="0">
              <a:spcBef>
                <a:spcPts val="0"/>
              </a:spcBef>
              <a:spcAft>
                <a:spcPts val="0"/>
              </a:spcAft>
              <a:buSzPts val="1400"/>
              <a:buAutoNum type="arabicPeriod"/>
            </a:pPr>
            <a:r>
              <a:rPr lang="id" sz="1400" b="1">
                <a:latin typeface="Georgia"/>
                <a:ea typeface="Georgia"/>
                <a:cs typeface="Georgia"/>
                <a:sym typeface="Georgia"/>
              </a:rPr>
              <a:t>Awareness of paradox </a:t>
            </a:r>
            <a:r>
              <a:rPr lang="id" sz="1400"/>
              <a:t>: kesadaran bahwa masalah atau solusi merupakan konflik yang tidak tuntas</a:t>
            </a:r>
            <a:endParaRPr sz="1400"/>
          </a:p>
          <a:p>
            <a:pPr marL="914400" lvl="0" indent="-317500" algn="l" rtl="0">
              <a:spcBef>
                <a:spcPts val="0"/>
              </a:spcBef>
              <a:spcAft>
                <a:spcPts val="0"/>
              </a:spcAft>
              <a:buSzPts val="1400"/>
              <a:buAutoNum type="arabicPeriod"/>
            </a:pPr>
            <a:r>
              <a:rPr lang="id" sz="1400" b="1">
                <a:latin typeface="Georgia"/>
                <a:ea typeface="Georgia"/>
                <a:cs typeface="Georgia"/>
                <a:sym typeface="Georgia"/>
              </a:rPr>
              <a:t>Self- referential thought</a:t>
            </a:r>
            <a:r>
              <a:rPr lang="id" sz="1400"/>
              <a:t> : kesadaran untuk melakukan penilaian menggukanan logika terhadap solusi mana yang logis.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81975"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4 : </a:t>
            </a:r>
            <a:r>
              <a:rPr lang="id" sz="2000">
                <a:latin typeface="Comic Sans MS"/>
                <a:ea typeface="Comic Sans MS"/>
                <a:cs typeface="Comic Sans MS"/>
                <a:sym typeface="Comic Sans MS"/>
              </a:rPr>
              <a:t>Apa pemikiran orang dewasa secara khusus </a:t>
            </a:r>
            <a:r>
              <a:rPr lang="id" sz="1800">
                <a:latin typeface="Comic Sans MS"/>
                <a:ea typeface="Comic Sans MS"/>
                <a:cs typeface="Comic Sans MS"/>
                <a:sym typeface="Comic Sans MS"/>
              </a:rPr>
              <a:t>?</a:t>
            </a:r>
            <a:endParaRPr/>
          </a:p>
        </p:txBody>
      </p:sp>
      <p:sp>
        <p:nvSpPr>
          <p:cNvPr id="169" name="Google Shape;169;p30"/>
          <p:cNvSpPr txBox="1">
            <a:spLocks noGrp="1"/>
          </p:cNvSpPr>
          <p:nvPr>
            <p:ph type="body" idx="1"/>
          </p:nvPr>
        </p:nvSpPr>
        <p:spPr>
          <a:xfrm>
            <a:off x="138150" y="168650"/>
            <a:ext cx="8867700" cy="4215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rgbClr val="000000"/>
              </a:solidFill>
              <a:latin typeface="Georgia"/>
              <a:ea typeface="Georgia"/>
              <a:cs typeface="Georgia"/>
              <a:sym typeface="Georgia"/>
            </a:endParaRPr>
          </a:p>
          <a:p>
            <a:pPr marL="457200" lvl="0" indent="-342900" algn="l" rtl="0">
              <a:lnSpc>
                <a:spcPct val="100000"/>
              </a:lnSpc>
              <a:spcBef>
                <a:spcPts val="0"/>
              </a:spcBef>
              <a:spcAft>
                <a:spcPts val="0"/>
              </a:spcAft>
              <a:buClr>
                <a:srgbClr val="000000"/>
              </a:buClr>
              <a:buSzPts val="1800"/>
              <a:buFont typeface="Georgia"/>
              <a:buChar char="●"/>
            </a:pPr>
            <a:r>
              <a:rPr lang="id">
                <a:solidFill>
                  <a:srgbClr val="000000"/>
                </a:solidFill>
                <a:latin typeface="Georgia"/>
                <a:ea typeface="Georgia"/>
                <a:cs typeface="Georgia"/>
                <a:sym typeface="Georgia"/>
              </a:rPr>
              <a:t>Schaie: A life-span model of cognitive development</a:t>
            </a:r>
            <a:endParaRPr>
              <a:solidFill>
                <a:srgbClr val="000000"/>
              </a:solidFill>
              <a:latin typeface="Georgia"/>
              <a:ea typeface="Georgia"/>
              <a:cs typeface="Georgia"/>
              <a:sym typeface="Georgia"/>
            </a:endParaRPr>
          </a:p>
          <a:p>
            <a:pPr marL="0" lvl="0" indent="0" algn="l" rtl="0">
              <a:lnSpc>
                <a:spcPct val="100000"/>
              </a:lnSpc>
              <a:spcBef>
                <a:spcPts val="0"/>
              </a:spcBef>
              <a:spcAft>
                <a:spcPts val="0"/>
              </a:spcAft>
              <a:buNone/>
            </a:pPr>
            <a:endParaRPr>
              <a:solidFill>
                <a:srgbClr val="000000"/>
              </a:solidFill>
              <a:latin typeface="Comic Sans MS"/>
              <a:ea typeface="Comic Sans MS"/>
              <a:cs typeface="Comic Sans MS"/>
              <a:sym typeface="Comic Sans MS"/>
            </a:endParaRPr>
          </a:p>
          <a:p>
            <a:pPr marL="0" lvl="0" indent="0" algn="just"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Schaie mengusulkan tujuh tahap perkembangan kognitif yang berkaitan dengan usia:</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1. Tahap akusitif (masa kanak-kanak dan remaja).</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2. Tahap pencapaian (akhir remaja atau awal dua puluhan hingga awal tiga puluhan).</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3. Tahap yang bertanggung jawab (akhir tiga puluhan hingga awal enam puluhan)</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4. Tahap eksekutif (tiga puluhan atau empat puluhan hingga usia pertengahan).</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5. Tahap reorganisasi (akhir usia pertengahan, awal akhir masa dewasa).</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6.Tahap reintegratif (akhir masa dewasa)</a:t>
            </a:r>
            <a:endParaRPr>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7. Tahap pembuatan warisan (lanjut usia lanjut)</a:t>
            </a:r>
            <a:r>
              <a:rPr lang="id" sz="2000">
                <a:solidFill>
                  <a:srgbClr val="000000"/>
                </a:solidFill>
                <a:latin typeface="Comic Sans MS"/>
                <a:ea typeface="Comic Sans MS"/>
                <a:cs typeface="Comic Sans MS"/>
                <a:sym typeface="Comic Sans MS"/>
              </a:rPr>
              <a:t>.</a:t>
            </a:r>
            <a:endParaRPr sz="2000">
              <a:solidFill>
                <a:srgbClr val="000000"/>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ts val="1100"/>
              <a:buFont typeface="Arial"/>
              <a:buNone/>
            </a:pPr>
            <a:endParaRPr sz="2000">
              <a:solidFill>
                <a:schemeClr val="accent1"/>
              </a:solidFill>
              <a:latin typeface="Comic Sans MS"/>
              <a:ea typeface="Comic Sans MS"/>
              <a:cs typeface="Comic Sans MS"/>
              <a:sym typeface="Comic Sans MS"/>
            </a:endParaRPr>
          </a:p>
          <a:p>
            <a:pPr marL="0" lvl="0" indent="0" algn="l" rtl="0">
              <a:spcBef>
                <a:spcPts val="0"/>
              </a:spcBef>
              <a:spcAft>
                <a:spcPts val="1600"/>
              </a:spcAft>
              <a:buNone/>
            </a:pPr>
            <a:endParaRPr/>
          </a:p>
        </p:txBody>
      </p:sp>
      <p:pic>
        <p:nvPicPr>
          <p:cNvPr id="170" name="Google Shape;170;p30"/>
          <p:cNvPicPr preferRelativeResize="0"/>
          <p:nvPr/>
        </p:nvPicPr>
        <p:blipFill>
          <a:blip r:embed="rId3">
            <a:alphaModFix/>
          </a:blip>
          <a:stretch>
            <a:fillRect/>
          </a:stretch>
        </p:blipFill>
        <p:spPr>
          <a:xfrm>
            <a:off x="6155325" y="3521225"/>
            <a:ext cx="2852850" cy="1501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4 :</a:t>
            </a:r>
            <a:r>
              <a:rPr lang="id" sz="2000">
                <a:latin typeface="Comic Sans MS"/>
                <a:ea typeface="Comic Sans MS"/>
                <a:cs typeface="Comic Sans MS"/>
                <a:sym typeface="Comic Sans MS"/>
              </a:rPr>
              <a:t> Apa pemikiran orang dewasa secara khusus </a:t>
            </a:r>
            <a:r>
              <a:rPr lang="id" sz="1800">
                <a:latin typeface="Comic Sans MS"/>
                <a:ea typeface="Comic Sans MS"/>
                <a:cs typeface="Comic Sans MS"/>
                <a:sym typeface="Comic Sans MS"/>
              </a:rPr>
              <a:t>?</a:t>
            </a:r>
            <a:endParaRPr/>
          </a:p>
        </p:txBody>
      </p:sp>
      <p:sp>
        <p:nvSpPr>
          <p:cNvPr id="176" name="Google Shape;176;p31"/>
          <p:cNvSpPr txBox="1">
            <a:spLocks noGrp="1"/>
          </p:cNvSpPr>
          <p:nvPr>
            <p:ph type="body" idx="1"/>
          </p:nvPr>
        </p:nvSpPr>
        <p:spPr>
          <a:xfrm>
            <a:off x="70275" y="1152475"/>
            <a:ext cx="8762100" cy="3900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eorgia"/>
              <a:buChar char="➢"/>
            </a:pPr>
            <a:r>
              <a:rPr lang="id">
                <a:solidFill>
                  <a:srgbClr val="000000"/>
                </a:solidFill>
                <a:latin typeface="Georgia"/>
                <a:ea typeface="Georgia"/>
                <a:cs typeface="Georgia"/>
                <a:sym typeface="Georgia"/>
              </a:rPr>
              <a:t>Emotional Intelligence </a:t>
            </a:r>
            <a:endParaRPr>
              <a:solidFill>
                <a:srgbClr val="000000"/>
              </a:solidFill>
              <a:latin typeface="Georgia"/>
              <a:ea typeface="Georgia"/>
              <a:cs typeface="Georgia"/>
              <a:sym typeface="Georgia"/>
            </a:endParaRPr>
          </a:p>
          <a:p>
            <a:pPr marL="0" lvl="0" indent="457200" algn="l" rtl="0">
              <a:spcBef>
                <a:spcPts val="1600"/>
              </a:spcBef>
              <a:spcAft>
                <a:spcPts val="0"/>
              </a:spcAft>
              <a:buClr>
                <a:schemeClr val="dk1"/>
              </a:buClr>
              <a:buSzPts val="1100"/>
              <a:buFont typeface="Arial"/>
              <a:buNone/>
            </a:pPr>
            <a:r>
              <a:rPr lang="id">
                <a:solidFill>
                  <a:srgbClr val="000000"/>
                </a:solidFill>
              </a:rPr>
              <a:t>Kecerdasan emosi Ini merujuk pada empat keterampilan terkait kemampuan untuk memahami, menggunakan, mengelola, dan mengatur emosi kita sendiri dan orang lain untuk mencapai tujuan. Emosi Kecerdasan ini memungkinkan seseorang untuk memanfaatkan emosi untuk menghadapi lebih efektif dengan lingkungan sosial. Kecerdasan emosional mempengaruhi kualitas hubungan pribadi dan juga mempengaruhi efektivitas di tempat kerja.</a:t>
            </a:r>
            <a:endParaRPr>
              <a:solidFill>
                <a:srgbClr val="000000"/>
              </a:solidFill>
            </a:endParaRPr>
          </a:p>
          <a:p>
            <a:pPr marL="0" lvl="0" indent="0" algn="l" rtl="0">
              <a:spcBef>
                <a:spcPts val="1600"/>
              </a:spcBef>
              <a:spcAft>
                <a:spcPts val="1600"/>
              </a:spcAft>
              <a:buNone/>
            </a:pPr>
            <a:endParaRPr/>
          </a:p>
        </p:txBody>
      </p:sp>
      <p:pic>
        <p:nvPicPr>
          <p:cNvPr id="177" name="Google Shape;177;p31"/>
          <p:cNvPicPr preferRelativeResize="0"/>
          <p:nvPr/>
        </p:nvPicPr>
        <p:blipFill>
          <a:blip r:embed="rId3">
            <a:alphaModFix/>
          </a:blip>
          <a:stretch>
            <a:fillRect/>
          </a:stretch>
        </p:blipFill>
        <p:spPr>
          <a:xfrm>
            <a:off x="4932700" y="3330625"/>
            <a:ext cx="4211301" cy="181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054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1 : Apa arti menjadi orang dewasa dan apa faktor-faktor yang mempengaruhi waktu menjadi dewasa awal?</a:t>
            </a:r>
            <a:endParaRPr sz="1800">
              <a:latin typeface="Comic Sans MS"/>
              <a:ea typeface="Comic Sans MS"/>
              <a:cs typeface="Comic Sans MS"/>
              <a:sym typeface="Comic Sans MS"/>
            </a:endParaRPr>
          </a:p>
        </p:txBody>
      </p:sp>
      <p:sp>
        <p:nvSpPr>
          <p:cNvPr id="61" name="Google Shape;61;p14"/>
          <p:cNvSpPr txBox="1">
            <a:spLocks noGrp="1"/>
          </p:cNvSpPr>
          <p:nvPr>
            <p:ph type="body" idx="1"/>
          </p:nvPr>
        </p:nvSpPr>
        <p:spPr>
          <a:xfrm>
            <a:off x="311700" y="1152475"/>
            <a:ext cx="4760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400">
                <a:solidFill>
                  <a:srgbClr val="000000"/>
                </a:solidFill>
                <a:latin typeface="Comic Sans MS"/>
                <a:ea typeface="Comic Sans MS"/>
                <a:cs typeface="Comic Sans MS"/>
                <a:sym typeface="Comic Sans MS"/>
              </a:rPr>
              <a:t>Definisi menurut Hukum:</a:t>
            </a:r>
            <a:endParaRPr sz="1400">
              <a:solidFill>
                <a:srgbClr val="000000"/>
              </a:solidFill>
              <a:latin typeface="Comic Sans MS"/>
              <a:ea typeface="Comic Sans MS"/>
              <a:cs typeface="Comic Sans MS"/>
              <a:sym typeface="Comic Sans MS"/>
            </a:endParaRPr>
          </a:p>
          <a:p>
            <a:pPr marL="457200" lvl="0" indent="-317500" algn="l" rtl="0">
              <a:spcBef>
                <a:spcPts val="1600"/>
              </a:spcBef>
              <a:spcAft>
                <a:spcPts val="0"/>
              </a:spcAft>
              <a:buClr>
                <a:srgbClr val="000000"/>
              </a:buClr>
              <a:buSzPts val="1400"/>
              <a:buFont typeface="Comic Sans MS"/>
              <a:buChar char="●"/>
            </a:pPr>
            <a:r>
              <a:rPr lang="id" sz="1400">
                <a:solidFill>
                  <a:srgbClr val="000000"/>
                </a:solidFill>
                <a:latin typeface="Comic Sans MS"/>
                <a:ea typeface="Comic Sans MS"/>
                <a:cs typeface="Comic Sans MS"/>
                <a:sym typeface="Comic Sans MS"/>
              </a:rPr>
              <a:t>18 tahun sudah mendapatkan hak memilih</a:t>
            </a:r>
            <a:endParaRPr sz="1400">
              <a:solidFill>
                <a:srgbClr val="000000"/>
              </a:solidFill>
              <a:latin typeface="Comic Sans MS"/>
              <a:ea typeface="Comic Sans MS"/>
              <a:cs typeface="Comic Sans MS"/>
              <a:sym typeface="Comic Sans MS"/>
            </a:endParaRPr>
          </a:p>
          <a:p>
            <a:pPr marL="457200" lvl="0" indent="-317500" algn="l" rtl="0">
              <a:spcBef>
                <a:spcPts val="0"/>
              </a:spcBef>
              <a:spcAft>
                <a:spcPts val="0"/>
              </a:spcAft>
              <a:buClr>
                <a:srgbClr val="000000"/>
              </a:buClr>
              <a:buSzPts val="1400"/>
              <a:buFont typeface="Comic Sans MS"/>
              <a:buChar char="●"/>
            </a:pPr>
            <a:r>
              <a:rPr lang="id" sz="1400">
                <a:solidFill>
                  <a:srgbClr val="000000"/>
                </a:solidFill>
                <a:latin typeface="Comic Sans MS"/>
                <a:ea typeface="Comic Sans MS"/>
                <a:cs typeface="Comic Sans MS"/>
                <a:sym typeface="Comic Sans MS"/>
              </a:rPr>
              <a:t>18- 21 tahun di sebagian negara sudah dapat menikah tanpa izin dari orangtua</a:t>
            </a:r>
            <a:endParaRPr sz="1400">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id" sz="1400">
                <a:solidFill>
                  <a:srgbClr val="000000"/>
                </a:solidFill>
                <a:latin typeface="Comic Sans MS"/>
                <a:ea typeface="Comic Sans MS"/>
                <a:cs typeface="Comic Sans MS"/>
                <a:sym typeface="Comic Sans MS"/>
              </a:rPr>
              <a:t>Definisi menurut Sosiologis:</a:t>
            </a:r>
            <a:endParaRPr sz="1400">
              <a:solidFill>
                <a:srgbClr val="000000"/>
              </a:solidFill>
              <a:latin typeface="Comic Sans MS"/>
              <a:ea typeface="Comic Sans MS"/>
              <a:cs typeface="Comic Sans MS"/>
              <a:sym typeface="Comic Sans MS"/>
            </a:endParaRPr>
          </a:p>
          <a:p>
            <a:pPr marL="457200" lvl="0" indent="-317500" algn="l" rtl="0">
              <a:spcBef>
                <a:spcPts val="1600"/>
              </a:spcBef>
              <a:spcAft>
                <a:spcPts val="0"/>
              </a:spcAft>
              <a:buClr>
                <a:srgbClr val="000000"/>
              </a:buClr>
              <a:buSzPts val="1400"/>
              <a:buFont typeface="Comic Sans MS"/>
              <a:buChar char="●"/>
            </a:pPr>
            <a:r>
              <a:rPr lang="id" sz="1400">
                <a:solidFill>
                  <a:srgbClr val="000000"/>
                </a:solidFill>
                <a:latin typeface="Comic Sans MS"/>
                <a:ea typeface="Comic Sans MS"/>
                <a:cs typeface="Comic Sans MS"/>
                <a:sym typeface="Comic Sans MS"/>
              </a:rPr>
              <a:t>Ketika sudah mandiri dan memiliki karir</a:t>
            </a:r>
            <a:endParaRPr sz="1400">
              <a:solidFill>
                <a:srgbClr val="000000"/>
              </a:solidFill>
              <a:latin typeface="Comic Sans MS"/>
              <a:ea typeface="Comic Sans MS"/>
              <a:cs typeface="Comic Sans MS"/>
              <a:sym typeface="Comic Sans MS"/>
            </a:endParaRPr>
          </a:p>
          <a:p>
            <a:pPr marL="457200" lvl="0" indent="-317500" algn="l" rtl="0">
              <a:spcBef>
                <a:spcPts val="0"/>
              </a:spcBef>
              <a:spcAft>
                <a:spcPts val="0"/>
              </a:spcAft>
              <a:buClr>
                <a:srgbClr val="000000"/>
              </a:buClr>
              <a:buSzPts val="1400"/>
              <a:buFont typeface="Comic Sans MS"/>
              <a:buChar char="●"/>
            </a:pPr>
            <a:r>
              <a:rPr lang="id" sz="1400">
                <a:solidFill>
                  <a:srgbClr val="000000"/>
                </a:solidFill>
                <a:latin typeface="Comic Sans MS"/>
                <a:ea typeface="Comic Sans MS"/>
                <a:cs typeface="Comic Sans MS"/>
                <a:sym typeface="Comic Sans MS"/>
              </a:rPr>
              <a:t>Dapat membentuk suatu komitmen</a:t>
            </a:r>
            <a:endParaRPr sz="14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a:p>
        </p:txBody>
      </p:sp>
      <p:pic>
        <p:nvPicPr>
          <p:cNvPr id="62" name="Google Shape;62;p14"/>
          <p:cNvPicPr preferRelativeResize="0"/>
          <p:nvPr/>
        </p:nvPicPr>
        <p:blipFill>
          <a:blip r:embed="rId3">
            <a:alphaModFix/>
          </a:blip>
          <a:stretch>
            <a:fillRect/>
          </a:stretch>
        </p:blipFill>
        <p:spPr>
          <a:xfrm>
            <a:off x="5071800" y="1192271"/>
            <a:ext cx="4011949" cy="2758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12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000">
                <a:latin typeface="Times New Roman"/>
                <a:ea typeface="Times New Roman"/>
                <a:cs typeface="Times New Roman"/>
                <a:sym typeface="Times New Roman"/>
              </a:rPr>
              <a:t>Guidepost 5</a:t>
            </a:r>
            <a:r>
              <a:rPr lang="id" sz="1800">
                <a:latin typeface="Comic Sans MS"/>
                <a:ea typeface="Comic Sans MS"/>
                <a:cs typeface="Comic Sans MS"/>
                <a:sym typeface="Comic Sans MS"/>
              </a:rPr>
              <a:t>: </a:t>
            </a:r>
            <a:r>
              <a:rPr lang="id" sz="2000">
                <a:latin typeface="Comic Sans MS"/>
                <a:ea typeface="Comic Sans MS"/>
                <a:cs typeface="Comic Sans MS"/>
                <a:sym typeface="Comic Sans MS"/>
              </a:rPr>
              <a:t>Bagaimana penalaran moral berkembang ?</a:t>
            </a:r>
            <a:endParaRPr sz="2000">
              <a:latin typeface="Comic Sans MS"/>
              <a:ea typeface="Comic Sans MS"/>
              <a:cs typeface="Comic Sans MS"/>
              <a:sym typeface="Comic Sans MS"/>
            </a:endParaRPr>
          </a:p>
        </p:txBody>
      </p:sp>
      <p:sp>
        <p:nvSpPr>
          <p:cNvPr id="183" name="Google Shape;183;p32"/>
          <p:cNvSpPr txBox="1">
            <a:spLocks noGrp="1"/>
          </p:cNvSpPr>
          <p:nvPr>
            <p:ph type="body" idx="1"/>
          </p:nvPr>
        </p:nvSpPr>
        <p:spPr>
          <a:xfrm>
            <a:off x="195600" y="519150"/>
            <a:ext cx="8752800" cy="4105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000000"/>
              </a:buClr>
              <a:buSzPts val="1700"/>
              <a:buFont typeface="Georgia"/>
              <a:buChar char="●"/>
            </a:pPr>
            <a:r>
              <a:rPr lang="id" sz="1700" b="1">
                <a:solidFill>
                  <a:srgbClr val="000000"/>
                </a:solidFill>
                <a:latin typeface="Georgia"/>
                <a:ea typeface="Georgia"/>
                <a:cs typeface="Georgia"/>
                <a:sym typeface="Georgia"/>
              </a:rPr>
              <a:t>Moral Reasoning</a:t>
            </a:r>
            <a:endParaRPr sz="1700" b="1">
              <a:solidFill>
                <a:srgbClr val="000000"/>
              </a:solidFill>
              <a:latin typeface="Georgia"/>
              <a:ea typeface="Georgia"/>
              <a:cs typeface="Georgia"/>
              <a:sym typeface="Georgia"/>
            </a:endParaRPr>
          </a:p>
          <a:p>
            <a:pPr marL="0" lvl="0" indent="0" algn="l" rtl="0">
              <a:spcBef>
                <a:spcPts val="1600"/>
              </a:spcBef>
              <a:spcAft>
                <a:spcPts val="0"/>
              </a:spcAft>
              <a:buNone/>
            </a:pPr>
            <a:r>
              <a:rPr lang="id" sz="1700">
                <a:solidFill>
                  <a:srgbClr val="000000"/>
                </a:solidFill>
              </a:rPr>
              <a:t>Perkembangan moral anak-anak dan remaja menyertai pematangan kognitif. Orang-orang dewasa maju dalam penilaian moral ketika mereka melepaskan egosentrisme dan menjadi mampu berpikir abstrak. Namun di masa dewasa, penilaian moral menjadi lebih kompleks.</a:t>
            </a:r>
            <a:endParaRPr sz="1700">
              <a:solidFill>
                <a:srgbClr val="000000"/>
              </a:solidFill>
            </a:endParaRPr>
          </a:p>
          <a:p>
            <a:pPr marL="457200" lvl="0" indent="-336550" algn="l" rtl="0">
              <a:spcBef>
                <a:spcPts val="1600"/>
              </a:spcBef>
              <a:spcAft>
                <a:spcPts val="0"/>
              </a:spcAft>
              <a:buClr>
                <a:srgbClr val="000000"/>
              </a:buClr>
              <a:buSzPts val="1700"/>
              <a:buFont typeface="Georgia"/>
              <a:buChar char="●"/>
            </a:pPr>
            <a:r>
              <a:rPr lang="id" sz="1700" b="1">
                <a:solidFill>
                  <a:srgbClr val="000000"/>
                </a:solidFill>
                <a:latin typeface="Georgia"/>
                <a:ea typeface="Georgia"/>
                <a:cs typeface="Georgia"/>
                <a:sym typeface="Georgia"/>
              </a:rPr>
              <a:t>Culture and Moral Reasoning</a:t>
            </a:r>
            <a:endParaRPr sz="1700" b="1">
              <a:solidFill>
                <a:srgbClr val="000000"/>
              </a:solidFill>
              <a:latin typeface="Georgia"/>
              <a:ea typeface="Georgia"/>
              <a:cs typeface="Georgia"/>
              <a:sym typeface="Georgia"/>
            </a:endParaRPr>
          </a:p>
          <a:p>
            <a:pPr marL="0" lvl="0" indent="0" algn="l" rtl="0">
              <a:spcBef>
                <a:spcPts val="1600"/>
              </a:spcBef>
              <a:spcAft>
                <a:spcPts val="1600"/>
              </a:spcAft>
              <a:buNone/>
            </a:pPr>
            <a:r>
              <a:rPr lang="id" sz="1700">
                <a:solidFill>
                  <a:srgbClr val="000000"/>
                </a:solidFill>
              </a:rPr>
              <a:t>Untuk masyarakat China ini cenderung menyelesaikan masalah nilai moral mereka secara kolektivis sedangkan masyarakat budaya barat cenderung individualistik dan keras dalam menanggapi masalah moral yang di terapkan.</a:t>
            </a:r>
            <a:endParaRPr sz="1700">
              <a:solidFill>
                <a:srgbClr val="000000"/>
              </a:solidFill>
            </a:endParaRPr>
          </a:p>
        </p:txBody>
      </p:sp>
      <p:pic>
        <p:nvPicPr>
          <p:cNvPr id="184" name="Google Shape;184;p32"/>
          <p:cNvPicPr preferRelativeResize="0"/>
          <p:nvPr/>
        </p:nvPicPr>
        <p:blipFill>
          <a:blip r:embed="rId3">
            <a:alphaModFix/>
          </a:blip>
          <a:stretch>
            <a:fillRect/>
          </a:stretch>
        </p:blipFill>
        <p:spPr>
          <a:xfrm>
            <a:off x="5972650" y="3583575"/>
            <a:ext cx="3171351" cy="1559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5</a:t>
            </a:r>
            <a:r>
              <a:rPr lang="id" sz="2000">
                <a:latin typeface="Comic Sans MS"/>
                <a:ea typeface="Comic Sans MS"/>
                <a:cs typeface="Comic Sans MS"/>
                <a:sym typeface="Comic Sans MS"/>
              </a:rPr>
              <a:t>: Bagaimana penalaran moral berkembang ?</a:t>
            </a:r>
            <a:endParaRPr sz="2000"/>
          </a:p>
        </p:txBody>
      </p:sp>
      <p:sp>
        <p:nvSpPr>
          <p:cNvPr id="190" name="Google Shape;190;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Georgia"/>
              <a:buChar char="❏"/>
            </a:pPr>
            <a:r>
              <a:rPr lang="id" b="1">
                <a:solidFill>
                  <a:srgbClr val="000000"/>
                </a:solidFill>
                <a:latin typeface="Georgia"/>
                <a:ea typeface="Georgia"/>
                <a:cs typeface="Georgia"/>
                <a:sym typeface="Georgia"/>
              </a:rPr>
              <a:t>Gender and Moral Reasoning</a:t>
            </a:r>
            <a:endParaRPr b="1">
              <a:solidFill>
                <a:srgbClr val="000000"/>
              </a:solidFill>
              <a:latin typeface="Georgia"/>
              <a:ea typeface="Georgia"/>
              <a:cs typeface="Georgia"/>
              <a:sym typeface="Georgia"/>
            </a:endParaRPr>
          </a:p>
          <a:p>
            <a:pPr marL="0" lvl="0" indent="0" algn="l" rtl="0">
              <a:spcBef>
                <a:spcPts val="1600"/>
              </a:spcBef>
              <a:spcAft>
                <a:spcPts val="0"/>
              </a:spcAft>
              <a:buNone/>
            </a:pPr>
            <a:r>
              <a:rPr lang="id">
                <a:solidFill>
                  <a:srgbClr val="000000"/>
                </a:solidFill>
              </a:rPr>
              <a:t>- Pada moral reasoning</a:t>
            </a:r>
            <a:r>
              <a:rPr lang="id" b="1">
                <a:solidFill>
                  <a:srgbClr val="000000"/>
                </a:solidFill>
              </a:rPr>
              <a:t> </a:t>
            </a:r>
            <a:r>
              <a:rPr lang="id">
                <a:solidFill>
                  <a:srgbClr val="000000"/>
                </a:solidFill>
              </a:rPr>
              <a:t>Gilligan menyimpulkan bahwa perempuan kurang memikirkan keadilan tetapi lebih berorientasi kepada tanggung jawab pada orang orang tertentu, namun pada laki-laki lebih ke rasa keadilan dari pada rasa tanggung jawab.</a:t>
            </a:r>
            <a:endParaRPr>
              <a:solidFill>
                <a:srgbClr val="000000"/>
              </a:solidFill>
            </a:endParaRPr>
          </a:p>
          <a:p>
            <a:pPr marL="0" lvl="0" indent="0" algn="l" rtl="0">
              <a:spcBef>
                <a:spcPts val="1600"/>
              </a:spcBef>
              <a:spcAft>
                <a:spcPts val="1600"/>
              </a:spcAft>
              <a:buNone/>
            </a:pPr>
            <a:r>
              <a:rPr lang="id">
                <a:solidFill>
                  <a:srgbClr val="000000"/>
                </a:solidFill>
              </a:rPr>
              <a:t>- Namun, penelitian lain belum secara keseluruhan menemukan perbedaan gender yang signifikan dengan moral reasoning</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99150" y="121800"/>
            <a:ext cx="9144000" cy="113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6 : </a:t>
            </a:r>
            <a:r>
              <a:rPr lang="id" sz="2000">
                <a:latin typeface="Comic Sans MS"/>
                <a:ea typeface="Comic Sans MS"/>
                <a:cs typeface="Comic Sans MS"/>
                <a:sym typeface="Comic Sans MS"/>
              </a:rPr>
              <a:t>Bagaimana orang dewasa awal melakukan transisi ke pendidikan dan pekerjaan yang lebih tinggi, dan bagaimana pengalaman ini mempengaruhi perkembangan kognitif ?</a:t>
            </a:r>
            <a:endParaRPr sz="2000">
              <a:latin typeface="Comic Sans MS"/>
              <a:ea typeface="Comic Sans MS"/>
              <a:cs typeface="Comic Sans MS"/>
              <a:sym typeface="Comic Sans MS"/>
            </a:endParaRPr>
          </a:p>
          <a:p>
            <a:pPr marL="0" lvl="0" indent="0" algn="l" rtl="0">
              <a:spcBef>
                <a:spcPts val="0"/>
              </a:spcBef>
              <a:spcAft>
                <a:spcPts val="0"/>
              </a:spcAft>
              <a:buNone/>
            </a:pPr>
            <a:endParaRPr sz="1800">
              <a:latin typeface="Comic Sans MS"/>
              <a:ea typeface="Comic Sans MS"/>
              <a:cs typeface="Comic Sans MS"/>
              <a:sym typeface="Comic Sans MS"/>
            </a:endParaRPr>
          </a:p>
        </p:txBody>
      </p:sp>
      <p:sp>
        <p:nvSpPr>
          <p:cNvPr id="196" name="Google Shape;196;p34"/>
          <p:cNvSpPr txBox="1">
            <a:spLocks noGrp="1"/>
          </p:cNvSpPr>
          <p:nvPr>
            <p:ph type="body" idx="1"/>
          </p:nvPr>
        </p:nvSpPr>
        <p:spPr>
          <a:xfrm>
            <a:off x="152250" y="1869000"/>
            <a:ext cx="8839500" cy="3753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id">
                <a:solidFill>
                  <a:srgbClr val="000000"/>
                </a:solidFill>
              </a:rPr>
              <a:t>Education and Work </a:t>
            </a:r>
            <a:endParaRPr>
              <a:solidFill>
                <a:srgbClr val="000000"/>
              </a:solidFill>
            </a:endParaRPr>
          </a:p>
          <a:p>
            <a:pPr marL="457200" lvl="0" indent="0" algn="l" rtl="0">
              <a:spcBef>
                <a:spcPts val="1600"/>
              </a:spcBef>
              <a:spcAft>
                <a:spcPts val="0"/>
              </a:spcAft>
              <a:buNone/>
            </a:pPr>
            <a:r>
              <a:rPr lang="id">
                <a:solidFill>
                  <a:srgbClr val="000000"/>
                </a:solidFill>
              </a:rPr>
              <a:t>	Tidak seperti anak muda di generasi sebelumnya, Generasi dewasa ini cenderung tidak mempunyai jalur karier yang jelas.</a:t>
            </a:r>
            <a:endParaRPr>
              <a:solidFill>
                <a:srgbClr val="000000"/>
              </a:solidFill>
            </a:endParaRPr>
          </a:p>
          <a:p>
            <a:pPr marL="457200" lvl="0" indent="0" algn="l" rtl="0">
              <a:spcBef>
                <a:spcPts val="1600"/>
              </a:spcBef>
              <a:spcAft>
                <a:spcPts val="0"/>
              </a:spcAft>
              <a:buNone/>
            </a:pPr>
            <a:r>
              <a:rPr lang="id">
                <a:solidFill>
                  <a:srgbClr val="000000"/>
                </a:solidFill>
              </a:rPr>
              <a:t>	Melanjutkan pendidikan kejuruan setelah sekolah menegah dapat memberikan peluang untuk pertumbuhan kognitif.</a:t>
            </a:r>
            <a:endParaRPr>
              <a:solidFill>
                <a:srgbClr val="000000"/>
              </a:solidFill>
            </a:endParaRPr>
          </a:p>
          <a:p>
            <a:pPr marL="457200" lvl="0" indent="0" algn="l" rtl="0">
              <a:spcBef>
                <a:spcPts val="1600"/>
              </a:spcBef>
              <a:spcAft>
                <a:spcPts val="0"/>
              </a:spcAft>
              <a:buNone/>
            </a:pPr>
            <a:endParaRPr>
              <a:solidFill>
                <a:srgbClr val="222222"/>
              </a:solidFill>
              <a:highlight>
                <a:srgbClr val="FFFFFF"/>
              </a:highlight>
            </a:endParaRPr>
          </a:p>
          <a:p>
            <a:pPr marL="457200" lvl="0" indent="0" algn="l" rtl="0">
              <a:spcBef>
                <a:spcPts val="1600"/>
              </a:spcBef>
              <a:spcAft>
                <a:spcPts val="1600"/>
              </a:spcAft>
              <a:buNone/>
            </a:pPr>
            <a:endParaRPr sz="1100">
              <a:solidFill>
                <a:srgbClr val="222222"/>
              </a:solidFill>
              <a:highlight>
                <a:srgbClr val="FFFFFF"/>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184750"/>
            <a:ext cx="8520600" cy="95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6</a:t>
            </a:r>
            <a:r>
              <a:rPr lang="id" sz="2000">
                <a:latin typeface="Comic Sans MS"/>
                <a:ea typeface="Comic Sans MS"/>
                <a:cs typeface="Comic Sans MS"/>
                <a:sym typeface="Comic Sans MS"/>
              </a:rPr>
              <a:t> : Bagaimana orang dewasa awal melakukan transisi ke pendidikan dan pekerjaan yang lebih tinggi, dan bagaimana pengalaman ini mempengaruhi perkembangan kognitif ?</a:t>
            </a:r>
            <a:endParaRPr sz="2000"/>
          </a:p>
        </p:txBody>
      </p:sp>
      <p:sp>
        <p:nvSpPr>
          <p:cNvPr id="202" name="Google Shape;202;p35"/>
          <p:cNvSpPr txBox="1">
            <a:spLocks noGrp="1"/>
          </p:cNvSpPr>
          <p:nvPr>
            <p:ph type="body" idx="1"/>
          </p:nvPr>
        </p:nvSpPr>
        <p:spPr>
          <a:xfrm>
            <a:off x="311700" y="1450100"/>
            <a:ext cx="8520600" cy="3118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id">
                <a:solidFill>
                  <a:srgbClr val="000000"/>
                </a:solidFill>
              </a:rPr>
              <a:t>The Collage and Transition</a:t>
            </a:r>
            <a:endParaRPr>
              <a:solidFill>
                <a:srgbClr val="000000"/>
              </a:solidFill>
            </a:endParaRPr>
          </a:p>
          <a:p>
            <a:pPr marL="457200" lvl="0" indent="0" algn="l" rtl="0">
              <a:spcBef>
                <a:spcPts val="1600"/>
              </a:spcBef>
              <a:spcAft>
                <a:spcPts val="0"/>
              </a:spcAft>
              <a:buNone/>
            </a:pPr>
            <a:r>
              <a:rPr lang="id">
                <a:solidFill>
                  <a:srgbClr val="000000"/>
                </a:solidFill>
              </a:rPr>
              <a:t>Collage (Kuliah) yaitu jalur penting nya menuju kedewasaan.</a:t>
            </a:r>
            <a:endParaRPr>
              <a:solidFill>
                <a:srgbClr val="000000"/>
              </a:solidFill>
            </a:endParaRPr>
          </a:p>
          <a:p>
            <a:pPr marL="457200" lvl="0" indent="0" algn="l" rtl="0">
              <a:spcBef>
                <a:spcPts val="1600"/>
              </a:spcBef>
              <a:spcAft>
                <a:spcPts val="1600"/>
              </a:spcAft>
              <a:buNone/>
            </a:pPr>
            <a:r>
              <a:rPr lang="id">
                <a:solidFill>
                  <a:srgbClr val="000000"/>
                </a:solidFill>
              </a:rPr>
              <a:t>Program pembelajaran dan perguruan tinggi sekarang telah tersedia secara luas dan dapat melalui pembelajaran jarak jauh baik dengan penyampaian dengan surat, internet, email, dan teknologi lainnya.</a:t>
            </a:r>
            <a:endParaRPr>
              <a:solidFill>
                <a:srgbClr val="000000"/>
              </a:solidFill>
            </a:endParaRPr>
          </a:p>
        </p:txBody>
      </p:sp>
      <p:pic>
        <p:nvPicPr>
          <p:cNvPr id="203" name="Google Shape;203;p35"/>
          <p:cNvPicPr preferRelativeResize="0"/>
          <p:nvPr/>
        </p:nvPicPr>
        <p:blipFill>
          <a:blip r:embed="rId3">
            <a:alphaModFix/>
          </a:blip>
          <a:stretch>
            <a:fillRect/>
          </a:stretch>
        </p:blipFill>
        <p:spPr>
          <a:xfrm>
            <a:off x="6212925" y="3218000"/>
            <a:ext cx="2809020" cy="1869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6 : </a:t>
            </a:r>
            <a:r>
              <a:rPr lang="id" sz="2000">
                <a:latin typeface="Comic Sans MS"/>
                <a:ea typeface="Comic Sans MS"/>
                <a:cs typeface="Comic Sans MS"/>
                <a:sym typeface="Comic Sans MS"/>
              </a:rPr>
              <a:t>Bagaimana orang dewasa awal melakukan transisi ke pendidikan dan pekerjaan yang lebih tinggi, dan bagaimana pengalaman ini mempengaruhi perkembangan kognitif ?</a:t>
            </a:r>
            <a:endParaRPr sz="2000"/>
          </a:p>
        </p:txBody>
      </p:sp>
      <p:sp>
        <p:nvSpPr>
          <p:cNvPr id="209" name="Google Shape;209;p36"/>
          <p:cNvSpPr txBox="1">
            <a:spLocks noGrp="1"/>
          </p:cNvSpPr>
          <p:nvPr>
            <p:ph type="body" idx="1"/>
          </p:nvPr>
        </p:nvSpPr>
        <p:spPr>
          <a:xfrm>
            <a:off x="198300" y="1189800"/>
            <a:ext cx="8634000" cy="33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solidFill>
                  <a:srgbClr val="000000"/>
                </a:solidFill>
              </a:rPr>
              <a:t>The Collage and Transition</a:t>
            </a:r>
            <a:endParaRPr>
              <a:solidFill>
                <a:srgbClr val="000000"/>
              </a:solidFill>
            </a:endParaRPr>
          </a:p>
          <a:p>
            <a:pPr marL="0" lvl="0" indent="0" algn="l" rtl="0">
              <a:spcBef>
                <a:spcPts val="1600"/>
              </a:spcBef>
              <a:spcAft>
                <a:spcPts val="0"/>
              </a:spcAft>
              <a:buNone/>
            </a:pPr>
            <a:r>
              <a:rPr lang="id">
                <a:solidFill>
                  <a:srgbClr val="000000"/>
                </a:solidFill>
              </a:rPr>
              <a:t>Gender, Socioeconomic Status, and Race/Thnicty</a:t>
            </a:r>
            <a:endParaRPr>
              <a:solidFill>
                <a:srgbClr val="000000"/>
              </a:solidFill>
            </a:endParaRPr>
          </a:p>
          <a:p>
            <a:pPr marL="457200" lvl="0" indent="-317500" algn="l" rtl="0">
              <a:spcBef>
                <a:spcPts val="1600"/>
              </a:spcBef>
              <a:spcAft>
                <a:spcPts val="0"/>
              </a:spcAft>
              <a:buClr>
                <a:srgbClr val="000000"/>
              </a:buClr>
              <a:buSzPts val="1400"/>
              <a:buAutoNum type="arabicPeriod"/>
            </a:pPr>
            <a:r>
              <a:rPr lang="id" sz="1400">
                <a:solidFill>
                  <a:srgbClr val="000000"/>
                </a:solidFill>
              </a:rPr>
              <a:t>Perempuan yang masuk ke dalam perguruan tinggi dan mendapat gelar sarjana mulai meningkat salah satu mungkin penyebabnya karena menurunnya diskriminasi gender. </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id" sz="1400">
                <a:solidFill>
                  <a:srgbClr val="000000"/>
                </a:solidFill>
              </a:rPr>
              <a:t>Namun dalam memilih jurusan di perguruan tinggi seperti tampak ada perbedaan oleh gender. Ex perempuan cenderung untuk memilih jurusan keperawatan dan laki-laki  cenderung mengambil jurusan teknik.</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id" sz="1400">
                <a:solidFill>
                  <a:srgbClr val="000000"/>
                </a:solidFill>
              </a:rPr>
              <a:t>Status sosial ekonomi dan ras/etnis mempengaruhi pendidikan untuk ke perguruan tinggi.</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id" sz="1400">
                <a:solidFill>
                  <a:srgbClr val="000000"/>
                </a:solidFill>
              </a:rPr>
              <a:t>Orang dari kalangan sosial ekonomi yang tinggi lebih dominan untuk melanjutkan pendidikan ke perguruan tinggi setelah lulus sekolah menengah dibandingkan orang dengan status sosial ekonomi rendah.</a:t>
            </a:r>
            <a:endParaRPr sz="1400">
              <a:solidFill>
                <a:srgbClr val="000000"/>
              </a:solidFill>
            </a:endParaRPr>
          </a:p>
          <a:p>
            <a:pPr marL="457200" lvl="0" indent="-317500" algn="l" rtl="0">
              <a:spcBef>
                <a:spcPts val="0"/>
              </a:spcBef>
              <a:spcAft>
                <a:spcPts val="0"/>
              </a:spcAft>
              <a:buClr>
                <a:srgbClr val="000000"/>
              </a:buClr>
              <a:buSzPts val="1400"/>
              <a:buAutoNum type="arabicPeriod"/>
            </a:pPr>
            <a:r>
              <a:rPr lang="id" sz="1400">
                <a:solidFill>
                  <a:srgbClr val="000000"/>
                </a:solidFill>
              </a:rPr>
              <a:t>Keturunan ras berkulit hitam mengalami peningkatan dalam masuk ke perguruan tinggi, meski begitu keturunan ras berkulit putih masih mendominasi.</a:t>
            </a:r>
            <a:endParaRPr sz="1400">
              <a:solidFill>
                <a:srgbClr val="000000"/>
              </a:solidFill>
            </a:endParaRPr>
          </a:p>
          <a:p>
            <a:pPr marL="0" lvl="0" indent="0" algn="l" rtl="0">
              <a:spcBef>
                <a:spcPts val="1600"/>
              </a:spcBef>
              <a:spcAft>
                <a:spcPts val="1600"/>
              </a:spcAft>
              <a:buNone/>
            </a:pP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311700" y="159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6 : </a:t>
            </a:r>
            <a:r>
              <a:rPr lang="id" sz="2000">
                <a:latin typeface="Comic Sans MS"/>
                <a:ea typeface="Comic Sans MS"/>
                <a:cs typeface="Comic Sans MS"/>
                <a:sym typeface="Comic Sans MS"/>
              </a:rPr>
              <a:t>Bagaimana orang dewasa awal melakukan transisi ke pendidikan dan pekerjaan yang lebih tinggi, dan bagaimana pengalaman ini mempengaruhi perkembangan kognitif ?</a:t>
            </a:r>
            <a:endParaRPr sz="2000"/>
          </a:p>
        </p:txBody>
      </p:sp>
      <p:sp>
        <p:nvSpPr>
          <p:cNvPr id="215" name="Google Shape;215;p37"/>
          <p:cNvSpPr txBox="1">
            <a:spLocks noGrp="1"/>
          </p:cNvSpPr>
          <p:nvPr>
            <p:ph type="body" idx="1"/>
          </p:nvPr>
        </p:nvSpPr>
        <p:spPr>
          <a:xfrm>
            <a:off x="311700" y="1233975"/>
            <a:ext cx="8520600" cy="36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b="1">
                <a:solidFill>
                  <a:srgbClr val="000000"/>
                </a:solidFill>
                <a:latin typeface="Georgia"/>
                <a:ea typeface="Georgia"/>
                <a:cs typeface="Georgia"/>
                <a:sym typeface="Georgia"/>
              </a:rPr>
              <a:t>The college and Transition</a:t>
            </a:r>
            <a:endParaRPr b="1">
              <a:solidFill>
                <a:srgbClr val="000000"/>
              </a:solidFill>
              <a:latin typeface="Georgia"/>
              <a:ea typeface="Georgia"/>
              <a:cs typeface="Georgia"/>
              <a:sym typeface="Georgia"/>
            </a:endParaRPr>
          </a:p>
          <a:p>
            <a:pPr marL="0" lvl="0" indent="0" algn="l" rtl="0">
              <a:spcBef>
                <a:spcPts val="1600"/>
              </a:spcBef>
              <a:spcAft>
                <a:spcPts val="0"/>
              </a:spcAft>
              <a:buNone/>
            </a:pPr>
            <a:r>
              <a:rPr lang="id" sz="1400" b="1" i="1">
                <a:solidFill>
                  <a:srgbClr val="000000"/>
                </a:solidFill>
                <a:latin typeface="Comic Sans MS"/>
                <a:ea typeface="Comic Sans MS"/>
                <a:cs typeface="Comic Sans MS"/>
                <a:sym typeface="Comic Sans MS"/>
              </a:rPr>
              <a:t>Adjusting To College</a:t>
            </a:r>
            <a:endParaRPr sz="1400" b="1" i="1">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id" sz="1400">
                <a:solidFill>
                  <a:srgbClr val="000000"/>
                </a:solidFill>
              </a:rPr>
              <a:t>- Banyak mahasiswa baru yang merasa kewalahan dalam menyesuaikan diri di perguruan tinggi.</a:t>
            </a:r>
            <a:endParaRPr sz="1400">
              <a:solidFill>
                <a:srgbClr val="000000"/>
              </a:solidFill>
            </a:endParaRPr>
          </a:p>
          <a:p>
            <a:pPr marL="0" lvl="0" indent="0" algn="l" rtl="0">
              <a:spcBef>
                <a:spcPts val="1600"/>
              </a:spcBef>
              <a:spcAft>
                <a:spcPts val="0"/>
              </a:spcAft>
              <a:buNone/>
            </a:pPr>
            <a:r>
              <a:rPr lang="id" sz="1400">
                <a:solidFill>
                  <a:srgbClr val="000000"/>
                </a:solidFill>
              </a:rPr>
              <a:t>- Siswa yang mudah beradaptasi akan cenderung mendapatkan hasil yamg maksimal saat di perguruan tinggi.</a:t>
            </a:r>
            <a:endParaRPr sz="1400">
              <a:solidFill>
                <a:srgbClr val="000000"/>
              </a:solidFill>
            </a:endParaRPr>
          </a:p>
          <a:p>
            <a:pPr marL="0" lvl="0" indent="0" algn="l" rtl="0">
              <a:spcBef>
                <a:spcPts val="1600"/>
              </a:spcBef>
              <a:spcAft>
                <a:spcPts val="0"/>
              </a:spcAft>
              <a:buNone/>
            </a:pPr>
            <a:r>
              <a:rPr lang="id" sz="1400" b="1" i="1">
                <a:solidFill>
                  <a:srgbClr val="000000"/>
                </a:solidFill>
                <a:latin typeface="Comic Sans MS"/>
                <a:ea typeface="Comic Sans MS"/>
                <a:cs typeface="Comic Sans MS"/>
                <a:sym typeface="Comic Sans MS"/>
              </a:rPr>
              <a:t>Cognitive Growth In College</a:t>
            </a:r>
            <a:endParaRPr sz="1400" b="1" i="1">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id" sz="1400">
                <a:solidFill>
                  <a:srgbClr val="000000"/>
                </a:solidFill>
              </a:rPr>
              <a:t>- Kuliah/ Perguruan tinggi menjadi waktu yang terbaik untuk pertumbuhan intelektual dan pribadi terutama dalam keterampilan verbal, pemikiran kritis, dan penalaran moral.</a:t>
            </a:r>
            <a:endParaRPr sz="1400">
              <a:solidFill>
                <a:srgbClr val="000000"/>
              </a:solidFill>
            </a:endParaRPr>
          </a:p>
          <a:p>
            <a:pPr marL="0" lvl="0" indent="0" algn="l" rtl="0">
              <a:spcBef>
                <a:spcPts val="1600"/>
              </a:spcBef>
              <a:spcAft>
                <a:spcPts val="0"/>
              </a:spcAft>
              <a:buNone/>
            </a:pPr>
            <a:endParaRPr sz="1400"/>
          </a:p>
          <a:p>
            <a:pPr marL="0" lvl="0" indent="0" algn="l" rtl="0">
              <a:spcBef>
                <a:spcPts val="1600"/>
              </a:spcBef>
              <a:spcAft>
                <a:spcPts val="1600"/>
              </a:spcAft>
              <a:buNone/>
            </a:pP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249725" y="197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6 : </a:t>
            </a:r>
            <a:r>
              <a:rPr lang="id" sz="2000">
                <a:latin typeface="Comic Sans MS"/>
                <a:ea typeface="Comic Sans MS"/>
                <a:cs typeface="Comic Sans MS"/>
                <a:sym typeface="Comic Sans MS"/>
              </a:rPr>
              <a:t>Bagaimana orang dewasa awal melakukan transisi ke pendidikan dan pekerjaan yang lebih tinggi, dan bagaimana pengalaman ini mempengaruhi perkembangan kognitif ?</a:t>
            </a:r>
            <a:endParaRPr sz="2000"/>
          </a:p>
        </p:txBody>
      </p:sp>
      <p:sp>
        <p:nvSpPr>
          <p:cNvPr id="221" name="Google Shape;221;p38"/>
          <p:cNvSpPr txBox="1">
            <a:spLocks noGrp="1"/>
          </p:cNvSpPr>
          <p:nvPr>
            <p:ph type="body" idx="1"/>
          </p:nvPr>
        </p:nvSpPr>
        <p:spPr>
          <a:xfrm>
            <a:off x="148725" y="1313750"/>
            <a:ext cx="8683500" cy="3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a:solidFill>
                  <a:srgbClr val="000000"/>
                </a:solidFill>
              </a:rPr>
              <a:t>The college and Transition</a:t>
            </a:r>
            <a:endParaRPr>
              <a:solidFill>
                <a:srgbClr val="000000"/>
              </a:solidFill>
            </a:endParaRPr>
          </a:p>
          <a:p>
            <a:pPr marL="0" lvl="0" indent="0" algn="l" rtl="0">
              <a:spcBef>
                <a:spcPts val="1600"/>
              </a:spcBef>
              <a:spcAft>
                <a:spcPts val="0"/>
              </a:spcAft>
              <a:buClr>
                <a:schemeClr val="dk1"/>
              </a:buClr>
              <a:buSzPts val="1100"/>
              <a:buFont typeface="Arial"/>
              <a:buNone/>
            </a:pPr>
            <a:r>
              <a:rPr lang="id" sz="1500" b="1">
                <a:solidFill>
                  <a:srgbClr val="000000"/>
                </a:solidFill>
                <a:latin typeface="Georgia"/>
                <a:ea typeface="Georgia"/>
                <a:cs typeface="Georgia"/>
                <a:sym typeface="Georgia"/>
              </a:rPr>
              <a:t>Community College and Occupational Education</a:t>
            </a:r>
            <a:endParaRPr sz="1500" b="1">
              <a:solidFill>
                <a:srgbClr val="000000"/>
              </a:solidFill>
              <a:latin typeface="Georgia"/>
              <a:ea typeface="Georgia"/>
              <a:cs typeface="Georgia"/>
              <a:sym typeface="Georgia"/>
            </a:endParaRPr>
          </a:p>
          <a:p>
            <a:pPr marL="0" lvl="0" indent="0" algn="l" rtl="0">
              <a:spcBef>
                <a:spcPts val="1600"/>
              </a:spcBef>
              <a:spcAft>
                <a:spcPts val="0"/>
              </a:spcAft>
              <a:buClr>
                <a:schemeClr val="dk1"/>
              </a:buClr>
              <a:buSzPts val="1100"/>
              <a:buFont typeface="Arial"/>
              <a:buNone/>
            </a:pPr>
            <a:r>
              <a:rPr lang="id" sz="1500" b="1">
                <a:solidFill>
                  <a:srgbClr val="000000"/>
                </a:solidFill>
                <a:latin typeface="Georgia"/>
                <a:ea typeface="Georgia"/>
                <a:cs typeface="Georgia"/>
                <a:sym typeface="Georgia"/>
              </a:rPr>
              <a:t>Completing College</a:t>
            </a:r>
            <a:endParaRPr sz="1500" b="1">
              <a:solidFill>
                <a:srgbClr val="000000"/>
              </a:solidFill>
              <a:latin typeface="Georgia"/>
              <a:ea typeface="Georgia"/>
              <a:cs typeface="Georgia"/>
              <a:sym typeface="Georgia"/>
            </a:endParaRPr>
          </a:p>
          <a:p>
            <a:pPr marL="0" lvl="0" indent="0" algn="l" rtl="0">
              <a:spcBef>
                <a:spcPts val="1600"/>
              </a:spcBef>
              <a:spcAft>
                <a:spcPts val="0"/>
              </a:spcAft>
              <a:buClr>
                <a:schemeClr val="dk1"/>
              </a:buClr>
              <a:buSzPts val="1100"/>
              <a:buFont typeface="Arial"/>
              <a:buNone/>
            </a:pPr>
            <a:r>
              <a:rPr lang="id">
                <a:solidFill>
                  <a:srgbClr val="000000"/>
                </a:solidFill>
              </a:rPr>
              <a:t>- Meskipun masuk ke perguruan tinggi telah menjadi umum di Amerika Serikat, untuk menyelesaikannya hingga lulus masih belum.</a:t>
            </a:r>
            <a:endParaRPr>
              <a:solidFill>
                <a:srgbClr val="000000"/>
              </a:solidFill>
            </a:endParaRPr>
          </a:p>
          <a:p>
            <a:pPr marL="0" lvl="0" indent="0" algn="l" rtl="0">
              <a:spcBef>
                <a:spcPts val="1600"/>
              </a:spcBef>
              <a:spcAft>
                <a:spcPts val="0"/>
              </a:spcAft>
              <a:buClr>
                <a:schemeClr val="dk1"/>
              </a:buClr>
              <a:buSzPts val="1100"/>
              <a:buFont typeface="Arial"/>
              <a:buNone/>
            </a:pPr>
            <a:r>
              <a:rPr lang="id">
                <a:solidFill>
                  <a:srgbClr val="000000"/>
                </a:solidFill>
              </a:rPr>
              <a:t>- Seseorang menyelesaikan kuliah tergantung pada kesesuaian antara apa yang dilakukan di perguruan tinggi dengan apa yang diinginkan dan dibutuhkan siswa.</a:t>
            </a: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354150" y="246725"/>
            <a:ext cx="8435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sz="2000">
                <a:latin typeface="Times New Roman"/>
                <a:ea typeface="Times New Roman"/>
                <a:cs typeface="Times New Roman"/>
                <a:sym typeface="Times New Roman"/>
              </a:rPr>
              <a:t>Guidepost 6</a:t>
            </a:r>
            <a:r>
              <a:rPr lang="id" sz="2000">
                <a:latin typeface="Comic Sans MS"/>
                <a:ea typeface="Comic Sans MS"/>
                <a:cs typeface="Comic Sans MS"/>
                <a:sym typeface="Comic Sans MS"/>
              </a:rPr>
              <a:t> : Bagaimana orang dewasa awal melakukan transisi ke pendidikan dan pekerjaan yang lebih tinggi, dan bagaimana pengalaman ini mempengaruhi perkembangan kognitif ?</a:t>
            </a:r>
            <a:endParaRPr sz="2000"/>
          </a:p>
          <a:p>
            <a:pPr marL="0" lvl="0" indent="0" algn="l" rtl="0">
              <a:spcBef>
                <a:spcPts val="0"/>
              </a:spcBef>
              <a:spcAft>
                <a:spcPts val="0"/>
              </a:spcAft>
              <a:buNone/>
            </a:pPr>
            <a:endParaRPr/>
          </a:p>
        </p:txBody>
      </p:sp>
      <p:sp>
        <p:nvSpPr>
          <p:cNvPr id="227" name="Google Shape;227;p39"/>
          <p:cNvSpPr txBox="1">
            <a:spLocks noGrp="1"/>
          </p:cNvSpPr>
          <p:nvPr>
            <p:ph type="body" idx="1"/>
          </p:nvPr>
        </p:nvSpPr>
        <p:spPr>
          <a:xfrm>
            <a:off x="237350" y="19828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b="1">
                <a:solidFill>
                  <a:srgbClr val="000000"/>
                </a:solidFill>
                <a:latin typeface="Georgia"/>
                <a:ea typeface="Georgia"/>
                <a:cs typeface="Georgia"/>
                <a:sym typeface="Georgia"/>
              </a:rPr>
              <a:t>Entering The World Of  Work</a:t>
            </a:r>
            <a:endParaRPr b="1">
              <a:solidFill>
                <a:srgbClr val="000000"/>
              </a:solidFill>
              <a:latin typeface="Georgia"/>
              <a:ea typeface="Georgia"/>
              <a:cs typeface="Georgia"/>
              <a:sym typeface="Georgia"/>
            </a:endParaRPr>
          </a:p>
          <a:p>
            <a:pPr marL="0" lvl="0" indent="0" algn="l" rtl="0">
              <a:spcBef>
                <a:spcPts val="1600"/>
              </a:spcBef>
              <a:spcAft>
                <a:spcPts val="0"/>
              </a:spcAft>
              <a:buClr>
                <a:schemeClr val="dk1"/>
              </a:buClr>
              <a:buSzPts val="1100"/>
              <a:buFont typeface="Arial"/>
              <a:buNone/>
            </a:pPr>
            <a:r>
              <a:rPr lang="id">
                <a:solidFill>
                  <a:srgbClr val="000000"/>
                </a:solidFill>
              </a:rPr>
              <a:t>- Seseorang yang telah memasuki dunia kerja akan menghadapi gambaran kerja yang berubah dengan cepat.</a:t>
            </a:r>
            <a:endParaRPr>
              <a:solidFill>
                <a:srgbClr val="000000"/>
              </a:solidFill>
            </a:endParaRPr>
          </a:p>
          <a:p>
            <a:pPr marL="0" lvl="0" indent="0" algn="l" rtl="0">
              <a:spcBef>
                <a:spcPts val="1600"/>
              </a:spcBef>
              <a:spcAft>
                <a:spcPts val="0"/>
              </a:spcAft>
              <a:buClr>
                <a:schemeClr val="dk1"/>
              </a:buClr>
              <a:buSzPts val="1100"/>
              <a:buFont typeface="Arial"/>
              <a:buNone/>
            </a:pPr>
            <a:r>
              <a:rPr lang="id">
                <a:solidFill>
                  <a:srgbClr val="000000"/>
                </a:solidFill>
              </a:rPr>
              <a:t>- Pendidikan tinggi memperluas kesempatan kerja dan mendapatkan tenaga kerja untuk meningkatkan kualitas hidup jangka panjang untuk orang dewasa di seluruh dunia.</a:t>
            </a: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31"/>
        <p:cNvGrpSpPr/>
        <p:nvPr/>
      </p:nvGrpSpPr>
      <p:grpSpPr>
        <a:xfrm>
          <a:off x="0" y="0"/>
          <a:ext cx="0" cy="0"/>
          <a:chOff x="0" y="0"/>
          <a:chExt cx="0" cy="0"/>
        </a:xfrm>
      </p:grpSpPr>
      <p:sp>
        <p:nvSpPr>
          <p:cNvPr id="232" name="Google Shape;232;p40"/>
          <p:cNvSpPr txBox="1">
            <a:spLocks noGrp="1"/>
          </p:cNvSpPr>
          <p:nvPr>
            <p:ph type="title"/>
          </p:nvPr>
        </p:nvSpPr>
        <p:spPr>
          <a:xfrm>
            <a:off x="311700" y="110400"/>
            <a:ext cx="8520600" cy="127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2000">
                <a:latin typeface="Times New Roman"/>
                <a:ea typeface="Times New Roman"/>
                <a:cs typeface="Times New Roman"/>
                <a:sym typeface="Times New Roman"/>
              </a:rPr>
              <a:t>Guidepost 6 :</a:t>
            </a:r>
            <a:r>
              <a:rPr lang="id" sz="2000">
                <a:latin typeface="Comic Sans MS"/>
                <a:ea typeface="Comic Sans MS"/>
                <a:cs typeface="Comic Sans MS"/>
                <a:sym typeface="Comic Sans MS"/>
              </a:rPr>
              <a:t> Bagaimana orang dewasa awal melakukan transisi ke pendidikan dan pekerjaan yang lebih tinggi, dan bagaimana pengalaman ini mempengaruhi perkembangan kognitif ?</a:t>
            </a:r>
            <a:endParaRPr sz="2000">
              <a:latin typeface="Comic Sans MS"/>
              <a:ea typeface="Comic Sans MS"/>
              <a:cs typeface="Comic Sans MS"/>
              <a:sym typeface="Comic Sans MS"/>
            </a:endParaRPr>
          </a:p>
          <a:p>
            <a:pPr marL="0" lvl="0" indent="0" algn="l" rtl="0">
              <a:spcBef>
                <a:spcPts val="0"/>
              </a:spcBef>
              <a:spcAft>
                <a:spcPts val="0"/>
              </a:spcAft>
              <a:buNone/>
            </a:pPr>
            <a:endParaRPr sz="200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id" sz="1800">
                <a:latin typeface="Comic Sans MS"/>
                <a:ea typeface="Comic Sans MS"/>
                <a:cs typeface="Comic Sans MS"/>
                <a:sym typeface="Comic Sans MS"/>
              </a:rPr>
              <a:t>						</a:t>
            </a:r>
            <a:r>
              <a:rPr lang="id" sz="1800">
                <a:solidFill>
                  <a:schemeClr val="dk2"/>
                </a:solidFill>
                <a:latin typeface="Georgia"/>
                <a:ea typeface="Georgia"/>
                <a:cs typeface="Georgia"/>
                <a:sym typeface="Georgia"/>
              </a:rPr>
              <a:t>Entering The World Of Work</a:t>
            </a:r>
            <a:endParaRPr sz="1800">
              <a:latin typeface="Georgia"/>
              <a:ea typeface="Georgia"/>
              <a:cs typeface="Georgia"/>
              <a:sym typeface="Georgia"/>
            </a:endParaRPr>
          </a:p>
        </p:txBody>
      </p:sp>
      <p:sp>
        <p:nvSpPr>
          <p:cNvPr id="233" name="Google Shape;233;p40"/>
          <p:cNvSpPr txBox="1">
            <a:spLocks noGrp="1"/>
          </p:cNvSpPr>
          <p:nvPr>
            <p:ph type="body" idx="1"/>
          </p:nvPr>
        </p:nvSpPr>
        <p:spPr>
          <a:xfrm>
            <a:off x="311700" y="194570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b="1" i="1"/>
              <a:t>Combining Work And Schooling</a:t>
            </a:r>
            <a:endParaRPr b="1" i="1"/>
          </a:p>
          <a:p>
            <a:pPr marL="0" lvl="0" indent="0" algn="l" rtl="0">
              <a:spcBef>
                <a:spcPts val="1600"/>
              </a:spcBef>
              <a:spcAft>
                <a:spcPts val="0"/>
              </a:spcAft>
              <a:buClr>
                <a:schemeClr val="dk1"/>
              </a:buClr>
              <a:buSzPts val="1100"/>
              <a:buFont typeface="Arial"/>
              <a:buNone/>
            </a:pPr>
            <a:r>
              <a:rPr lang="id"/>
              <a:t>- Hampir setengah dari mahasiswa perguruan tinggi di Amerika Serikat kuliah sambil melakukan kerja paruh waktu.</a:t>
            </a:r>
            <a:endParaRPr/>
          </a:p>
          <a:p>
            <a:pPr marL="0" lvl="0" indent="0" algn="l" rtl="0">
              <a:spcBef>
                <a:spcPts val="1600"/>
              </a:spcBef>
              <a:spcAft>
                <a:spcPts val="1600"/>
              </a:spcAft>
              <a:buClr>
                <a:schemeClr val="dk1"/>
              </a:buClr>
              <a:buSzPts val="1100"/>
              <a:buFont typeface="Arial"/>
              <a:buNone/>
            </a:pPr>
            <a:r>
              <a:rPr lang="id"/>
              <a:t>- Pekerjaan paruh waktu memiliki efek positif karena pekerjaan memaksa siswa untuk dapat mengatur waktu secara efisien dan mempelajari kebiasaan kerja yang lebih baik.</a:t>
            </a:r>
            <a:endParaRPr/>
          </a:p>
        </p:txBody>
      </p:sp>
      <p:sp>
        <p:nvSpPr>
          <p:cNvPr id="234" name="Google Shape;234;p40"/>
          <p:cNvSpPr txBox="1">
            <a:spLocks noGrp="1"/>
          </p:cNvSpPr>
          <p:nvPr>
            <p:ph type="body" idx="2"/>
          </p:nvPr>
        </p:nvSpPr>
        <p:spPr>
          <a:xfrm>
            <a:off x="4832400" y="194570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d" b="1" i="1"/>
              <a:t>Cognitive Growth at Work</a:t>
            </a:r>
            <a:endParaRPr b="1" i="1"/>
          </a:p>
          <a:p>
            <a:pPr marL="0" lvl="0" indent="0" algn="l" rtl="0">
              <a:spcBef>
                <a:spcPts val="1600"/>
              </a:spcBef>
              <a:spcAft>
                <a:spcPts val="0"/>
              </a:spcAft>
              <a:buClr>
                <a:schemeClr val="dk1"/>
              </a:buClr>
              <a:buSzPts val="1100"/>
              <a:buFont typeface="Arial"/>
              <a:buNone/>
            </a:pPr>
            <a:r>
              <a:rPr lang="id"/>
              <a:t>- Pemikiran kognitif seseorang lambat laun akan berubah berdasarkan jenis pekerjaan yang mereka lakukan.</a:t>
            </a:r>
            <a:endParaRPr/>
          </a:p>
          <a:p>
            <a:pPr marL="0" lvl="0" indent="0" algn="l" rtl="0">
              <a:spcBef>
                <a:spcPts val="1600"/>
              </a:spcBef>
              <a:spcAft>
                <a:spcPts val="0"/>
              </a:spcAft>
              <a:buClr>
                <a:schemeClr val="dk1"/>
              </a:buClr>
              <a:buSzPts val="1100"/>
              <a:buFont typeface="Arial"/>
              <a:buNone/>
            </a:pPr>
            <a:r>
              <a:rPr lang="id"/>
              <a:t>- Perkembangan penuh dari lobus frontal selama dewasa muda dapat membekali seseorang untuk menangani beberapa tugas pada saat yang sama.</a:t>
            </a:r>
            <a:endParaRPr/>
          </a:p>
          <a:p>
            <a:pPr marL="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61975" y="800275"/>
            <a:ext cx="4300500" cy="154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id" sz="1700">
                <a:latin typeface="Times New Roman"/>
                <a:ea typeface="Times New Roman"/>
                <a:cs typeface="Times New Roman"/>
                <a:sym typeface="Times New Roman"/>
              </a:rPr>
              <a:t>Guidepost 6</a:t>
            </a:r>
            <a:r>
              <a:rPr lang="id" sz="1700">
                <a:latin typeface="Comic Sans MS"/>
                <a:ea typeface="Comic Sans MS"/>
                <a:cs typeface="Comic Sans MS"/>
                <a:sym typeface="Comic Sans MS"/>
              </a:rPr>
              <a:t> : Bagaimana orang dewasa awal melakukan transisi ke pendidikan dan pekerjaan yang lebih tinggi, dan bagaimana pengalaman ini mempengaruhi</a:t>
            </a:r>
            <a:endParaRPr sz="1700">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id" sz="1700">
                <a:latin typeface="Comic Sans MS"/>
                <a:ea typeface="Comic Sans MS"/>
                <a:cs typeface="Comic Sans MS"/>
                <a:sym typeface="Comic Sans MS"/>
              </a:rPr>
              <a:t>perkembangan kognitif ?</a:t>
            </a:r>
            <a:endParaRPr/>
          </a:p>
        </p:txBody>
      </p:sp>
      <p:sp>
        <p:nvSpPr>
          <p:cNvPr id="240" name="Google Shape;240;p41"/>
          <p:cNvSpPr txBox="1">
            <a:spLocks noGrp="1"/>
          </p:cNvSpPr>
          <p:nvPr>
            <p:ph type="body" idx="2"/>
          </p:nvPr>
        </p:nvSpPr>
        <p:spPr>
          <a:xfrm>
            <a:off x="4746900" y="118525"/>
            <a:ext cx="4029600" cy="430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400"/>
          </a:p>
          <a:p>
            <a:pPr marL="0" lvl="0" indent="0" algn="l" rtl="0">
              <a:spcBef>
                <a:spcPts val="1600"/>
              </a:spcBef>
              <a:spcAft>
                <a:spcPts val="0"/>
              </a:spcAft>
              <a:buNone/>
            </a:pPr>
            <a:endParaRPr sz="1400"/>
          </a:p>
          <a:p>
            <a:pPr marL="457200" lvl="0" indent="-317500" algn="l" rtl="0">
              <a:spcBef>
                <a:spcPts val="1600"/>
              </a:spcBef>
              <a:spcAft>
                <a:spcPts val="0"/>
              </a:spcAft>
              <a:buSzPts val="1400"/>
              <a:buChar char="●"/>
            </a:pPr>
            <a:r>
              <a:rPr lang="id" sz="1400" b="1" i="1"/>
              <a:t>Entering The World Of Work</a:t>
            </a:r>
            <a:endParaRPr sz="1400" b="1" i="1"/>
          </a:p>
          <a:p>
            <a:pPr marL="0" lvl="0" indent="0" algn="l" rtl="0">
              <a:spcBef>
                <a:spcPts val="1600"/>
              </a:spcBef>
              <a:spcAft>
                <a:spcPts val="0"/>
              </a:spcAft>
              <a:buClr>
                <a:schemeClr val="dk1"/>
              </a:buClr>
              <a:buSzPts val="1100"/>
              <a:buFont typeface="Arial"/>
              <a:buNone/>
            </a:pPr>
            <a:r>
              <a:rPr lang="id" sz="1400"/>
              <a:t>Smoothing the Transition to The Workplace</a:t>
            </a:r>
            <a:endParaRPr sz="1400"/>
          </a:p>
          <a:p>
            <a:pPr marL="0" lvl="0" indent="0" algn="l" rtl="0">
              <a:spcBef>
                <a:spcPts val="1600"/>
              </a:spcBef>
              <a:spcAft>
                <a:spcPts val="0"/>
              </a:spcAft>
              <a:buClr>
                <a:schemeClr val="dk1"/>
              </a:buClr>
              <a:buSzPts val="1100"/>
              <a:buFont typeface="Arial"/>
              <a:buNone/>
            </a:pPr>
            <a:r>
              <a:rPr lang="id" sz="1400"/>
              <a:t>Terdapat empat faktor utama yang diperlukan untuk mencapai transisi yang sukses dari tingkat sekolah ke pekerjaan.</a:t>
            </a:r>
            <a:endParaRPr sz="1400"/>
          </a:p>
          <a:p>
            <a:pPr marL="0" lvl="0" indent="0" algn="l" rtl="0">
              <a:spcBef>
                <a:spcPts val="1600"/>
              </a:spcBef>
              <a:spcAft>
                <a:spcPts val="0"/>
              </a:spcAft>
              <a:buClr>
                <a:schemeClr val="dk1"/>
              </a:buClr>
              <a:buSzPts val="1100"/>
              <a:buFont typeface="Arial"/>
              <a:buNone/>
            </a:pPr>
            <a:r>
              <a:rPr lang="id" sz="1400"/>
              <a:t>1. Kompetensi</a:t>
            </a:r>
            <a:endParaRPr sz="1400"/>
          </a:p>
          <a:p>
            <a:pPr marL="0" lvl="0" indent="0" algn="l" rtl="0">
              <a:spcBef>
                <a:spcPts val="1600"/>
              </a:spcBef>
              <a:spcAft>
                <a:spcPts val="0"/>
              </a:spcAft>
              <a:buClr>
                <a:schemeClr val="dk1"/>
              </a:buClr>
              <a:buSzPts val="1100"/>
              <a:buFont typeface="Arial"/>
              <a:buNone/>
            </a:pPr>
            <a:r>
              <a:rPr lang="id" sz="1400"/>
              <a:t>2. Karakteristik pribadi</a:t>
            </a:r>
            <a:endParaRPr sz="1400"/>
          </a:p>
          <a:p>
            <a:pPr marL="0" lvl="0" indent="0" algn="l" rtl="0">
              <a:spcBef>
                <a:spcPts val="1600"/>
              </a:spcBef>
              <a:spcAft>
                <a:spcPts val="0"/>
              </a:spcAft>
              <a:buClr>
                <a:schemeClr val="dk1"/>
              </a:buClr>
              <a:buSzPts val="1100"/>
              <a:buFont typeface="Arial"/>
              <a:buNone/>
            </a:pPr>
            <a:r>
              <a:rPr lang="id" sz="1400"/>
              <a:t>3. Mempunyai hubungan personal yang positif</a:t>
            </a:r>
            <a:endParaRPr sz="1400"/>
          </a:p>
          <a:p>
            <a:pPr marL="0" lvl="0" indent="0" algn="l" rtl="0">
              <a:spcBef>
                <a:spcPts val="1600"/>
              </a:spcBef>
              <a:spcAft>
                <a:spcPts val="0"/>
              </a:spcAft>
              <a:buClr>
                <a:schemeClr val="dk1"/>
              </a:buClr>
              <a:buSzPts val="1100"/>
              <a:buFont typeface="Arial"/>
              <a:buNone/>
            </a:pPr>
            <a:r>
              <a:rPr lang="id" sz="1400"/>
              <a:t>4. Koneksi yang luas antara sekolah dan pekerjaan</a:t>
            </a:r>
            <a:endParaRPr sz="1400"/>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1 : Apa arti menjadi orang dewasa dan apa faktor-faktor yang mempengaruhi waktu menjadi dewasa awal?</a:t>
            </a:r>
            <a:endParaRPr sz="1800">
              <a:latin typeface="Comic Sans MS"/>
              <a:ea typeface="Comic Sans MS"/>
              <a:cs typeface="Comic Sans MS"/>
              <a:sym typeface="Comic Sans MS"/>
            </a:endParaRPr>
          </a:p>
        </p:txBody>
      </p:sp>
      <p:sp>
        <p:nvSpPr>
          <p:cNvPr id="68" name="Google Shape;68;p15"/>
          <p:cNvSpPr txBox="1">
            <a:spLocks noGrp="1"/>
          </p:cNvSpPr>
          <p:nvPr>
            <p:ph type="body" idx="1"/>
          </p:nvPr>
        </p:nvSpPr>
        <p:spPr>
          <a:xfrm>
            <a:off x="311700" y="1727100"/>
            <a:ext cx="39999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id" sz="1800">
                <a:solidFill>
                  <a:srgbClr val="000000"/>
                </a:solidFill>
                <a:latin typeface="Comic Sans MS"/>
                <a:ea typeface="Comic Sans MS"/>
                <a:cs typeface="Comic Sans MS"/>
                <a:sym typeface="Comic Sans MS"/>
              </a:rPr>
              <a:t>Perkembangan Eksternal</a:t>
            </a:r>
            <a:endParaRPr sz="1800">
              <a:solidFill>
                <a:srgbClr val="000000"/>
              </a:solidFill>
              <a:latin typeface="Comic Sans MS"/>
              <a:ea typeface="Comic Sans MS"/>
              <a:cs typeface="Comic Sans MS"/>
              <a:sym typeface="Comic Sans MS"/>
            </a:endParaRPr>
          </a:p>
          <a:p>
            <a:pPr marL="0" lvl="0" indent="0" algn="l" rtl="0">
              <a:lnSpc>
                <a:spcPct val="90000"/>
              </a:lnSpc>
              <a:spcBef>
                <a:spcPts val="1600"/>
              </a:spcBef>
              <a:spcAft>
                <a:spcPts val="0"/>
              </a:spcAft>
              <a:buClr>
                <a:schemeClr val="dk1"/>
              </a:buClr>
              <a:buSzPts val="1100"/>
              <a:buFont typeface="Arial"/>
              <a:buNone/>
            </a:pPr>
            <a:r>
              <a:rPr lang="id" sz="1800">
                <a:solidFill>
                  <a:schemeClr val="dk1"/>
                </a:solidFill>
                <a:latin typeface="Comic Sans MS"/>
                <a:ea typeface="Comic Sans MS"/>
                <a:cs typeface="Comic Sans MS"/>
                <a:sym typeface="Comic Sans MS"/>
              </a:rPr>
              <a:t>Dewasa awal biasaya berada dipuncak kesehatan, kekuatan energi dan daya tahan. Selain itu mereka juga berada di fungsi sensoris dan motiris pertengahan 20 sampai 40 tahun.</a:t>
            </a:r>
            <a:endParaRPr sz="180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a:p>
        </p:txBody>
      </p:sp>
      <p:sp>
        <p:nvSpPr>
          <p:cNvPr id="69" name="Google Shape;69;p15"/>
          <p:cNvSpPr txBox="1">
            <a:spLocks noGrp="1"/>
          </p:cNvSpPr>
          <p:nvPr>
            <p:ph type="body" idx="2"/>
          </p:nvPr>
        </p:nvSpPr>
        <p:spPr>
          <a:xfrm>
            <a:off x="4904250" y="1727100"/>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a:solidFill>
                  <a:srgbClr val="000000"/>
                </a:solidFill>
                <a:latin typeface="Comic Sans MS"/>
                <a:ea typeface="Comic Sans MS"/>
                <a:cs typeface="Comic Sans MS"/>
                <a:sym typeface="Comic Sans MS"/>
              </a:rPr>
              <a:t>Perkembangan Internal</a:t>
            </a:r>
            <a:endParaRPr sz="18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r>
              <a:rPr lang="id" sz="1800">
                <a:solidFill>
                  <a:srgbClr val="000000"/>
                </a:solidFill>
                <a:latin typeface="Comic Sans MS"/>
                <a:ea typeface="Comic Sans MS"/>
                <a:cs typeface="Comic Sans MS"/>
                <a:sym typeface="Comic Sans MS"/>
              </a:rPr>
              <a:t>autonomy (kemandirian), self control( mengontrol diri), personal responbility (tanggung jawab) </a:t>
            </a:r>
            <a:endParaRPr sz="1800">
              <a:solidFill>
                <a:srgbClr val="000000"/>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75" name="Google Shape;75;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ctr" rtl="0">
              <a:spcBef>
                <a:spcPts val="500"/>
              </a:spcBef>
              <a:spcAft>
                <a:spcPts val="0"/>
              </a:spcAft>
              <a:buNone/>
            </a:pPr>
            <a:r>
              <a:rPr lang="id" sz="1400">
                <a:solidFill>
                  <a:srgbClr val="000000"/>
                </a:solidFill>
                <a:latin typeface="Comic Sans MS"/>
                <a:ea typeface="Comic Sans MS"/>
                <a:cs typeface="Comic Sans MS"/>
                <a:sym typeface="Comic Sans MS"/>
              </a:rPr>
              <a:t>Kemampuan fisik dan sensorik pada masa dewasa awal sangat baik.</a:t>
            </a:r>
            <a:endParaRPr sz="1400">
              <a:solidFill>
                <a:srgbClr val="000000"/>
              </a:solidFill>
              <a:latin typeface="Comic Sans MS"/>
              <a:ea typeface="Comic Sans MS"/>
              <a:cs typeface="Comic Sans MS"/>
              <a:sym typeface="Comic Sans MS"/>
            </a:endParaRPr>
          </a:p>
          <a:p>
            <a:pPr marL="0" lvl="0" indent="0" algn="ctr" rtl="0">
              <a:spcBef>
                <a:spcPts val="500"/>
              </a:spcBef>
              <a:spcAft>
                <a:spcPts val="0"/>
              </a:spcAft>
              <a:buNone/>
            </a:pPr>
            <a:r>
              <a:rPr lang="id" sz="1400">
                <a:solidFill>
                  <a:srgbClr val="000000"/>
                </a:solidFill>
                <a:latin typeface="Comic Sans MS"/>
                <a:ea typeface="Comic Sans MS"/>
                <a:cs typeface="Comic Sans MS"/>
                <a:sym typeface="Comic Sans MS"/>
              </a:rPr>
              <a:t>Pada masa dewasa awal fondasi tubuh telah dibentuk untuk masa yang akan datang.</a:t>
            </a:r>
            <a:endParaRPr sz="1400">
              <a:solidFill>
                <a:srgbClr val="000000"/>
              </a:solidFill>
              <a:latin typeface="Comic Sans MS"/>
              <a:ea typeface="Comic Sans MS"/>
              <a:cs typeface="Comic Sans MS"/>
              <a:sym typeface="Comic Sans MS"/>
            </a:endParaRPr>
          </a:p>
          <a:p>
            <a:pPr marL="0" lvl="0" indent="0" algn="ctr" rtl="0">
              <a:spcBef>
                <a:spcPts val="500"/>
              </a:spcBef>
              <a:spcAft>
                <a:spcPts val="0"/>
              </a:spcAft>
              <a:buNone/>
            </a:pPr>
            <a:endParaRPr sz="1400">
              <a:solidFill>
                <a:srgbClr val="000000"/>
              </a:solidFill>
              <a:latin typeface="Comic Sans MS"/>
              <a:ea typeface="Comic Sans MS"/>
              <a:cs typeface="Comic Sans MS"/>
              <a:sym typeface="Comic Sans MS"/>
            </a:endParaRPr>
          </a:p>
          <a:p>
            <a:pPr marL="0" lvl="0" indent="0" algn="l" rtl="0">
              <a:spcBef>
                <a:spcPts val="500"/>
              </a:spcBef>
              <a:spcAft>
                <a:spcPts val="0"/>
              </a:spcAft>
              <a:buNone/>
            </a:pPr>
            <a:r>
              <a:rPr lang="id" sz="1400">
                <a:solidFill>
                  <a:srgbClr val="000000"/>
                </a:solidFill>
                <a:latin typeface="Comic Sans MS"/>
                <a:ea typeface="Comic Sans MS"/>
                <a:cs typeface="Comic Sans MS"/>
                <a:sym typeface="Comic Sans MS"/>
              </a:rPr>
              <a:t>faktor faktor yang mempengaruhi kesehatan dan kebugaran:</a:t>
            </a:r>
            <a:endParaRPr sz="1400">
              <a:solidFill>
                <a:srgbClr val="000000"/>
              </a:solidFill>
              <a:latin typeface="Comic Sans MS"/>
              <a:ea typeface="Comic Sans MS"/>
              <a:cs typeface="Comic Sans MS"/>
              <a:sym typeface="Comic Sans MS"/>
            </a:endParaRPr>
          </a:p>
          <a:p>
            <a:pPr marL="457200" lvl="0" indent="-317500" algn="l" rtl="0">
              <a:spcBef>
                <a:spcPts val="500"/>
              </a:spcBef>
              <a:spcAft>
                <a:spcPts val="0"/>
              </a:spcAft>
              <a:buClr>
                <a:srgbClr val="000000"/>
              </a:buClr>
              <a:buSzPts val="1400"/>
              <a:buFont typeface="Comic Sans MS"/>
              <a:buChar char="●"/>
            </a:pPr>
            <a:r>
              <a:rPr lang="id" sz="1400" i="1">
                <a:solidFill>
                  <a:srgbClr val="000000"/>
                </a:solidFill>
                <a:latin typeface="Comic Sans MS"/>
                <a:ea typeface="Comic Sans MS"/>
                <a:cs typeface="Comic Sans MS"/>
                <a:sym typeface="Comic Sans MS"/>
              </a:rPr>
              <a:t>Genetic Influences on Health</a:t>
            </a:r>
            <a:endParaRPr sz="1400" i="1">
              <a:solidFill>
                <a:srgbClr val="000000"/>
              </a:solidFill>
              <a:latin typeface="Comic Sans MS"/>
              <a:ea typeface="Comic Sans MS"/>
              <a:cs typeface="Comic Sans MS"/>
              <a:sym typeface="Comic Sans MS"/>
            </a:endParaRPr>
          </a:p>
          <a:p>
            <a:pPr marL="457200" lvl="0" indent="-317500" algn="l" rtl="0">
              <a:spcBef>
                <a:spcPts val="0"/>
              </a:spcBef>
              <a:spcAft>
                <a:spcPts val="0"/>
              </a:spcAft>
              <a:buClr>
                <a:srgbClr val="000000"/>
              </a:buClr>
              <a:buSzPts val="1400"/>
              <a:buFont typeface="Comic Sans MS"/>
              <a:buChar char="●"/>
            </a:pPr>
            <a:r>
              <a:rPr lang="id" sz="1400" i="1">
                <a:solidFill>
                  <a:srgbClr val="000000"/>
                </a:solidFill>
                <a:latin typeface="Comic Sans MS"/>
                <a:ea typeface="Comic Sans MS"/>
                <a:cs typeface="Comic Sans MS"/>
                <a:sym typeface="Comic Sans MS"/>
              </a:rPr>
              <a:t>Behavioral Influences on Health and Fitness</a:t>
            </a:r>
            <a:endParaRPr sz="1400" i="1">
              <a:solidFill>
                <a:srgbClr val="000000"/>
              </a:solidFill>
              <a:latin typeface="Comic Sans MS"/>
              <a:ea typeface="Comic Sans MS"/>
              <a:cs typeface="Comic Sans MS"/>
              <a:sym typeface="Comic Sans MS"/>
            </a:endParaRPr>
          </a:p>
          <a:p>
            <a:pPr marL="457200" lvl="0" indent="-317500" algn="l" rtl="0">
              <a:spcBef>
                <a:spcPts val="0"/>
              </a:spcBef>
              <a:spcAft>
                <a:spcPts val="0"/>
              </a:spcAft>
              <a:buClr>
                <a:srgbClr val="000000"/>
              </a:buClr>
              <a:buSzPts val="1400"/>
              <a:buFont typeface="Comic Sans MS"/>
              <a:buChar char="●"/>
            </a:pPr>
            <a:r>
              <a:rPr lang="id" sz="1400" i="1">
                <a:solidFill>
                  <a:srgbClr val="000000"/>
                </a:solidFill>
                <a:latin typeface="Comic Sans MS"/>
                <a:ea typeface="Comic Sans MS"/>
                <a:cs typeface="Comic Sans MS"/>
                <a:sym typeface="Comic Sans MS"/>
              </a:rPr>
              <a:t>Indirect Influences on Health and Fitness</a:t>
            </a:r>
            <a:endParaRPr sz="1400" i="1">
              <a:solidFill>
                <a:srgbClr val="000000"/>
              </a:solidFill>
              <a:latin typeface="Comic Sans MS"/>
              <a:ea typeface="Comic Sans MS"/>
              <a:cs typeface="Comic Sans MS"/>
              <a:sym typeface="Comic Sans MS"/>
            </a:endParaRPr>
          </a:p>
          <a:p>
            <a:pPr marL="457200" lvl="0" indent="-317500" algn="l" rtl="0">
              <a:spcBef>
                <a:spcPts val="0"/>
              </a:spcBef>
              <a:spcAft>
                <a:spcPts val="0"/>
              </a:spcAft>
              <a:buClr>
                <a:srgbClr val="000000"/>
              </a:buClr>
              <a:buSzPts val="1400"/>
              <a:buFont typeface="Comic Sans MS"/>
              <a:buChar char="●"/>
            </a:pPr>
            <a:r>
              <a:rPr lang="id" sz="1400" i="1">
                <a:solidFill>
                  <a:srgbClr val="000000"/>
                </a:solidFill>
                <a:latin typeface="Comic Sans MS"/>
                <a:ea typeface="Comic Sans MS"/>
                <a:cs typeface="Comic Sans MS"/>
                <a:sym typeface="Comic Sans MS"/>
              </a:rPr>
              <a:t>Mental Health Problems</a:t>
            </a:r>
            <a:endParaRPr sz="1400" i="1">
              <a:solidFill>
                <a:srgbClr val="000000"/>
              </a:solidFill>
              <a:latin typeface="Comic Sans MS"/>
              <a:ea typeface="Comic Sans MS"/>
              <a:cs typeface="Comic Sans MS"/>
              <a:sym typeface="Comic Sans MS"/>
            </a:endParaRPr>
          </a:p>
          <a:p>
            <a:pPr marL="457200" lvl="0" indent="0" algn="l" rtl="0">
              <a:spcBef>
                <a:spcPts val="500"/>
              </a:spcBef>
              <a:spcAft>
                <a:spcPts val="0"/>
              </a:spcAft>
              <a:buNone/>
            </a:pPr>
            <a:endParaRPr sz="1400" i="1">
              <a:solidFill>
                <a:srgbClr val="000000"/>
              </a:solidFill>
              <a:latin typeface="Comic Sans MS"/>
              <a:ea typeface="Comic Sans MS"/>
              <a:cs typeface="Comic Sans MS"/>
              <a:sym typeface="Comic Sans MS"/>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82" name="Google Shape;82;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id" sz="1800" b="1" dirty="0">
                <a:solidFill>
                  <a:srgbClr val="000000"/>
                </a:solidFill>
                <a:latin typeface="Comic Sans MS"/>
                <a:ea typeface="Comic Sans MS"/>
                <a:cs typeface="Comic Sans MS"/>
                <a:sym typeface="Comic Sans MS"/>
              </a:rPr>
              <a:t>Pengaruh Genetik pada Kesehatan</a:t>
            </a:r>
            <a:endParaRPr sz="1800" b="1" dirty="0">
              <a:solidFill>
                <a:srgbClr val="000000"/>
              </a:solidFill>
              <a:latin typeface="Comic Sans MS"/>
              <a:ea typeface="Comic Sans MS"/>
              <a:cs typeface="Comic Sans MS"/>
              <a:sym typeface="Comic Sans MS"/>
            </a:endParaRPr>
          </a:p>
          <a:p>
            <a:pPr marL="0" lvl="0" indent="0" algn="l" rtl="0">
              <a:spcBef>
                <a:spcPts val="0"/>
              </a:spcBef>
              <a:spcAft>
                <a:spcPts val="0"/>
              </a:spcAft>
              <a:buNone/>
            </a:pPr>
            <a:endParaRPr sz="2200" b="1" dirty="0">
              <a:solidFill>
                <a:srgbClr val="000000"/>
              </a:solidFill>
            </a:endParaRPr>
          </a:p>
          <a:p>
            <a:pPr marL="0" lvl="0" indent="0" algn="l" rtl="0">
              <a:spcBef>
                <a:spcPts val="1600"/>
              </a:spcBef>
              <a:spcAft>
                <a:spcPts val="0"/>
              </a:spcAft>
              <a:buNone/>
            </a:pPr>
            <a:r>
              <a:rPr lang="id" sz="1800" dirty="0">
                <a:solidFill>
                  <a:srgbClr val="000000"/>
                </a:solidFill>
                <a:latin typeface="Comic Sans MS"/>
                <a:ea typeface="Comic Sans MS"/>
                <a:cs typeface="Comic Sans MS"/>
                <a:sym typeface="Comic Sans MS"/>
              </a:rPr>
              <a:t>Sebagian besar penyakit bersifat multifaktor (genetik dan lingkungan)</a:t>
            </a:r>
            <a:endParaRPr sz="1800" dirty="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sz="2200" b="1" dirty="0">
              <a:solidFill>
                <a:srgbClr val="000000"/>
              </a:solidFill>
            </a:endParaRPr>
          </a:p>
        </p:txBody>
      </p:sp>
      <p:sp>
        <p:nvSpPr>
          <p:cNvPr id="83" name="Google Shape;83;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id" sz="1800" b="1" dirty="0">
                <a:solidFill>
                  <a:srgbClr val="000000"/>
                </a:solidFill>
                <a:latin typeface="Comic Sans MS"/>
                <a:ea typeface="Comic Sans MS"/>
                <a:cs typeface="Comic Sans MS"/>
                <a:sym typeface="Comic Sans MS"/>
              </a:rPr>
              <a:t>Pengaruh Perilaku pada Kesehatan dan kebugaran</a:t>
            </a:r>
            <a:endParaRPr sz="1800" b="1" dirty="0">
              <a:solidFill>
                <a:srgbClr val="000000"/>
              </a:solidFill>
              <a:latin typeface="Comic Sans MS"/>
              <a:ea typeface="Comic Sans MS"/>
              <a:cs typeface="Comic Sans MS"/>
              <a:sym typeface="Comic Sans MS"/>
            </a:endParaRPr>
          </a:p>
          <a:p>
            <a:pPr marL="0" lvl="0" indent="0" algn="l" rtl="0">
              <a:spcBef>
                <a:spcPts val="600"/>
              </a:spcBef>
              <a:spcAft>
                <a:spcPts val="0"/>
              </a:spcAft>
              <a:buNone/>
            </a:pPr>
            <a:r>
              <a:rPr lang="id" sz="1800" dirty="0">
                <a:solidFill>
                  <a:srgbClr val="000000"/>
                </a:solidFill>
                <a:latin typeface="Comic Sans MS"/>
                <a:ea typeface="Comic Sans MS"/>
                <a:cs typeface="Comic Sans MS"/>
                <a:sym typeface="Comic Sans MS"/>
              </a:rPr>
              <a:t>•Diet dan Nutrisi</a:t>
            </a:r>
            <a:endParaRPr sz="1800" dirty="0">
              <a:solidFill>
                <a:srgbClr val="000000"/>
              </a:solidFill>
              <a:latin typeface="Comic Sans MS"/>
              <a:ea typeface="Comic Sans MS"/>
              <a:cs typeface="Comic Sans MS"/>
              <a:sym typeface="Comic Sans MS"/>
            </a:endParaRPr>
          </a:p>
          <a:p>
            <a:pPr marL="0" lvl="0" indent="0" algn="l" rtl="0">
              <a:spcBef>
                <a:spcPts val="600"/>
              </a:spcBef>
              <a:spcAft>
                <a:spcPts val="0"/>
              </a:spcAft>
              <a:buNone/>
            </a:pPr>
            <a:r>
              <a:rPr lang="id" sz="1800" dirty="0">
                <a:solidFill>
                  <a:srgbClr val="000000"/>
                </a:solidFill>
                <a:latin typeface="Comic Sans MS"/>
                <a:ea typeface="Comic Sans MS"/>
                <a:cs typeface="Comic Sans MS"/>
                <a:sym typeface="Comic Sans MS"/>
              </a:rPr>
              <a:t>•Obesitas</a:t>
            </a:r>
            <a:endParaRPr sz="1800" dirty="0">
              <a:solidFill>
                <a:srgbClr val="000000"/>
              </a:solidFill>
              <a:latin typeface="Comic Sans MS"/>
              <a:ea typeface="Comic Sans MS"/>
              <a:cs typeface="Comic Sans MS"/>
              <a:sym typeface="Comic Sans MS"/>
            </a:endParaRPr>
          </a:p>
          <a:p>
            <a:pPr marL="0" lvl="0" indent="0" algn="l" rtl="0">
              <a:spcBef>
                <a:spcPts val="600"/>
              </a:spcBef>
              <a:spcAft>
                <a:spcPts val="0"/>
              </a:spcAft>
              <a:buNone/>
            </a:pPr>
            <a:r>
              <a:rPr lang="id" sz="1800" dirty="0">
                <a:solidFill>
                  <a:srgbClr val="000000"/>
                </a:solidFill>
                <a:latin typeface="Comic Sans MS"/>
                <a:ea typeface="Comic Sans MS"/>
                <a:cs typeface="Comic Sans MS"/>
                <a:sym typeface="Comic Sans MS"/>
              </a:rPr>
              <a:t>•Aktifitas Fisik</a:t>
            </a:r>
            <a:endParaRPr sz="1800" dirty="0">
              <a:solidFill>
                <a:srgbClr val="000000"/>
              </a:solidFill>
              <a:latin typeface="Comic Sans MS"/>
              <a:ea typeface="Comic Sans MS"/>
              <a:cs typeface="Comic Sans MS"/>
              <a:sym typeface="Comic Sans MS"/>
            </a:endParaRPr>
          </a:p>
          <a:p>
            <a:pPr marL="0" lvl="0" indent="0" algn="l" rtl="0">
              <a:spcBef>
                <a:spcPts val="600"/>
              </a:spcBef>
              <a:spcAft>
                <a:spcPts val="0"/>
              </a:spcAft>
              <a:buNone/>
            </a:pPr>
            <a:r>
              <a:rPr lang="id" sz="1800" dirty="0">
                <a:solidFill>
                  <a:srgbClr val="000000"/>
                </a:solidFill>
                <a:latin typeface="Comic Sans MS"/>
                <a:ea typeface="Comic Sans MS"/>
                <a:cs typeface="Comic Sans MS"/>
                <a:sym typeface="Comic Sans MS"/>
              </a:rPr>
              <a:t>•Tidur</a:t>
            </a:r>
            <a:endParaRPr sz="1800" dirty="0">
              <a:solidFill>
                <a:srgbClr val="000000"/>
              </a:solidFill>
              <a:latin typeface="Comic Sans MS"/>
              <a:ea typeface="Comic Sans MS"/>
              <a:cs typeface="Comic Sans MS"/>
              <a:sym typeface="Comic Sans MS"/>
            </a:endParaRPr>
          </a:p>
          <a:p>
            <a:pPr marL="0" lvl="0" indent="0" algn="l" rtl="0">
              <a:spcBef>
                <a:spcPts val="600"/>
              </a:spcBef>
              <a:spcAft>
                <a:spcPts val="0"/>
              </a:spcAft>
              <a:buNone/>
            </a:pPr>
            <a:r>
              <a:rPr lang="id" sz="1800" dirty="0">
                <a:solidFill>
                  <a:srgbClr val="000000"/>
                </a:solidFill>
                <a:latin typeface="Comic Sans MS"/>
                <a:ea typeface="Comic Sans MS"/>
                <a:cs typeface="Comic Sans MS"/>
                <a:sym typeface="Comic Sans MS"/>
              </a:rPr>
              <a:t>•Merokok</a:t>
            </a:r>
            <a:endParaRPr sz="1800" dirty="0">
              <a:solidFill>
                <a:srgbClr val="000000"/>
              </a:solidFill>
              <a:latin typeface="Comic Sans MS"/>
              <a:ea typeface="Comic Sans MS"/>
              <a:cs typeface="Comic Sans MS"/>
              <a:sym typeface="Comic Sans MS"/>
            </a:endParaRPr>
          </a:p>
          <a:p>
            <a:pPr marL="0" lvl="0" indent="0" algn="l" rtl="0">
              <a:spcBef>
                <a:spcPts val="600"/>
              </a:spcBef>
              <a:spcAft>
                <a:spcPts val="0"/>
              </a:spcAft>
              <a:buNone/>
            </a:pPr>
            <a:r>
              <a:rPr lang="id" sz="1800" dirty="0">
                <a:solidFill>
                  <a:srgbClr val="000000"/>
                </a:solidFill>
                <a:latin typeface="Comic Sans MS"/>
                <a:ea typeface="Comic Sans MS"/>
                <a:cs typeface="Comic Sans MS"/>
                <a:sym typeface="Comic Sans MS"/>
              </a:rPr>
              <a:t>•Penggunaan Alkohol</a:t>
            </a:r>
            <a:endParaRPr sz="1800" dirty="0">
              <a:solidFill>
                <a:srgbClr val="000000"/>
              </a:solidFill>
              <a:latin typeface="Comic Sans MS"/>
              <a:ea typeface="Comic Sans MS"/>
              <a:cs typeface="Comic Sans MS"/>
              <a:sym typeface="Comic Sans MS"/>
            </a:endParaRPr>
          </a:p>
          <a:p>
            <a:pPr marL="0" lvl="0" indent="0" algn="l" rtl="0">
              <a:spcBef>
                <a:spcPts val="0"/>
              </a:spcBef>
              <a:spcAft>
                <a:spcPts val="1600"/>
              </a:spcAft>
              <a:buNone/>
            </a:pPr>
            <a:endParaRPr sz="1800" dirty="0">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89" name="Google Shape;89;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None/>
            </a:pPr>
            <a:r>
              <a:rPr lang="id" sz="1800" b="1">
                <a:solidFill>
                  <a:srgbClr val="000000"/>
                </a:solidFill>
                <a:latin typeface="Comic Sans MS"/>
                <a:ea typeface="Comic Sans MS"/>
                <a:cs typeface="Comic Sans MS"/>
                <a:sym typeface="Comic Sans MS"/>
              </a:rPr>
              <a:t>Diet dan Nutrisi</a:t>
            </a:r>
            <a:endParaRPr sz="2200" b="1">
              <a:solidFill>
                <a:srgbClr val="000000"/>
              </a:solidFill>
            </a:endParaRPr>
          </a:p>
          <a:p>
            <a:pPr marL="0" lvl="0" indent="0" algn="l" rtl="0">
              <a:spcBef>
                <a:spcPts val="120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Nutrisi sangat penting untuk kesehatan fisik dan mental manusia     	</a:t>
            </a:r>
            <a:endParaRPr>
              <a:solidFill>
                <a:srgbClr val="000000"/>
              </a:solidFill>
              <a:latin typeface="Comic Sans MS"/>
              <a:ea typeface="Comic Sans MS"/>
              <a:cs typeface="Comic Sans MS"/>
              <a:sym typeface="Comic Sans MS"/>
            </a:endParaRPr>
          </a:p>
          <a:p>
            <a:pPr marL="0" lvl="0" indent="0" algn="l" rtl="0">
              <a:spcBef>
                <a:spcPts val="120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Diperkirakan 355.000 orang dewasa di AS meninggal setiap tahun karena sebab-sebab yang berkaitan dengan pola makan yang buruk dan kurangnya aktivitas fisik</a:t>
            </a:r>
            <a:endParaRPr>
              <a:solidFill>
                <a:srgbClr val="000000"/>
              </a:solidFill>
              <a:latin typeface="Comic Sans MS"/>
              <a:ea typeface="Comic Sans MS"/>
              <a:cs typeface="Comic Sans MS"/>
              <a:sym typeface="Comic Sans MS"/>
            </a:endParaRPr>
          </a:p>
          <a:p>
            <a:pPr marL="0" lvl="0" indent="0" algn="l" rtl="0">
              <a:spcBef>
                <a:spcPts val="1200"/>
              </a:spcBef>
              <a:spcAft>
                <a:spcPts val="1600"/>
              </a:spcAft>
              <a:buNone/>
            </a:pPr>
            <a:endParaRPr/>
          </a:p>
        </p:txBody>
      </p:sp>
      <p:sp>
        <p:nvSpPr>
          <p:cNvPr id="90" name="Google Shape;90;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id" sz="1800">
                <a:solidFill>
                  <a:srgbClr val="000000"/>
                </a:solidFill>
                <a:latin typeface="Comic Sans MS"/>
                <a:ea typeface="Comic Sans MS"/>
                <a:cs typeface="Comic Sans MS"/>
                <a:sym typeface="Comic Sans MS"/>
              </a:rPr>
              <a:t>Obesitas</a:t>
            </a:r>
            <a:endParaRPr sz="1800">
              <a:latin typeface="Comic Sans MS"/>
              <a:ea typeface="Comic Sans MS"/>
              <a:cs typeface="Comic Sans MS"/>
              <a:sym typeface="Comic Sans MS"/>
            </a:endParaRPr>
          </a:p>
        </p:txBody>
      </p:sp>
      <p:pic>
        <p:nvPicPr>
          <p:cNvPr id="91" name="Google Shape;91;p18"/>
          <p:cNvPicPr preferRelativeResize="0"/>
          <p:nvPr/>
        </p:nvPicPr>
        <p:blipFill>
          <a:blip r:embed="rId3">
            <a:alphaModFix/>
          </a:blip>
          <a:stretch>
            <a:fillRect/>
          </a:stretch>
        </p:blipFill>
        <p:spPr>
          <a:xfrm>
            <a:off x="5373379" y="1646625"/>
            <a:ext cx="3043324" cy="30605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97" name="Google Shape;97;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None/>
            </a:pPr>
            <a:r>
              <a:rPr lang="id" sz="1800">
                <a:solidFill>
                  <a:srgbClr val="000000"/>
                </a:solidFill>
                <a:latin typeface="Comic Sans MS"/>
                <a:ea typeface="Comic Sans MS"/>
                <a:cs typeface="Comic Sans MS"/>
                <a:sym typeface="Comic Sans MS"/>
              </a:rPr>
              <a:t>Aktifitas fisik</a:t>
            </a:r>
            <a:r>
              <a:rPr lang="id" sz="2200">
                <a:solidFill>
                  <a:srgbClr val="000000"/>
                </a:solidFill>
              </a:rPr>
              <a:t> </a:t>
            </a:r>
            <a:endParaRPr sz="2200">
              <a:solidFill>
                <a:srgbClr val="000000"/>
              </a:solidFill>
            </a:endParaRPr>
          </a:p>
          <a:p>
            <a:pPr marL="0" lvl="0" indent="0" algn="l" rtl="0">
              <a:spcBef>
                <a:spcPts val="120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Orang yang sering berolahraga untuk menjaga kesehatan fisik,seperti menguatkan jantung dan paru-paru, menurunkan tekanan darah akan memiliki kualitas hidup yang sehat.</a:t>
            </a:r>
            <a:endParaRPr>
              <a:solidFill>
                <a:srgbClr val="000000"/>
              </a:solidFill>
              <a:latin typeface="Comic Sans MS"/>
              <a:ea typeface="Comic Sans MS"/>
              <a:cs typeface="Comic Sans MS"/>
              <a:sym typeface="Comic Sans MS"/>
            </a:endParaRPr>
          </a:p>
          <a:p>
            <a:pPr marL="0" lvl="0" indent="0" algn="l" rtl="0">
              <a:spcBef>
                <a:spcPts val="1200"/>
              </a:spcBef>
              <a:spcAft>
                <a:spcPts val="0"/>
              </a:spcAft>
              <a:buNone/>
            </a:pPr>
            <a:endParaRPr sz="2200" b="1">
              <a:solidFill>
                <a:srgbClr val="000000"/>
              </a:solidFill>
            </a:endParaRPr>
          </a:p>
          <a:p>
            <a:pPr marL="0" lvl="0" indent="0" algn="l" rtl="0">
              <a:spcBef>
                <a:spcPts val="0"/>
              </a:spcBef>
              <a:spcAft>
                <a:spcPts val="1600"/>
              </a:spcAft>
              <a:buNone/>
            </a:pPr>
            <a:endParaRPr/>
          </a:p>
        </p:txBody>
      </p:sp>
      <p:sp>
        <p:nvSpPr>
          <p:cNvPr id="98" name="Google Shape;98;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1800">
                <a:solidFill>
                  <a:srgbClr val="000000"/>
                </a:solidFill>
                <a:latin typeface="Comic Sans MS"/>
                <a:ea typeface="Comic Sans MS"/>
                <a:cs typeface="Comic Sans MS"/>
                <a:sym typeface="Comic Sans MS"/>
              </a:rPr>
              <a:t>Merokok</a:t>
            </a:r>
            <a:endParaRPr sz="1800">
              <a:solidFill>
                <a:srgbClr val="000000"/>
              </a:solidFill>
              <a:latin typeface="Comic Sans MS"/>
              <a:ea typeface="Comic Sans MS"/>
              <a:cs typeface="Comic Sans MS"/>
              <a:sym typeface="Comic Sans MS"/>
            </a:endParaRPr>
          </a:p>
          <a:p>
            <a:pPr marL="457200" lvl="0" indent="-317500" algn="l" rtl="0">
              <a:spcBef>
                <a:spcPts val="1600"/>
              </a:spcBef>
              <a:spcAft>
                <a:spcPts val="0"/>
              </a:spcAft>
              <a:buClr>
                <a:srgbClr val="000000"/>
              </a:buClr>
              <a:buSzPts val="1400"/>
              <a:buFont typeface="Comic Sans MS"/>
              <a:buChar char="●"/>
            </a:pPr>
            <a:r>
              <a:rPr lang="id">
                <a:solidFill>
                  <a:srgbClr val="000000"/>
                </a:solidFill>
                <a:latin typeface="Comic Sans MS"/>
                <a:ea typeface="Comic Sans MS"/>
                <a:cs typeface="Comic Sans MS"/>
                <a:sym typeface="Comic Sans MS"/>
              </a:rPr>
              <a:t>Merokok adalah faktor utama  kematian yang bisa dicegah.</a:t>
            </a:r>
            <a:endParaRPr>
              <a:solidFill>
                <a:srgbClr val="000000"/>
              </a:solidFill>
              <a:latin typeface="Comic Sans MS"/>
              <a:ea typeface="Comic Sans MS"/>
              <a:cs typeface="Comic Sans MS"/>
              <a:sym typeface="Comic Sans MS"/>
            </a:endParaRPr>
          </a:p>
          <a:p>
            <a:pPr marL="457200" lvl="0" indent="-317500" algn="l" rtl="0">
              <a:spcBef>
                <a:spcPts val="0"/>
              </a:spcBef>
              <a:spcAft>
                <a:spcPts val="0"/>
              </a:spcAft>
              <a:buClr>
                <a:srgbClr val="000000"/>
              </a:buClr>
              <a:buSzPts val="1400"/>
              <a:buFont typeface="Comic Sans MS"/>
              <a:buChar char="●"/>
            </a:pPr>
            <a:r>
              <a:rPr lang="id">
                <a:solidFill>
                  <a:srgbClr val="000000"/>
                </a:solidFill>
                <a:latin typeface="Comic Sans MS"/>
                <a:ea typeface="Comic Sans MS"/>
                <a:cs typeface="Comic Sans MS"/>
                <a:sym typeface="Comic Sans MS"/>
              </a:rPr>
              <a:t>4 juta orang setiap tahun meninggal akibat penyakit yang berhungan dengan rokok. </a:t>
            </a:r>
            <a:endParaRPr>
              <a:solidFill>
                <a:srgbClr val="000000"/>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104" name="Google Shape;104;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None/>
            </a:pPr>
            <a:r>
              <a:rPr lang="id" sz="1800">
                <a:solidFill>
                  <a:srgbClr val="000000"/>
                </a:solidFill>
                <a:latin typeface="Comic Sans MS"/>
                <a:ea typeface="Comic Sans MS"/>
                <a:cs typeface="Comic Sans MS"/>
                <a:sym typeface="Comic Sans MS"/>
              </a:rPr>
              <a:t>Gangguan Tidur</a:t>
            </a:r>
            <a:r>
              <a:rPr lang="id" sz="2200" b="1">
                <a:solidFill>
                  <a:srgbClr val="000000"/>
                </a:solidFill>
              </a:rPr>
              <a:t> </a:t>
            </a:r>
            <a:endParaRPr sz="2200" b="1">
              <a:solidFill>
                <a:srgbClr val="000000"/>
              </a:solidFill>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Gangguan tidur dapat merusak pembelajaran verbal, beberapa aspek memori dan alkuturasi pembicaraan. </a:t>
            </a:r>
            <a:endParaRPr>
              <a:solidFill>
                <a:srgbClr val="000000"/>
              </a:solidFill>
              <a:latin typeface="Comic Sans MS"/>
              <a:ea typeface="Comic Sans MS"/>
              <a:cs typeface="Comic Sans MS"/>
              <a:sym typeface="Comic Sans MS"/>
            </a:endParaRPr>
          </a:p>
          <a:p>
            <a:pPr marL="0" lvl="0" indent="0" algn="l" rtl="0">
              <a:spcBef>
                <a:spcPts val="1200"/>
              </a:spcBef>
              <a:spcAft>
                <a:spcPts val="0"/>
              </a:spcAft>
              <a:buNone/>
            </a:pPr>
            <a:endParaRPr sz="2200" b="1">
              <a:solidFill>
                <a:srgbClr val="000000"/>
              </a:solidFill>
            </a:endParaRPr>
          </a:p>
          <a:p>
            <a:pPr marL="0" lvl="0" indent="0" algn="l" rtl="0">
              <a:spcBef>
                <a:spcPts val="0"/>
              </a:spcBef>
              <a:spcAft>
                <a:spcPts val="1600"/>
              </a:spcAft>
              <a:buNone/>
            </a:pPr>
            <a:endParaRPr/>
          </a:p>
        </p:txBody>
      </p:sp>
      <p:sp>
        <p:nvSpPr>
          <p:cNvPr id="105" name="Google Shape;10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 sz="1800">
                <a:solidFill>
                  <a:srgbClr val="000000"/>
                </a:solidFill>
                <a:latin typeface="Comic Sans MS"/>
                <a:ea typeface="Comic Sans MS"/>
                <a:cs typeface="Comic Sans MS"/>
                <a:sym typeface="Comic Sans MS"/>
              </a:rPr>
              <a:t>Penggunaan Alkohol</a:t>
            </a:r>
            <a:endParaRPr sz="1800">
              <a:solidFill>
                <a:srgbClr val="000000"/>
              </a:solidFill>
              <a:latin typeface="Comic Sans MS"/>
              <a:ea typeface="Comic Sans MS"/>
              <a:cs typeface="Comic Sans MS"/>
              <a:sym typeface="Comic Sans MS"/>
            </a:endParaRPr>
          </a:p>
          <a:p>
            <a:pPr marL="0" lvl="0" indent="0" algn="l" rtl="0">
              <a:spcBef>
                <a:spcPts val="1600"/>
              </a:spcBef>
              <a:spcAft>
                <a:spcPts val="0"/>
              </a:spcAft>
              <a:buClr>
                <a:schemeClr val="dk1"/>
              </a:buClr>
              <a:buSzPts val="1100"/>
              <a:buFont typeface="Arial"/>
              <a:buNone/>
            </a:pPr>
            <a:r>
              <a:rPr lang="id">
                <a:solidFill>
                  <a:srgbClr val="000000"/>
                </a:solidFill>
                <a:latin typeface="Comic Sans MS"/>
                <a:ea typeface="Comic Sans MS"/>
                <a:cs typeface="Comic Sans MS"/>
                <a:sym typeface="Comic Sans MS"/>
              </a:rPr>
              <a:t>Alkoholisme adalah penyakit kronis yang melibatkan ketergantungan patologis terhadap alkohol, menyebabkan ganguuan pada kehormatan fungsi &amp; pemenuhan kewajiban.</a:t>
            </a:r>
            <a:endParaRPr>
              <a:solidFill>
                <a:srgbClr val="000000"/>
              </a:solidFill>
              <a:latin typeface="Comic Sans MS"/>
              <a:ea typeface="Comic Sans MS"/>
              <a:cs typeface="Comic Sans MS"/>
              <a:sym typeface="Comic Sans MS"/>
            </a:endParaRPr>
          </a:p>
          <a:p>
            <a:pPr marL="0" lvl="0" indent="0" algn="ctr" rtl="0">
              <a:spcBef>
                <a:spcPts val="1200"/>
              </a:spcBef>
              <a:spcAft>
                <a:spcPts val="1600"/>
              </a:spcAft>
              <a:buNone/>
            </a:pPr>
            <a:endParaRPr sz="1800">
              <a:solidFill>
                <a:srgbClr val="000000"/>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 sz="1800" b="0">
                <a:solidFill>
                  <a:srgbClr val="000000"/>
                </a:solidFill>
                <a:latin typeface="Comic Sans MS"/>
                <a:ea typeface="Comic Sans MS"/>
                <a:cs typeface="Comic Sans MS"/>
                <a:sym typeface="Comic Sans MS"/>
              </a:rPr>
              <a:t>Guidepost 2: Dalam kondisi seperti apa seseorang dikatakan dewasa awal dan apa saja yang mempengaruhi kesehatan dan kebugaran?</a:t>
            </a:r>
            <a:endParaRPr sz="1800">
              <a:latin typeface="Comic Sans MS"/>
              <a:ea typeface="Comic Sans MS"/>
              <a:cs typeface="Comic Sans MS"/>
              <a:sym typeface="Comic Sans MS"/>
            </a:endParaRPr>
          </a:p>
        </p:txBody>
      </p:sp>
      <p:sp>
        <p:nvSpPr>
          <p:cNvPr id="111" name="Google Shape;111;p21"/>
          <p:cNvSpPr txBox="1">
            <a:spLocks noGrp="1"/>
          </p:cNvSpPr>
          <p:nvPr>
            <p:ph type="body" idx="1"/>
          </p:nvPr>
        </p:nvSpPr>
        <p:spPr>
          <a:xfrm>
            <a:off x="311700" y="1152475"/>
            <a:ext cx="8351700" cy="3416400"/>
          </a:xfrm>
          <a:prstGeom prst="rect">
            <a:avLst/>
          </a:prstGeom>
        </p:spPr>
        <p:txBody>
          <a:bodyPr spcFirstLastPara="1" wrap="square" lIns="91425" tIns="91425" rIns="91425" bIns="91425" anchor="t" anchorCtr="0">
            <a:noAutofit/>
          </a:bodyPr>
          <a:lstStyle/>
          <a:p>
            <a:pPr marL="0" lvl="0" indent="0" algn="ctr" rtl="0">
              <a:spcBef>
                <a:spcPts val="500"/>
              </a:spcBef>
              <a:spcAft>
                <a:spcPts val="0"/>
              </a:spcAft>
              <a:buClr>
                <a:schemeClr val="dk1"/>
              </a:buClr>
              <a:buSzPts val="1100"/>
              <a:buFont typeface="Arial"/>
              <a:buNone/>
            </a:pPr>
            <a:r>
              <a:rPr lang="id" sz="1800" b="1">
                <a:solidFill>
                  <a:schemeClr val="dk1"/>
                </a:solidFill>
                <a:latin typeface="Comic Sans MS"/>
                <a:ea typeface="Comic Sans MS"/>
                <a:cs typeface="Comic Sans MS"/>
                <a:sym typeface="Comic Sans MS"/>
              </a:rPr>
              <a:t>Pengaruh tidak langsung pada kesehatan dan kebugaran</a:t>
            </a:r>
            <a:endParaRPr sz="1800" b="1">
              <a:solidFill>
                <a:schemeClr val="dk1"/>
              </a:solidFill>
              <a:latin typeface="Comic Sans MS"/>
              <a:ea typeface="Comic Sans MS"/>
              <a:cs typeface="Comic Sans MS"/>
              <a:sym typeface="Comic Sans MS"/>
            </a:endParaRPr>
          </a:p>
          <a:p>
            <a:pPr marL="0" lvl="0" indent="0" algn="ctr" rtl="0">
              <a:spcBef>
                <a:spcPts val="500"/>
              </a:spcBef>
              <a:spcAft>
                <a:spcPts val="0"/>
              </a:spcAft>
              <a:buClr>
                <a:schemeClr val="dk1"/>
              </a:buClr>
              <a:buSzPts val="1100"/>
              <a:buFont typeface="Arial"/>
              <a:buNone/>
            </a:pPr>
            <a:endParaRPr sz="1800" b="1">
              <a:solidFill>
                <a:schemeClr val="dk1"/>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sz="1800">
                <a:solidFill>
                  <a:srgbClr val="000000"/>
                </a:solidFill>
                <a:latin typeface="Comic Sans MS"/>
                <a:ea typeface="Comic Sans MS"/>
                <a:cs typeface="Comic Sans MS"/>
                <a:sym typeface="Comic Sans MS"/>
              </a:rPr>
              <a:t>Status ekonomi</a:t>
            </a:r>
            <a:endParaRPr sz="1800">
              <a:solidFill>
                <a:srgbClr val="000000"/>
              </a:solidFill>
              <a:latin typeface="Comic Sans MS"/>
              <a:ea typeface="Comic Sans MS"/>
              <a:cs typeface="Comic Sans MS"/>
              <a:sym typeface="Comic Sans MS"/>
            </a:endParaRPr>
          </a:p>
          <a:p>
            <a:pPr marL="457200" lvl="0" indent="-342900" algn="l" rtl="0">
              <a:spcBef>
                <a:spcPts val="0"/>
              </a:spcBef>
              <a:spcAft>
                <a:spcPts val="0"/>
              </a:spcAft>
              <a:buClr>
                <a:srgbClr val="000000"/>
              </a:buClr>
              <a:buSzPts val="1800"/>
              <a:buFont typeface="Comic Sans MS"/>
              <a:buAutoNum type="arabicPeriod"/>
            </a:pPr>
            <a:r>
              <a:rPr lang="id" sz="1800">
                <a:solidFill>
                  <a:srgbClr val="000000"/>
                </a:solidFill>
                <a:latin typeface="Comic Sans MS"/>
                <a:ea typeface="Comic Sans MS"/>
                <a:cs typeface="Comic Sans MS"/>
                <a:sym typeface="Comic Sans MS"/>
              </a:rPr>
              <a:t>Hubungan dengan orang lain</a:t>
            </a:r>
            <a:endParaRPr sz="1800">
              <a:solidFill>
                <a:srgbClr val="00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1921</Words>
  <Application>Microsoft Office PowerPoint</Application>
  <PresentationFormat>On-screen Show (16:9)</PresentationFormat>
  <Paragraphs>181</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Comic Sans MS</vt:lpstr>
      <vt:lpstr>Georgia</vt:lpstr>
      <vt:lpstr>Times New Roman</vt:lpstr>
      <vt:lpstr>Simple Light</vt:lpstr>
      <vt:lpstr>PHSYCAL AND COGNITIVE DEVELOPMENT IN EMERGING AND YOUNG ADULTHOOD</vt:lpstr>
      <vt:lpstr>Guidepost 1 : Apa arti menjadi orang dewasa dan apa faktor-faktor yang mempengaruhi waktu menjadi dewasa awal?</vt:lpstr>
      <vt:lpstr>Guidepost 1 : Apa arti menjadi orang dewasa dan apa faktor-faktor yang mempengaruhi waktu menjadi dewasa awal?</vt:lpstr>
      <vt:lpstr>Guidepost 2: Dalam kondisi seperti apa seseorang dikatakan dewasa awal dan apa saja yang mempengaruhi kesehatan dan kebugaran?</vt:lpstr>
      <vt:lpstr>Guidepost 2: Dalam kondisi seperti apa seseorang dikatakan dewasa awal dan apa saja yang mempengaruhi kesehatan dan kebugaran?</vt:lpstr>
      <vt:lpstr>Guidepost 2: Dalam kondisi seperti apa seseorang dikatakan dewasa awal dan apa saja yang mempengaruhi kesehatan dan kebugaran?</vt:lpstr>
      <vt:lpstr>Guidepost 2: Dalam kondisi seperti apa seseorang dikatakan dewasa awal dan apa saja yang mempengaruhi kesehatan dan kebugaran?</vt:lpstr>
      <vt:lpstr>Guidepost 2: Dalam kondisi seperti apa seseorang dikatakan dewasa awal dan apa saja yang mempengaruhi kesehatan dan kebugaran?</vt:lpstr>
      <vt:lpstr>Guidepost 2: Dalam kondisi seperti apa seseorang dikatakan dewasa awal dan apa saja yang mempengaruhi kesehatan dan kebugaran?</vt:lpstr>
      <vt:lpstr>Guidepost 2: Dalam kondisi seperti apa seseorang dikatakan dewasa awal dan apa saja yang mempengaruhi kesehatan dan kebugaran?</vt:lpstr>
      <vt:lpstr>Guidepost 3 : Apa saja masalah reproduksi seksual pada kehidupan saat ini?</vt:lpstr>
      <vt:lpstr>Guidepost 3 : Apa saja masalah reproduksi seksual pada kehidupan saat ini?</vt:lpstr>
      <vt:lpstr>Guidepost 3 : Apa saja masalah reproduksi seksual pada kehidupan saat ini?</vt:lpstr>
      <vt:lpstr>Guidepost 3 : Apa saja masalah reproduksi seksual pada kehidupan saat ini?</vt:lpstr>
      <vt:lpstr>Guidepost 4 : Apa pemikiran orang dewasa secara khusus ?</vt:lpstr>
      <vt:lpstr>Guidepost 4 : Apa pemikiran orang dewasa secara khusus ? </vt:lpstr>
      <vt:lpstr>Guidepost 4 : Apa pemikiran orang dewasa secara khusus ?  </vt:lpstr>
      <vt:lpstr>Guidepost 4 : Apa pemikiran orang dewasa secara khusus ?</vt:lpstr>
      <vt:lpstr>Guidepost 4 : Apa pemikiran orang dewasa secara khusus ?</vt:lpstr>
      <vt:lpstr>Guidepost 5: Bagaimana penalaran moral berkembang ?</vt:lpstr>
      <vt:lpstr>Guidepost 5: Bagaimana penalaran moral berkembang ?</vt:lpstr>
      <vt:lpstr>Guidepost 6 : Bagaimana orang dewasa awal melakukan transisi ke pendidikan dan pekerjaan yang lebih tinggi, dan bagaimana pengalaman ini mempengaruhi perkembangan kognitif ? </vt:lpstr>
      <vt:lpstr>Guidepost 6 : Bagaimana orang dewasa awal melakukan transisi ke pendidikan dan pekerjaan yang lebih tinggi, dan bagaimana pengalaman ini mempengaruhi perkembangan kognitif ?</vt:lpstr>
      <vt:lpstr>Guidepost 6 : Bagaimana orang dewasa awal melakukan transisi ke pendidikan dan pekerjaan yang lebih tinggi, dan bagaimana pengalaman ini mempengaruhi perkembangan kognitif ?</vt:lpstr>
      <vt:lpstr>Guidepost 6 : Bagaimana orang dewasa awal melakukan transisi ke pendidikan dan pekerjaan yang lebih tinggi, dan bagaimana pengalaman ini mempengaruhi perkembangan kognitif ?</vt:lpstr>
      <vt:lpstr>Guidepost 6 : Bagaimana orang dewasa awal melakukan transisi ke pendidikan dan pekerjaan yang lebih tinggi, dan bagaimana pengalaman ini mempengaruhi perkembangan kognitif ?</vt:lpstr>
      <vt:lpstr>Guidepost 6 : Bagaimana orang dewasa awal melakukan transisi ke pendidikan dan pekerjaan yang lebih tinggi, dan bagaimana pengalaman ini mempengaruhi perkembangan kognitif ? </vt:lpstr>
      <vt:lpstr>Guidepost 6 : Bagaimana orang dewasa awal melakukan transisi ke pendidikan dan pekerjaan yang lebih tinggi, dan bagaimana pengalaman ini mempengaruhi perkembangan kognitif ?        Entering The World Of Work</vt:lpstr>
      <vt:lpstr>Guidepost 6 : Bagaimana orang dewasa awal melakukan transisi ke pendidikan dan pekerjaan yang lebih tinggi, dan bagaimana pengalaman ini mempengaruhi perkembangan kognitif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PHSYCAL AND COGNITIVE DEVELOPMENT IN EMERGING AND YOUNG ADULTHOOD</dc:title>
  <cp:lastModifiedBy>Gita Soerjoatmodjo</cp:lastModifiedBy>
  <cp:revision>4</cp:revision>
  <dcterms:modified xsi:type="dcterms:W3CDTF">2019-12-02T05:53:44Z</dcterms:modified>
</cp:coreProperties>
</file>