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6240" y="252074"/>
            <a:ext cx="8353044" cy="1247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437" y="192150"/>
            <a:ext cx="823112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58493"/>
            <a:ext cx="8072120" cy="4685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0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32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32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2568601"/>
            <a:ext cx="7895844" cy="1857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2606039"/>
            <a:ext cx="8510016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562" y="2591561"/>
            <a:ext cx="7772400" cy="1752600"/>
          </a:xfrm>
          <a:custGeom>
            <a:avLst/>
            <a:gdLst/>
            <a:ahLst/>
            <a:cxnLst/>
            <a:rect l="l" t="t" r="r" b="b"/>
            <a:pathLst>
              <a:path w="7772400" h="1752600">
                <a:moveTo>
                  <a:pt x="0" y="1752600"/>
                </a:moveTo>
                <a:lnTo>
                  <a:pt x="7772400" y="1752600"/>
                </a:lnTo>
                <a:lnTo>
                  <a:pt x="7772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2591561"/>
            <a:ext cx="7772400" cy="1752600"/>
          </a:xfrm>
          <a:custGeom>
            <a:avLst/>
            <a:gdLst/>
            <a:ahLst/>
            <a:cxnLst/>
            <a:rect l="l" t="t" r="r" b="b"/>
            <a:pathLst>
              <a:path w="7772400" h="1752600">
                <a:moveTo>
                  <a:pt x="0" y="1752600"/>
                </a:moveTo>
                <a:lnTo>
                  <a:pt x="7772400" y="1752600"/>
                </a:lnTo>
                <a:lnTo>
                  <a:pt x="7772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602" y="2747594"/>
            <a:ext cx="7529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JOB </a:t>
            </a:r>
            <a:r>
              <a:rPr sz="4400" spc="-85" dirty="0"/>
              <a:t>EVALUATION </a:t>
            </a:r>
            <a:r>
              <a:rPr sz="4400" spc="-5" dirty="0"/>
              <a:t>AND</a:t>
            </a:r>
            <a:r>
              <a:rPr sz="4400" spc="50" dirty="0"/>
              <a:t> </a:t>
            </a:r>
            <a:r>
              <a:rPr sz="4400" spc="-5" dirty="0"/>
              <a:t>GRADING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626489" y="3418713"/>
            <a:ext cx="5887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latin typeface="Calibri"/>
                <a:cs typeface="Calibri"/>
              </a:rPr>
              <a:t>– </a:t>
            </a:r>
            <a:r>
              <a:rPr sz="4400" b="1" i="1" spc="-15" dirty="0">
                <a:latin typeface="Calibri"/>
                <a:cs typeface="Calibri"/>
              </a:rPr>
              <a:t>PROCESS </a:t>
            </a:r>
            <a:r>
              <a:rPr sz="4400" b="1" i="1" dirty="0">
                <a:latin typeface="Calibri"/>
                <a:cs typeface="Calibri"/>
              </a:rPr>
              <a:t>AND</a:t>
            </a:r>
            <a:r>
              <a:rPr sz="4400" b="1" i="1" spc="-50" dirty="0">
                <a:latin typeface="Calibri"/>
                <a:cs typeface="Calibri"/>
              </a:rPr>
              <a:t> </a:t>
            </a:r>
            <a:r>
              <a:rPr sz="4400" b="1" i="1" spc="-30" dirty="0">
                <a:latin typeface="Calibri"/>
                <a:cs typeface="Calibri"/>
              </a:rPr>
              <a:t>SYSTEMS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0639" y="4625993"/>
            <a:ext cx="6524244" cy="1704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5016" y="4539996"/>
            <a:ext cx="3550920" cy="1837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2361" y="4648961"/>
            <a:ext cx="6400800" cy="1600200"/>
          </a:xfrm>
          <a:custGeom>
            <a:avLst/>
            <a:gdLst/>
            <a:ahLst/>
            <a:cxnLst/>
            <a:rect l="l" t="t" r="r" b="b"/>
            <a:pathLst>
              <a:path w="6400800" h="1600200">
                <a:moveTo>
                  <a:pt x="0" y="1600200"/>
                </a:moveTo>
                <a:lnTo>
                  <a:pt x="6400799" y="1600200"/>
                </a:lnTo>
                <a:lnTo>
                  <a:pt x="6400799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137160"/>
            <a:ext cx="8499348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1275080" marR="232410" indent="-10414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CRITERIA </a:t>
            </a:r>
            <a:r>
              <a:rPr spc="-10" dirty="0"/>
              <a:t>INFORMING </a:t>
            </a:r>
            <a:r>
              <a:rPr spc="-5" dirty="0"/>
              <a:t>THE </a:t>
            </a:r>
            <a:r>
              <a:rPr spc="-10" dirty="0"/>
              <a:t>SELECTION </a:t>
            </a:r>
            <a:r>
              <a:rPr spc="-5" dirty="0"/>
              <a:t>OF  THE JOB </a:t>
            </a:r>
            <a:r>
              <a:rPr spc="-70" dirty="0"/>
              <a:t>EVALUATION</a:t>
            </a:r>
            <a:r>
              <a:rPr spc="-10" dirty="0"/>
              <a:t> </a:t>
            </a:r>
            <a:r>
              <a:rPr spc="-30" dirty="0"/>
              <a:t>SYSTEM</a:t>
            </a: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481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601456" cy="425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0" y="4724400"/>
                </a:moveTo>
                <a:lnTo>
                  <a:pt x="8229600" y="4724400"/>
                </a:lnTo>
                <a:lnTo>
                  <a:pt x="8229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3390" cy="383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9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staff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b="1" spc="-15" dirty="0">
                <a:latin typeface="Calibri"/>
                <a:cs typeface="Calibri"/>
              </a:rPr>
              <a:t>understand </a:t>
            </a:r>
            <a:r>
              <a:rPr sz="3200" spc="-5" dirty="0">
                <a:latin typeface="Calibri"/>
                <a:cs typeface="Calibri"/>
              </a:rPr>
              <a:t>it;</a:t>
            </a:r>
            <a:r>
              <a:rPr sz="3200" spc="5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endParaRPr sz="3200">
              <a:latin typeface="Calibri"/>
              <a:cs typeface="Calibri"/>
            </a:endParaRPr>
          </a:p>
          <a:p>
            <a:pPr marL="74295" algn="ctr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Calibri"/>
                <a:cs typeface="Calibri"/>
              </a:rPr>
              <a:t>committed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accept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EMPOWERED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Implementation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quick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EXPEDIENCY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2041525" algn="l"/>
                <a:tab pos="2804795" algn="l"/>
                <a:tab pos="4954270" algn="l"/>
                <a:tab pos="7641590" algn="l"/>
              </a:tabLst>
            </a:pP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p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ti</a:t>
            </a: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g	</a:t>
            </a:r>
            <a:r>
              <a:rPr sz="3200" dirty="0">
                <a:latin typeface="Calibri"/>
                <a:cs typeface="Calibri"/>
              </a:rPr>
              <a:t>and	</a:t>
            </a:r>
            <a:r>
              <a:rPr sz="3200" b="1" spc="-5" dirty="0">
                <a:latin typeface="Calibri"/>
                <a:cs typeface="Calibri"/>
              </a:rPr>
              <a:t>ma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g	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36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3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	</a:t>
            </a:r>
            <a:r>
              <a:rPr sz="3200" spc="5" dirty="0">
                <a:latin typeface="Calibri"/>
                <a:cs typeface="Calibri"/>
              </a:rPr>
              <a:t>be  </a:t>
            </a:r>
            <a:r>
              <a:rPr sz="3200" spc="-5" dirty="0">
                <a:latin typeface="Calibri"/>
                <a:cs typeface="Calibri"/>
              </a:rPr>
              <a:t>quick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easy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EFFICIENCY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60960"/>
            <a:ext cx="7155180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3570" marR="935990" indent="-222123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PROMINENT </a:t>
            </a:r>
            <a:r>
              <a:rPr sz="4000" spc="-10" dirty="0"/>
              <a:t>JOB </a:t>
            </a:r>
            <a:r>
              <a:rPr sz="4000" spc="-80" dirty="0"/>
              <a:t>EVALUATION 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459990"/>
            <a:ext cx="4204716" cy="532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44777"/>
            <a:ext cx="3774440" cy="497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20" dirty="0">
                <a:latin typeface="Calibri"/>
                <a:cs typeface="Calibri"/>
              </a:rPr>
              <a:t>Hay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Group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5" dirty="0">
                <a:latin typeface="Calibri"/>
                <a:cs typeface="Calibri"/>
              </a:rPr>
              <a:t>Peromnes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JE </a:t>
            </a:r>
            <a:r>
              <a:rPr sz="2500" b="1" spc="-10" dirty="0">
                <a:latin typeface="Calibri"/>
                <a:cs typeface="Calibri"/>
              </a:rPr>
              <a:t>Manager/Decision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45" dirty="0">
                <a:latin typeface="Calibri"/>
                <a:cs typeface="Calibri"/>
              </a:rPr>
              <a:t>Tree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25" dirty="0">
                <a:latin typeface="Calibri"/>
                <a:cs typeface="Calibri"/>
              </a:rPr>
              <a:t>T.A.S.K.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25" dirty="0">
                <a:latin typeface="Calibri"/>
                <a:cs typeface="Calibri"/>
              </a:rPr>
              <a:t>Paterson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60" dirty="0">
                <a:latin typeface="Calibri"/>
                <a:cs typeface="Calibri"/>
              </a:rPr>
              <a:t>EQUATE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0" dirty="0">
                <a:latin typeface="Calibri"/>
                <a:cs typeface="Calibri"/>
              </a:rPr>
              <a:t>Towers </a:t>
            </a:r>
            <a:r>
              <a:rPr sz="2500" b="1" spc="-25" dirty="0">
                <a:latin typeface="Calibri"/>
                <a:cs typeface="Calibri"/>
              </a:rPr>
              <a:t>Watson</a:t>
            </a:r>
            <a:r>
              <a:rPr sz="2500" b="1" spc="5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GGS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5400" y="1600200"/>
            <a:ext cx="3581400" cy="502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1" y="365759"/>
            <a:ext cx="7289292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817880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HAY </a:t>
            </a:r>
            <a:r>
              <a:rPr sz="4000" spc="-10" dirty="0"/>
              <a:t>JOB </a:t>
            </a:r>
            <a:r>
              <a:rPr sz="4000" spc="-80" dirty="0"/>
              <a:t>EVALUATION</a:t>
            </a:r>
            <a:r>
              <a:rPr sz="4000" spc="100" dirty="0"/>
              <a:t> </a:t>
            </a:r>
            <a:r>
              <a:rPr sz="4000" spc="-10" dirty="0"/>
              <a:t>METHOD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1491996"/>
            <a:ext cx="8424672" cy="5038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1845"/>
            <a:ext cx="8073390" cy="475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Hay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pioneered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“factor</a:t>
            </a:r>
            <a:r>
              <a:rPr sz="2000" b="1" i="1" spc="6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comparison”</a:t>
            </a:r>
            <a:r>
              <a:rPr sz="2000" b="1" i="1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job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modified it in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b="1" dirty="0">
                <a:latin typeface="Calibri"/>
                <a:cs typeface="Calibri"/>
              </a:rPr>
              <a:t>Guide </a:t>
            </a:r>
            <a:r>
              <a:rPr sz="2000" b="1" spc="-5" dirty="0">
                <a:latin typeface="Calibri"/>
                <a:cs typeface="Calibri"/>
              </a:rPr>
              <a:t>Charts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early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1950’s.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ts val="192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Organizations </a:t>
            </a: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Hay </a:t>
            </a:r>
            <a:r>
              <a:rPr sz="2000" spc="-5" dirty="0">
                <a:latin typeface="Calibri"/>
                <a:cs typeface="Calibri"/>
              </a:rPr>
              <a:t>methodology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evaluate </a:t>
            </a:r>
            <a:r>
              <a:rPr sz="2000" spc="-5" dirty="0">
                <a:latin typeface="Calibri"/>
                <a:cs typeface="Calibri"/>
              </a:rPr>
              <a:t>jobs </a:t>
            </a:r>
            <a:r>
              <a:rPr sz="2000" spc="-1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set of  common </a:t>
            </a:r>
            <a:r>
              <a:rPr sz="2000" spc="-15" dirty="0">
                <a:latin typeface="Calibri"/>
                <a:cs typeface="Calibri"/>
              </a:rPr>
              <a:t>factors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b="1" i="1" spc="-5" dirty="0">
                <a:latin typeface="Calibri"/>
                <a:cs typeface="Calibri"/>
              </a:rPr>
              <a:t>Inputs </a:t>
            </a:r>
            <a:r>
              <a:rPr sz="1800" i="1" spc="-5" dirty="0">
                <a:latin typeface="Calibri"/>
                <a:cs typeface="Calibri"/>
              </a:rPr>
              <a:t>(required knowledge, </a:t>
            </a:r>
            <a:r>
              <a:rPr sz="1800" i="1" spc="-10" dirty="0">
                <a:latin typeface="Calibri"/>
                <a:cs typeface="Calibri"/>
              </a:rPr>
              <a:t>skills, </a:t>
            </a:r>
            <a:r>
              <a:rPr sz="1800" i="1" spc="-5" dirty="0">
                <a:latin typeface="Calibri"/>
                <a:cs typeface="Calibri"/>
              </a:rPr>
              <a:t>and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capabilities),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800" b="1" i="1" spc="-5" dirty="0">
                <a:latin typeface="Calibri"/>
                <a:cs typeface="Calibri"/>
              </a:rPr>
              <a:t>Throughputs </a:t>
            </a:r>
            <a:r>
              <a:rPr sz="1800" i="1" spc="-5" dirty="0">
                <a:latin typeface="Calibri"/>
                <a:cs typeface="Calibri"/>
              </a:rPr>
              <a:t>(processing </a:t>
            </a:r>
            <a:r>
              <a:rPr sz="1800" i="1" dirty="0">
                <a:latin typeface="Calibri"/>
                <a:cs typeface="Calibri"/>
              </a:rPr>
              <a:t>of </a:t>
            </a:r>
            <a:r>
              <a:rPr sz="1800" i="1" spc="-5" dirty="0">
                <a:latin typeface="Calibri"/>
                <a:cs typeface="Calibri"/>
              </a:rPr>
              <a:t>inputs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10" dirty="0">
                <a:latin typeface="Calibri"/>
                <a:cs typeface="Calibri"/>
              </a:rPr>
              <a:t>achieve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results)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b="1" i="1" spc="-5" dirty="0">
                <a:latin typeface="Calibri"/>
                <a:cs typeface="Calibri"/>
              </a:rPr>
              <a:t>Outputs </a:t>
            </a:r>
            <a:r>
              <a:rPr sz="1800" i="1" spc="-5" dirty="0">
                <a:latin typeface="Calibri"/>
                <a:cs typeface="Calibri"/>
              </a:rPr>
              <a:t>(end result </a:t>
            </a:r>
            <a:r>
              <a:rPr sz="1800" i="1" spc="-10" dirty="0">
                <a:latin typeface="Calibri"/>
                <a:cs typeface="Calibri"/>
              </a:rPr>
              <a:t>expectations </a:t>
            </a:r>
            <a:r>
              <a:rPr sz="1800" i="1" spc="-5" dirty="0">
                <a:latin typeface="Calibri"/>
                <a:cs typeface="Calibri"/>
              </a:rPr>
              <a:t>from </a:t>
            </a:r>
            <a:r>
              <a:rPr sz="1800" i="1" spc="-10" dirty="0">
                <a:latin typeface="Calibri"/>
                <a:cs typeface="Calibri"/>
              </a:rPr>
              <a:t>applying </a:t>
            </a:r>
            <a:r>
              <a:rPr sz="1800" i="1" spc="-5" dirty="0">
                <a:latin typeface="Calibri"/>
                <a:cs typeface="Calibri"/>
              </a:rPr>
              <a:t>inputs</a:t>
            </a:r>
            <a:r>
              <a:rPr sz="1800" i="1" spc="1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constructively)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24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During the </a:t>
            </a:r>
            <a:r>
              <a:rPr sz="2000" spc="-10" dirty="0">
                <a:latin typeface="Calibri"/>
                <a:cs typeface="Calibri"/>
              </a:rPr>
              <a:t>evaluation process,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b="1" spc="-25" dirty="0">
                <a:latin typeface="Calibri"/>
                <a:cs typeface="Calibri"/>
              </a:rPr>
              <a:t>job’s </a:t>
            </a:r>
            <a:r>
              <a:rPr sz="2000" b="1" spc="-15" dirty="0">
                <a:latin typeface="Calibri"/>
                <a:cs typeface="Calibri"/>
              </a:rPr>
              <a:t>content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analyzed relative </a:t>
            </a:r>
            <a:r>
              <a:rPr sz="2000" spc="-25" dirty="0">
                <a:latin typeface="Calibri"/>
                <a:cs typeface="Calibri"/>
              </a:rPr>
              <a:t>to 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b="1" spc="-10" dirty="0">
                <a:latin typeface="Calibri"/>
                <a:cs typeface="Calibri"/>
              </a:rPr>
              <a:t>factor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represented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numerical value</a:t>
            </a:r>
            <a:r>
              <a:rPr sz="2000" spc="-5" dirty="0">
                <a:latin typeface="Calibri"/>
                <a:cs typeface="Calibri"/>
              </a:rPr>
              <a:t>. These </a:t>
            </a:r>
            <a:r>
              <a:rPr sz="2000" spc="-10" dirty="0">
                <a:latin typeface="Calibri"/>
                <a:cs typeface="Calibri"/>
              </a:rPr>
              <a:t>factor values </a:t>
            </a:r>
            <a:r>
              <a:rPr sz="2000" spc="-5" dirty="0">
                <a:latin typeface="Calibri"/>
                <a:cs typeface="Calibri"/>
              </a:rPr>
              <a:t>are  </a:t>
            </a:r>
            <a:r>
              <a:rPr sz="2000" dirty="0">
                <a:latin typeface="Calibri"/>
                <a:cs typeface="Calibri"/>
              </a:rPr>
              <a:t>then </a:t>
            </a:r>
            <a:r>
              <a:rPr sz="2000" b="1" spc="-10" dirty="0">
                <a:latin typeface="Calibri"/>
                <a:cs typeface="Calibri"/>
              </a:rPr>
              <a:t>totaled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determine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overall </a:t>
            </a:r>
            <a:r>
              <a:rPr sz="2000" b="1" dirty="0">
                <a:latin typeface="Calibri"/>
                <a:cs typeface="Calibri"/>
              </a:rPr>
              <a:t>job </a:t>
            </a:r>
            <a:r>
              <a:rPr sz="2000" b="1" i="1" spc="-30" dirty="0">
                <a:latin typeface="Calibri"/>
                <a:cs typeface="Calibri"/>
              </a:rPr>
              <a:t>“size.”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92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 input-throughput-output </a:t>
            </a:r>
            <a:r>
              <a:rPr sz="2000" dirty="0">
                <a:latin typeface="Calibri"/>
                <a:cs typeface="Calibri"/>
              </a:rPr>
              <a:t>model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reflected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Hay </a:t>
            </a:r>
            <a:r>
              <a:rPr sz="2000" spc="-5" dirty="0">
                <a:latin typeface="Calibri"/>
                <a:cs typeface="Calibri"/>
              </a:rPr>
              <a:t>Method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b="1" spc="-20" dirty="0">
                <a:latin typeface="Calibri"/>
                <a:cs typeface="Calibri"/>
              </a:rPr>
              <a:t>Know-How, </a:t>
            </a:r>
            <a:r>
              <a:rPr sz="2000" b="1" spc="-5" dirty="0">
                <a:latin typeface="Calibri"/>
                <a:cs typeface="Calibri"/>
              </a:rPr>
              <a:t>Problem </a:t>
            </a:r>
            <a:r>
              <a:rPr sz="2000" b="1" dirty="0">
                <a:latin typeface="Calibri"/>
                <a:cs typeface="Calibri"/>
              </a:rPr>
              <a:t>Solving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Accountability</a:t>
            </a:r>
            <a:r>
              <a:rPr sz="2000" spc="-5" dirty="0">
                <a:latin typeface="Calibri"/>
                <a:cs typeface="Calibri"/>
              </a:rPr>
              <a:t>. </a:t>
            </a:r>
            <a:r>
              <a:rPr sz="2000" spc="-10" dirty="0">
                <a:latin typeface="Calibri"/>
                <a:cs typeface="Calibri"/>
              </a:rPr>
              <a:t>Each grouping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further </a:t>
            </a:r>
            <a:r>
              <a:rPr sz="2000" spc="-20" dirty="0">
                <a:latin typeface="Calibri"/>
                <a:cs typeface="Calibri"/>
              </a:rPr>
              <a:t>broken </a:t>
            </a:r>
            <a:r>
              <a:rPr sz="2000" spc="-5" dirty="0">
                <a:latin typeface="Calibri"/>
                <a:cs typeface="Calibri"/>
              </a:rPr>
              <a:t>down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b="1" spc="-10" dirty="0">
                <a:latin typeface="Calibri"/>
                <a:cs typeface="Calibri"/>
              </a:rPr>
              <a:t>eight </a:t>
            </a:r>
            <a:r>
              <a:rPr sz="2000" b="1" spc="-5" dirty="0">
                <a:latin typeface="Calibri"/>
                <a:cs typeface="Calibri"/>
              </a:rPr>
              <a:t>elements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work value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assessment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320040"/>
            <a:ext cx="7967472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05"/>
              </a:spcBef>
            </a:pPr>
            <a:r>
              <a:rPr sz="4400" spc="-120" dirty="0"/>
              <a:t>HAY </a:t>
            </a:r>
            <a:r>
              <a:rPr sz="4400" spc="-5" dirty="0"/>
              <a:t>JOB </a:t>
            </a:r>
            <a:r>
              <a:rPr sz="4400" spc="-85" dirty="0"/>
              <a:t>EVALUATION</a:t>
            </a:r>
            <a:r>
              <a:rPr sz="4400" spc="85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5184648" cy="5350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4800600" cy="505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Accountability </a:t>
            </a:r>
            <a:r>
              <a:rPr sz="2200" spc="-10" dirty="0">
                <a:latin typeface="Calibri"/>
                <a:cs typeface="Calibri"/>
              </a:rPr>
              <a:t>(has three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dimensions):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Freedom </a:t>
            </a:r>
            <a:r>
              <a:rPr sz="2000" b="1" i="1" spc="-15" dirty="0">
                <a:latin typeface="Calibri"/>
                <a:cs typeface="Calibri"/>
              </a:rPr>
              <a:t>to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10" dirty="0">
                <a:latin typeface="Calibri"/>
                <a:cs typeface="Calibri"/>
              </a:rPr>
              <a:t>Scope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dirty="0">
                <a:latin typeface="Calibri"/>
                <a:cs typeface="Calibri"/>
              </a:rPr>
              <a:t>Impact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ibri"/>
                <a:cs typeface="Calibri"/>
              </a:rPr>
              <a:t>Know-How </a:t>
            </a:r>
            <a:r>
              <a:rPr sz="2200" spc="-10" dirty="0">
                <a:latin typeface="Calibri"/>
                <a:cs typeface="Calibri"/>
              </a:rPr>
              <a:t>(has three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dimensions):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b="1" i="1" spc="-15" dirty="0">
                <a:latin typeface="Calibri"/>
                <a:cs typeface="Calibri"/>
              </a:rPr>
              <a:t>Technical/Specialized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Skills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dirty="0">
                <a:latin typeface="Calibri"/>
                <a:cs typeface="Calibri"/>
              </a:rPr>
              <a:t>Managerial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Skills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Human Relations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Skills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Problem </a:t>
            </a:r>
            <a:r>
              <a:rPr sz="2200" b="1" spc="-5" dirty="0">
                <a:latin typeface="Calibri"/>
                <a:cs typeface="Calibri"/>
              </a:rPr>
              <a:t>Solving </a:t>
            </a:r>
            <a:r>
              <a:rPr sz="2200" spc="-10" dirty="0">
                <a:latin typeface="Calibri"/>
                <a:cs typeface="Calibri"/>
              </a:rPr>
              <a:t>(has </a:t>
            </a:r>
            <a:r>
              <a:rPr sz="2200" spc="-15" dirty="0">
                <a:latin typeface="Calibri"/>
                <a:cs typeface="Calibri"/>
              </a:rPr>
              <a:t>two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dimensions):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Thinking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Environment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Thinking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Challenge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60960"/>
            <a:ext cx="7511796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HAY </a:t>
            </a: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65" dirty="0"/>
              <a:t>FACTORS</a:t>
            </a:r>
            <a:r>
              <a:rPr sz="4000" spc="160" dirty="0"/>
              <a:t> </a:t>
            </a:r>
            <a:r>
              <a:rPr sz="4000" spc="-5" dirty="0"/>
              <a:t>-</a:t>
            </a:r>
            <a:endParaRPr sz="4000"/>
          </a:p>
          <a:p>
            <a:pPr marL="1905" algn="ctr">
              <a:lnSpc>
                <a:spcPct val="100000"/>
              </a:lnSpc>
            </a:pPr>
            <a:r>
              <a:rPr sz="4000" i="1" spc="-55" dirty="0">
                <a:latin typeface="Calibri"/>
                <a:cs typeface="Calibri"/>
              </a:rPr>
              <a:t>ILLUSTRATED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676400"/>
            <a:ext cx="83820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365759"/>
            <a:ext cx="8502396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HAY </a:t>
            </a: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10" dirty="0"/>
              <a:t>GUIDE</a:t>
            </a:r>
            <a:r>
              <a:rPr sz="4000" spc="200" dirty="0"/>
              <a:t> </a:t>
            </a:r>
            <a:r>
              <a:rPr sz="4000" spc="-15" dirty="0"/>
              <a:t>CHARTS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7"/>
            <a:ext cx="8395716" cy="495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025" cy="469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5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Guide Charts </a:t>
            </a:r>
            <a:r>
              <a:rPr sz="1800" dirty="0">
                <a:latin typeface="Calibri"/>
                <a:cs typeface="Calibri"/>
              </a:rPr>
              <a:t>enable </a:t>
            </a:r>
            <a:r>
              <a:rPr sz="1800" b="1" spc="-10" dirty="0">
                <a:latin typeface="Calibri"/>
                <a:cs typeface="Calibri"/>
              </a:rPr>
              <a:t>consistent work evaluations</a:t>
            </a:r>
            <a:r>
              <a:rPr sz="1800" spc="-10" dirty="0">
                <a:latin typeface="Calibri"/>
                <a:cs typeface="Calibri"/>
              </a:rPr>
              <a:t>. Each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factors—Know-  </a:t>
            </a:r>
            <a:r>
              <a:rPr sz="1800" spc="-45" dirty="0">
                <a:latin typeface="Calibri"/>
                <a:cs typeface="Calibri"/>
              </a:rPr>
              <a:t>How, </a:t>
            </a:r>
            <a:r>
              <a:rPr sz="1800" spc="-10" dirty="0">
                <a:latin typeface="Calibri"/>
                <a:cs typeface="Calibri"/>
              </a:rPr>
              <a:t>Problem </a:t>
            </a:r>
            <a:r>
              <a:rPr sz="1800" dirty="0">
                <a:latin typeface="Calibri"/>
                <a:cs typeface="Calibri"/>
              </a:rPr>
              <a:t>Solving, and </a:t>
            </a:r>
            <a:r>
              <a:rPr sz="1800" spc="-5" dirty="0">
                <a:latin typeface="Calibri"/>
                <a:cs typeface="Calibri"/>
              </a:rPr>
              <a:t>Accountability— has its own </a:t>
            </a:r>
            <a:r>
              <a:rPr sz="1800" dirty="0">
                <a:latin typeface="Calibri"/>
                <a:cs typeface="Calibri"/>
              </a:rPr>
              <a:t>Guide </a:t>
            </a:r>
            <a:r>
              <a:rPr sz="1800" spc="-5" dirty="0">
                <a:latin typeface="Calibri"/>
                <a:cs typeface="Calibri"/>
              </a:rPr>
              <a:t>Chart that </a:t>
            </a:r>
            <a:r>
              <a:rPr sz="1800" spc="-10" dirty="0">
                <a:latin typeface="Calibri"/>
                <a:cs typeface="Calibri"/>
              </a:rPr>
              <a:t>reflects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identified </a:t>
            </a:r>
            <a:r>
              <a:rPr sz="1800" dirty="0">
                <a:latin typeface="Calibri"/>
                <a:cs typeface="Calibri"/>
              </a:rPr>
              <a:t>sub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Guide Chart scale is </a:t>
            </a:r>
            <a:r>
              <a:rPr sz="1800" b="1" spc="-10" dirty="0">
                <a:latin typeface="Calibri"/>
                <a:cs typeface="Calibri"/>
              </a:rPr>
              <a:t>expandable </a:t>
            </a:r>
            <a:r>
              <a:rPr sz="1800" spc="-10" dirty="0">
                <a:latin typeface="Calibri"/>
                <a:cs typeface="Calibri"/>
              </a:rPr>
              <a:t>to account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complexity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size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5" dirty="0">
                <a:latin typeface="Calibri"/>
                <a:cs typeface="Calibri"/>
              </a:rPr>
              <a:t>organization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which </a:t>
            </a:r>
            <a:r>
              <a:rPr sz="1800" spc="-5" dirty="0">
                <a:latin typeface="Calibri"/>
                <a:cs typeface="Calibri"/>
              </a:rPr>
              <a:t>it is </a:t>
            </a:r>
            <a:r>
              <a:rPr sz="1800" dirty="0">
                <a:latin typeface="Calibri"/>
                <a:cs typeface="Calibri"/>
              </a:rPr>
              <a:t>applied, and the </a:t>
            </a:r>
            <a:r>
              <a:rPr sz="1800" b="1" spc="-5" dirty="0">
                <a:latin typeface="Calibri"/>
                <a:cs typeface="Calibri"/>
              </a:rPr>
              <a:t>scale </a:t>
            </a:r>
            <a:r>
              <a:rPr sz="1800" b="1" spc="-10" dirty="0">
                <a:latin typeface="Calibri"/>
                <a:cs typeface="Calibri"/>
              </a:rPr>
              <a:t>descriptions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b="1" spc="-5" dirty="0">
                <a:latin typeface="Calibri"/>
                <a:cs typeface="Calibri"/>
              </a:rPr>
              <a:t>modified 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important </a:t>
            </a:r>
            <a:r>
              <a:rPr sz="1800" spc="-10" dirty="0">
                <a:latin typeface="Calibri"/>
                <a:cs typeface="Calibri"/>
              </a:rPr>
              <a:t>distinction </a:t>
            </a:r>
            <a:r>
              <a:rPr sz="1800" spc="-5" dirty="0">
                <a:latin typeface="Calibri"/>
                <a:cs typeface="Calibri"/>
              </a:rPr>
              <a:t>is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Hay </a:t>
            </a:r>
            <a:r>
              <a:rPr sz="1800" spc="-5" dirty="0">
                <a:latin typeface="Calibri"/>
                <a:cs typeface="Calibri"/>
              </a:rPr>
              <a:t>Methodology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b="1" spc="-15" dirty="0">
                <a:latin typeface="Calibri"/>
                <a:cs typeface="Calibri"/>
              </a:rPr>
              <a:t>calibrated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b="1" spc="-10" dirty="0">
                <a:latin typeface="Calibri"/>
                <a:cs typeface="Calibri"/>
              </a:rPr>
              <a:t>value </a:t>
            </a:r>
            <a:r>
              <a:rPr sz="1800" b="1" spc="-20" dirty="0">
                <a:latin typeface="Calibri"/>
                <a:cs typeface="Calibri"/>
              </a:rPr>
              <a:t>systems </a:t>
            </a:r>
            <a:r>
              <a:rPr sz="1800" spc="-5" dirty="0">
                <a:latin typeface="Calibri"/>
                <a:cs typeface="Calibri"/>
              </a:rPr>
              <a:t>of other </a:t>
            </a:r>
            <a:r>
              <a:rPr sz="1800" spc="-10" dirty="0">
                <a:latin typeface="Calibri"/>
                <a:cs typeface="Calibri"/>
              </a:rPr>
              <a:t>organizations </a:t>
            </a:r>
            <a:r>
              <a:rPr sz="1800" spc="-5" dirty="0">
                <a:latin typeface="Calibri"/>
                <a:cs typeface="Calibri"/>
              </a:rPr>
              <a:t>within </a:t>
            </a:r>
            <a:r>
              <a:rPr sz="1800" spc="-20" dirty="0">
                <a:latin typeface="Calibri"/>
                <a:cs typeface="Calibri"/>
              </a:rPr>
              <a:t>Hay’s </a:t>
            </a:r>
            <a:r>
              <a:rPr sz="1800" b="1" spc="-10" dirty="0">
                <a:latin typeface="Calibri"/>
                <a:cs typeface="Calibri"/>
              </a:rPr>
              <a:t>compensation databases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This  </a:t>
            </a:r>
            <a:r>
              <a:rPr sz="1800" dirty="0">
                <a:latin typeface="Calibri"/>
                <a:cs typeface="Calibri"/>
              </a:rPr>
              <a:t>enables a </a:t>
            </a:r>
            <a:r>
              <a:rPr sz="1800" spc="-5" dirty="0">
                <a:latin typeface="Calibri"/>
                <a:cs typeface="Calibri"/>
              </a:rPr>
              <a:t>wide </a:t>
            </a:r>
            <a:r>
              <a:rPr sz="1800" spc="-10" dirty="0">
                <a:latin typeface="Calibri"/>
                <a:cs typeface="Calibri"/>
              </a:rPr>
              <a:t>range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benchmarking </a:t>
            </a:r>
            <a:r>
              <a:rPr sz="1800" spc="-5" dirty="0">
                <a:latin typeface="Calibri"/>
                <a:cs typeface="Calibri"/>
              </a:rPr>
              <a:t>activities, potentially improving the  </a:t>
            </a:r>
            <a:r>
              <a:rPr sz="1800" b="1" spc="-10" dirty="0">
                <a:latin typeface="Calibri"/>
                <a:cs typeface="Calibri"/>
              </a:rPr>
              <a:t>accuracy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market </a:t>
            </a:r>
            <a:r>
              <a:rPr sz="1800" spc="-10" dirty="0">
                <a:latin typeface="Calibri"/>
                <a:cs typeface="Calibri"/>
              </a:rPr>
              <a:t>pricing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increasing confidence </a:t>
            </a:r>
            <a:r>
              <a:rPr sz="1800" spc="-5" dirty="0">
                <a:latin typeface="Calibri"/>
                <a:cs typeface="Calibri"/>
              </a:rPr>
              <a:t>in job </a:t>
            </a:r>
            <a:r>
              <a:rPr sz="1800" spc="-10" dirty="0">
                <a:latin typeface="Calibri"/>
                <a:cs typeface="Calibri"/>
              </a:rPr>
              <a:t>evaluation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results.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Guide </a:t>
            </a:r>
            <a:r>
              <a:rPr sz="1800" spc="-5" dirty="0">
                <a:latin typeface="Calibri"/>
                <a:cs typeface="Calibri"/>
              </a:rPr>
              <a:t>Charts </a:t>
            </a:r>
            <a:r>
              <a:rPr sz="1800" b="1" spc="-15" dirty="0">
                <a:latin typeface="Calibri"/>
                <a:cs typeface="Calibri"/>
              </a:rPr>
              <a:t>expedite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job </a:t>
            </a:r>
            <a:r>
              <a:rPr sz="1800" spc="-10" dirty="0">
                <a:latin typeface="Calibri"/>
                <a:cs typeface="Calibri"/>
              </a:rPr>
              <a:t>evaluation </a:t>
            </a:r>
            <a:r>
              <a:rPr sz="1800" spc="-5" dirty="0">
                <a:latin typeface="Calibri"/>
                <a:cs typeface="Calibri"/>
              </a:rPr>
              <a:t>process, </a:t>
            </a:r>
            <a:r>
              <a:rPr sz="1800" dirty="0">
                <a:latin typeface="Calibri"/>
                <a:cs typeface="Calibri"/>
              </a:rPr>
              <a:t>but </a:t>
            </a:r>
            <a:r>
              <a:rPr sz="1800" b="1" spc="-15" dirty="0">
                <a:latin typeface="Calibri"/>
                <a:cs typeface="Calibri"/>
              </a:rPr>
              <a:t>considerable </a:t>
            </a:r>
            <a:r>
              <a:rPr sz="1800" b="1" spc="-10" dirty="0">
                <a:latin typeface="Calibri"/>
                <a:cs typeface="Calibri"/>
              </a:rPr>
              <a:t>expertise </a:t>
            </a:r>
            <a:r>
              <a:rPr sz="1800" spc="-10" dirty="0">
                <a:latin typeface="Calibri"/>
                <a:cs typeface="Calibri"/>
              </a:rPr>
              <a:t>is  required to understand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work’s </a:t>
            </a:r>
            <a:r>
              <a:rPr sz="1800" spc="-10" dirty="0">
                <a:latin typeface="Calibri"/>
                <a:cs typeface="Calibri"/>
              </a:rPr>
              <a:t>nature to </a:t>
            </a:r>
            <a:r>
              <a:rPr sz="1800" spc="-5" dirty="0">
                <a:latin typeface="Calibri"/>
                <a:cs typeface="Calibri"/>
              </a:rPr>
              <a:t>determine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degree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which  elements </a:t>
            </a:r>
            <a:r>
              <a:rPr sz="1800" spc="-15" dirty="0">
                <a:latin typeface="Calibri"/>
                <a:cs typeface="Calibri"/>
              </a:rPr>
              <a:t>exist for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factor.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power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tool,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evaluator’s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knowledge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skill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and the </a:t>
            </a:r>
            <a:r>
              <a:rPr sz="1800" b="1" spc="-10" dirty="0">
                <a:latin typeface="Calibri"/>
                <a:cs typeface="Calibri"/>
              </a:rPr>
              <a:t>consistency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20" dirty="0">
                <a:latin typeface="Calibri"/>
                <a:cs typeface="Calibri"/>
              </a:rPr>
              <a:t>tool’s </a:t>
            </a:r>
            <a:r>
              <a:rPr sz="1800" b="1" spc="-10" dirty="0">
                <a:latin typeface="Calibri"/>
                <a:cs typeface="Calibri"/>
              </a:rPr>
              <a:t>application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692" y="320040"/>
            <a:ext cx="3401567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PEROMNES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943" y="1446275"/>
            <a:ext cx="8528304" cy="541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37157"/>
            <a:ext cx="8075295" cy="50476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Peromnes </a:t>
            </a:r>
            <a:r>
              <a:rPr sz="2700" spc="-15" dirty="0">
                <a:latin typeface="Calibri"/>
                <a:cs typeface="Calibri"/>
              </a:rPr>
              <a:t>grades </a:t>
            </a:r>
            <a:r>
              <a:rPr sz="2700" spc="-10" dirty="0">
                <a:latin typeface="Calibri"/>
                <a:cs typeface="Calibri"/>
              </a:rPr>
              <a:t>show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b="1" spc="-20" dirty="0">
                <a:latin typeface="Calibri"/>
                <a:cs typeface="Calibri"/>
              </a:rPr>
              <a:t>rank </a:t>
            </a:r>
            <a:r>
              <a:rPr sz="2700" b="1" spc="-10" dirty="0">
                <a:latin typeface="Calibri"/>
                <a:cs typeface="Calibri"/>
              </a:rPr>
              <a:t>order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jobs within  </a:t>
            </a:r>
            <a:r>
              <a:rPr sz="2700" dirty="0">
                <a:latin typeface="Calibri"/>
                <a:cs typeface="Calibri"/>
              </a:rPr>
              <a:t>an </a:t>
            </a:r>
            <a:r>
              <a:rPr sz="2700" spc="-20" dirty="0">
                <a:latin typeface="Calibri"/>
                <a:cs typeface="Calibri"/>
              </a:rPr>
              <a:t>organization </a:t>
            </a:r>
            <a:r>
              <a:rPr sz="2700" dirty="0">
                <a:latin typeface="Calibri"/>
                <a:cs typeface="Calibri"/>
              </a:rPr>
              <a:t>and allow </a:t>
            </a:r>
            <a:r>
              <a:rPr sz="2700" spc="-10" dirty="0">
                <a:latin typeface="Calibri"/>
                <a:cs typeface="Calibri"/>
              </a:rPr>
              <a:t>jobs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b="1" spc="-10" dirty="0">
                <a:latin typeface="Calibri"/>
                <a:cs typeface="Calibri"/>
              </a:rPr>
              <a:t>compared </a:t>
            </a:r>
            <a:r>
              <a:rPr sz="2700" b="1" spc="-25" dirty="0">
                <a:latin typeface="Calibri"/>
                <a:cs typeface="Calibri"/>
              </a:rPr>
              <a:t>by  </a:t>
            </a:r>
            <a:r>
              <a:rPr sz="2700" b="1" spc="-15" dirty="0">
                <a:latin typeface="Calibri"/>
                <a:cs typeface="Calibri"/>
              </a:rPr>
              <a:t>grade </a:t>
            </a:r>
            <a:r>
              <a:rPr sz="2700" b="1" spc="-5" dirty="0">
                <a:latin typeface="Calibri"/>
                <a:cs typeface="Calibri"/>
              </a:rPr>
              <a:t>with </a:t>
            </a:r>
            <a:r>
              <a:rPr sz="2700" b="1" dirty="0">
                <a:latin typeface="Calibri"/>
                <a:cs typeface="Calibri"/>
              </a:rPr>
              <a:t>other </a:t>
            </a:r>
            <a:r>
              <a:rPr sz="2700" b="1" spc="-5" dirty="0">
                <a:latin typeface="Calibri"/>
                <a:cs typeface="Calibri"/>
              </a:rPr>
              <a:t>jobs </a:t>
            </a:r>
            <a:r>
              <a:rPr sz="2700" b="1" dirty="0">
                <a:latin typeface="Calibri"/>
                <a:cs typeface="Calibri"/>
              </a:rPr>
              <a:t>both inside and outside the  </a:t>
            </a:r>
            <a:r>
              <a:rPr sz="2700" b="1" spc="-15" dirty="0">
                <a:latin typeface="Calibri"/>
                <a:cs typeface="Calibri"/>
              </a:rPr>
              <a:t>organization.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Peromnes </a:t>
            </a:r>
            <a:r>
              <a:rPr sz="2700" b="1" spc="-15" dirty="0">
                <a:latin typeface="Calibri"/>
                <a:cs typeface="Calibri"/>
              </a:rPr>
              <a:t>evaluates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b="1" spc="-15" dirty="0">
                <a:latin typeface="Calibri"/>
                <a:cs typeface="Calibri"/>
              </a:rPr>
              <a:t>scores </a:t>
            </a:r>
            <a:r>
              <a:rPr sz="2700" spc="-5" dirty="0">
                <a:latin typeface="Calibri"/>
                <a:cs typeface="Calibri"/>
              </a:rPr>
              <a:t>jobs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terms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b="1" spc="-10" dirty="0">
                <a:latin typeface="Calibri"/>
                <a:cs typeface="Calibri"/>
              </a:rPr>
              <a:t>eight  </a:t>
            </a:r>
            <a:r>
              <a:rPr sz="2700" b="1" spc="-15" dirty="0">
                <a:latin typeface="Calibri"/>
                <a:cs typeface="Calibri"/>
              </a:rPr>
              <a:t>factors. </a:t>
            </a:r>
            <a:r>
              <a:rPr sz="2700" spc="-5" dirty="0">
                <a:latin typeface="Calibri"/>
                <a:cs typeface="Calibri"/>
              </a:rPr>
              <a:t>These </a:t>
            </a:r>
            <a:r>
              <a:rPr sz="2700" spc="-25" dirty="0">
                <a:latin typeface="Calibri"/>
                <a:cs typeface="Calibri"/>
              </a:rPr>
              <a:t>factors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b="1" spc="-10" dirty="0">
                <a:latin typeface="Calibri"/>
                <a:cs typeface="Calibri"/>
              </a:rPr>
              <a:t>intrinsic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jobs, do </a:t>
            </a:r>
            <a:r>
              <a:rPr sz="2700" spc="-10" dirty="0">
                <a:latin typeface="Calibri"/>
                <a:cs typeface="Calibri"/>
              </a:rPr>
              <a:t>not  measure </a:t>
            </a:r>
            <a:r>
              <a:rPr sz="2700" spc="-5" dirty="0">
                <a:latin typeface="Calibri"/>
                <a:cs typeface="Calibri"/>
              </a:rPr>
              <a:t>aspects </a:t>
            </a:r>
            <a:r>
              <a:rPr sz="2700" spc="-10" dirty="0">
                <a:latin typeface="Calibri"/>
                <a:cs typeface="Calibri"/>
              </a:rPr>
              <a:t>outside the </a:t>
            </a:r>
            <a:r>
              <a:rPr sz="2700" spc="-5" dirty="0">
                <a:latin typeface="Calibri"/>
                <a:cs typeface="Calibri"/>
              </a:rPr>
              <a:t>job and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applicable </a:t>
            </a:r>
            <a:r>
              <a:rPr sz="2700" spc="-30" dirty="0">
                <a:latin typeface="Calibri"/>
                <a:cs typeface="Calibri"/>
              </a:rPr>
              <a:t>to  </a:t>
            </a:r>
            <a:r>
              <a:rPr sz="2700" dirty="0">
                <a:latin typeface="Calibri"/>
                <a:cs typeface="Calibri"/>
              </a:rPr>
              <a:t>all </a:t>
            </a:r>
            <a:r>
              <a:rPr sz="2700" spc="-5" dirty="0">
                <a:latin typeface="Calibri"/>
                <a:cs typeface="Calibri"/>
              </a:rPr>
              <a:t>jobs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terms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b="1" spc="-5" dirty="0">
                <a:latin typeface="Calibri"/>
                <a:cs typeface="Calibri"/>
              </a:rPr>
              <a:t>function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b="1" spc="-15" dirty="0">
                <a:latin typeface="Calibri"/>
                <a:cs typeface="Calibri"/>
              </a:rPr>
              <a:t>level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organization.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first </a:t>
            </a:r>
            <a:r>
              <a:rPr sz="2700" spc="-5" dirty="0">
                <a:latin typeface="Calibri"/>
                <a:cs typeface="Calibri"/>
              </a:rPr>
              <a:t>six </a:t>
            </a:r>
            <a:r>
              <a:rPr sz="2700" spc="-20" dirty="0">
                <a:latin typeface="Calibri"/>
                <a:cs typeface="Calibri"/>
              </a:rPr>
              <a:t>evaluate </a:t>
            </a:r>
            <a:r>
              <a:rPr sz="2700" b="1" spc="-10" dirty="0">
                <a:latin typeface="Calibri"/>
                <a:cs typeface="Calibri"/>
              </a:rPr>
              <a:t>tasks, </a:t>
            </a:r>
            <a:r>
              <a:rPr sz="2700" b="1" spc="-5" dirty="0">
                <a:latin typeface="Calibri"/>
                <a:cs typeface="Calibri"/>
              </a:rPr>
              <a:t>skills, responsibilities </a:t>
            </a:r>
            <a:r>
              <a:rPr sz="2700" spc="-5" dirty="0">
                <a:latin typeface="Calibri"/>
                <a:cs typeface="Calibri"/>
              </a:rPr>
              <a:t>and  </a:t>
            </a:r>
            <a:r>
              <a:rPr sz="2700" b="1" spc="-10" dirty="0">
                <a:latin typeface="Calibri"/>
                <a:cs typeface="Calibri"/>
              </a:rPr>
              <a:t>relationships </a:t>
            </a:r>
            <a:r>
              <a:rPr sz="2700" b="1" spc="10" dirty="0">
                <a:latin typeface="Calibri"/>
                <a:cs typeface="Calibri"/>
              </a:rPr>
              <a:t>(job </a:t>
            </a:r>
            <a:r>
              <a:rPr sz="2700" b="1" spc="-20" dirty="0">
                <a:latin typeface="Calibri"/>
                <a:cs typeface="Calibri"/>
              </a:rPr>
              <a:t>content) </a:t>
            </a:r>
            <a:r>
              <a:rPr sz="2700" dirty="0">
                <a:latin typeface="Calibri"/>
                <a:cs typeface="Calibri"/>
              </a:rPr>
              <a:t>and the </a:t>
            </a:r>
            <a:r>
              <a:rPr sz="2700" spc="-10" dirty="0">
                <a:latin typeface="Calibri"/>
                <a:cs typeface="Calibri"/>
              </a:rPr>
              <a:t>last </a:t>
            </a:r>
            <a:r>
              <a:rPr sz="2700" spc="-15" dirty="0">
                <a:latin typeface="Calibri"/>
                <a:cs typeface="Calibri"/>
              </a:rPr>
              <a:t>two </a:t>
            </a:r>
            <a:r>
              <a:rPr sz="2700" spc="-20" dirty="0">
                <a:latin typeface="Calibri"/>
                <a:cs typeface="Calibri"/>
              </a:rPr>
              <a:t>evaluate  </a:t>
            </a:r>
            <a:r>
              <a:rPr sz="2700" b="1" spc="-10" dirty="0">
                <a:latin typeface="Calibri"/>
                <a:cs typeface="Calibri"/>
              </a:rPr>
              <a:t>education </a:t>
            </a:r>
            <a:r>
              <a:rPr sz="2700" spc="-5" dirty="0">
                <a:latin typeface="Calibri"/>
                <a:cs typeface="Calibri"/>
              </a:rPr>
              <a:t>and </a:t>
            </a:r>
            <a:r>
              <a:rPr sz="2700" b="1" spc="-5" dirty="0">
                <a:latin typeface="Calibri"/>
                <a:cs typeface="Calibri"/>
              </a:rPr>
              <a:t>further </a:t>
            </a:r>
            <a:r>
              <a:rPr sz="2700" b="1" spc="-10" dirty="0">
                <a:latin typeface="Calibri"/>
                <a:cs typeface="Calibri"/>
              </a:rPr>
              <a:t>training </a:t>
            </a:r>
            <a:r>
              <a:rPr sz="2700" b="1" dirty="0">
                <a:latin typeface="Calibri"/>
                <a:cs typeface="Calibri"/>
              </a:rPr>
              <a:t>and </a:t>
            </a:r>
            <a:r>
              <a:rPr sz="2700" b="1" spc="-10" dirty="0">
                <a:latin typeface="Calibri"/>
                <a:cs typeface="Calibri"/>
              </a:rPr>
              <a:t>experience </a:t>
            </a:r>
            <a:r>
              <a:rPr sz="2700" b="1" spc="10" dirty="0">
                <a:latin typeface="Calibri"/>
                <a:cs typeface="Calibri"/>
              </a:rPr>
              <a:t>(job  </a:t>
            </a:r>
            <a:r>
              <a:rPr sz="2700" b="1" spc="-10" dirty="0">
                <a:latin typeface="Calibri"/>
                <a:cs typeface="Calibri"/>
              </a:rPr>
              <a:t>requirements).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60960"/>
            <a:ext cx="6917435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6270" marR="1054735" indent="-211455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PEROMNES </a:t>
            </a:r>
            <a:r>
              <a:rPr sz="4000" spc="-10" dirty="0"/>
              <a:t>JOB </a:t>
            </a:r>
            <a:r>
              <a:rPr sz="4000" spc="-80" dirty="0"/>
              <a:t>EVALUATION  </a:t>
            </a:r>
            <a:r>
              <a:rPr sz="4000" spc="-65" dirty="0"/>
              <a:t>FACTORS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78"/>
            <a:ext cx="5141976" cy="5366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4759960" cy="505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1: </a:t>
            </a:r>
            <a:r>
              <a:rPr sz="2200" b="1" spc="-10" dirty="0">
                <a:latin typeface="Calibri"/>
                <a:cs typeface="Calibri"/>
              </a:rPr>
              <a:t>Problem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Solving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2: </a:t>
            </a:r>
            <a:r>
              <a:rPr sz="2200" b="1" spc="-10" dirty="0">
                <a:latin typeface="Calibri"/>
                <a:cs typeface="Calibri"/>
              </a:rPr>
              <a:t>Consequence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Judgments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3: </a:t>
            </a:r>
            <a:r>
              <a:rPr sz="2200" b="1" spc="-15" dirty="0">
                <a:latin typeface="Calibri"/>
                <a:cs typeface="Calibri"/>
              </a:rPr>
              <a:t>Pressure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11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Work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4: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Knowledge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5: Job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Impact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6: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Comprehension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7: </a:t>
            </a:r>
            <a:r>
              <a:rPr sz="2200" b="1" spc="-15" dirty="0">
                <a:latin typeface="Calibri"/>
                <a:cs typeface="Calibri"/>
              </a:rPr>
              <a:t>Educational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Qualifications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8: Further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Training/Experience</a:t>
            </a:r>
            <a:r>
              <a:rPr sz="2200" spc="-1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1600200"/>
            <a:ext cx="32766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660" y="320040"/>
            <a:ext cx="4677155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8"/>
            <a:ext cx="8395716" cy="4625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659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JE Manager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computerized </a:t>
            </a:r>
            <a:r>
              <a:rPr sz="1800" b="1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designed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eliminate human </a:t>
            </a:r>
            <a:r>
              <a:rPr sz="1800" b="1" spc="-5" dirty="0">
                <a:latin typeface="Calibri"/>
                <a:cs typeface="Calibri"/>
              </a:rPr>
              <a:t>bias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checks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controls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ensure </a:t>
            </a:r>
            <a:r>
              <a:rPr sz="1800" b="1" spc="-10" dirty="0">
                <a:latin typeface="Calibri"/>
                <a:cs typeface="Calibri"/>
              </a:rPr>
              <a:t>consistency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results.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transparent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involves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job holder;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incumbent (where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post is  </a:t>
            </a:r>
            <a:r>
              <a:rPr sz="1800" spc="-5" dirty="0">
                <a:latin typeface="Calibri"/>
                <a:cs typeface="Calibri"/>
              </a:rPr>
              <a:t>occupied) </a:t>
            </a:r>
            <a:r>
              <a:rPr sz="1800" spc="-10" dirty="0">
                <a:latin typeface="Calibri"/>
                <a:cs typeface="Calibri"/>
              </a:rPr>
              <a:t>to personally answers </a:t>
            </a:r>
            <a:r>
              <a:rPr sz="1800" spc="-5" dirty="0">
                <a:latin typeface="Calibri"/>
                <a:cs typeface="Calibri"/>
              </a:rPr>
              <a:t>questions </a:t>
            </a:r>
            <a:r>
              <a:rPr sz="1800" spc="-10" dirty="0">
                <a:latin typeface="Calibri"/>
                <a:cs typeface="Calibri"/>
              </a:rPr>
              <a:t>required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is also </a:t>
            </a:r>
            <a:r>
              <a:rPr sz="1800" b="1" spc="-10" dirty="0">
                <a:latin typeface="Calibri"/>
                <a:cs typeface="Calibri"/>
              </a:rPr>
              <a:t>non-discriminatory </a:t>
            </a:r>
            <a:r>
              <a:rPr sz="1800" spc="-5" dirty="0">
                <a:latin typeface="Calibri"/>
                <a:cs typeface="Calibri"/>
              </a:rPr>
              <a:t>in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 set of </a:t>
            </a:r>
            <a:r>
              <a:rPr sz="1800" spc="-15" dirty="0">
                <a:latin typeface="Calibri"/>
                <a:cs typeface="Calibri"/>
              </a:rPr>
              <a:t>factors, </a:t>
            </a:r>
            <a:r>
              <a:rPr sz="1800" dirty="0">
                <a:latin typeface="Calibri"/>
                <a:cs typeface="Calibri"/>
              </a:rPr>
              <a:t>questions,  and </a:t>
            </a:r>
            <a:r>
              <a:rPr sz="1800" spc="-15" dirty="0">
                <a:latin typeface="Calibri"/>
                <a:cs typeface="Calibri"/>
              </a:rPr>
              <a:t>parameters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measure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job </a:t>
            </a:r>
            <a:r>
              <a:rPr sz="1800" spc="-10" dirty="0">
                <a:latin typeface="Calibri"/>
                <a:cs typeface="Calibri"/>
              </a:rPr>
              <a:t>regardless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incumbent.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9525" indent="-34353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JE Manager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b="1" spc="-15" dirty="0">
                <a:latin typeface="Calibri"/>
                <a:cs typeface="Calibri"/>
              </a:rPr>
              <a:t>empowers </a:t>
            </a:r>
            <a:r>
              <a:rPr sz="1800" b="1" spc="-10" dirty="0">
                <a:latin typeface="Calibri"/>
                <a:cs typeface="Calibri"/>
              </a:rPr>
              <a:t>employees </a:t>
            </a:r>
            <a:r>
              <a:rPr sz="1800" spc="-5" dirty="0">
                <a:latin typeface="Calibri"/>
                <a:cs typeface="Calibri"/>
              </a:rPr>
              <a:t>in that they </a:t>
            </a:r>
            <a:r>
              <a:rPr sz="1800" spc="-10" dirty="0">
                <a:latin typeface="Calibri"/>
                <a:cs typeface="Calibri"/>
              </a:rPr>
              <a:t>are directly involved in 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5" dirty="0">
                <a:latin typeface="Calibri"/>
                <a:cs typeface="Calibri"/>
              </a:rPr>
              <a:t>own </a:t>
            </a:r>
            <a:r>
              <a:rPr sz="1800" spc="-10" dirty="0">
                <a:latin typeface="Calibri"/>
                <a:cs typeface="Calibri"/>
              </a:rPr>
              <a:t>evaluations </a:t>
            </a:r>
            <a:r>
              <a:rPr sz="1800" spc="-5" dirty="0">
                <a:latin typeface="Calibri"/>
                <a:cs typeface="Calibri"/>
              </a:rPr>
              <a:t>together with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20" dirty="0">
                <a:latin typeface="Calibri"/>
                <a:cs typeface="Calibri"/>
              </a:rPr>
              <a:t>takes </a:t>
            </a:r>
            <a:r>
              <a:rPr sz="1800" spc="-15" dirty="0">
                <a:latin typeface="Calibri"/>
                <a:cs typeface="Calibri"/>
              </a:rPr>
              <a:t>into </a:t>
            </a:r>
            <a:r>
              <a:rPr sz="1800" spc="-10" dirty="0">
                <a:latin typeface="Calibri"/>
                <a:cs typeface="Calibri"/>
              </a:rPr>
              <a:t>account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b="1" spc="-15" dirty="0">
                <a:latin typeface="Calibri"/>
                <a:cs typeface="Calibri"/>
              </a:rPr>
              <a:t>individual’s role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adding </a:t>
            </a:r>
            <a:r>
              <a:rPr sz="1800" b="1" spc="-5" dirty="0">
                <a:latin typeface="Calibri"/>
                <a:cs typeface="Calibri"/>
              </a:rPr>
              <a:t>value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organization </a:t>
            </a:r>
            <a:r>
              <a:rPr sz="1800" b="1" spc="-10" dirty="0">
                <a:latin typeface="Calibri"/>
                <a:cs typeface="Calibri"/>
              </a:rPr>
              <a:t>more </a:t>
            </a:r>
            <a:r>
              <a:rPr sz="1800" b="1" dirty="0">
                <a:latin typeface="Calibri"/>
                <a:cs typeface="Calibri"/>
              </a:rPr>
              <a:t>than other </a:t>
            </a:r>
            <a:r>
              <a:rPr sz="1800" b="1" spc="-5" dirty="0">
                <a:latin typeface="Calibri"/>
                <a:cs typeface="Calibri"/>
              </a:rPr>
              <a:t>job evaluation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  <a:tab pos="828040" algn="l"/>
                <a:tab pos="1598930" algn="l"/>
                <a:tab pos="2701290" algn="l"/>
                <a:tab pos="5903595" algn="l"/>
                <a:tab pos="6797040" algn="l"/>
              </a:tabLst>
            </a:pPr>
            <a:r>
              <a:rPr sz="1800" spc="-5" dirty="0">
                <a:latin typeface="Calibri"/>
                <a:cs typeface="Calibri"/>
              </a:rPr>
              <a:t>The	</a:t>
            </a:r>
            <a:r>
              <a:rPr sz="1800" spc="-20" dirty="0">
                <a:latin typeface="Calibri"/>
                <a:cs typeface="Calibri"/>
              </a:rPr>
              <a:t>system	</a:t>
            </a:r>
            <a:r>
              <a:rPr sz="1800" spc="-10" dirty="0">
                <a:latin typeface="Calibri"/>
                <a:cs typeface="Calibri"/>
              </a:rPr>
              <a:t>recognizes	</a:t>
            </a:r>
            <a:r>
              <a:rPr sz="1800" b="1" spc="-10" dirty="0">
                <a:latin typeface="Calibri"/>
                <a:cs typeface="Calibri"/>
              </a:rPr>
              <a:t>applied </a:t>
            </a:r>
            <a:r>
              <a:rPr sz="1800" b="1" spc="1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competencies </a:t>
            </a:r>
            <a:r>
              <a:rPr sz="1800" b="1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acquired	</a:t>
            </a:r>
            <a:r>
              <a:rPr sz="1800" spc="-10" dirty="0">
                <a:latin typeface="Calibri"/>
                <a:cs typeface="Calibri"/>
              </a:rPr>
              <a:t>formally	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informally  </a:t>
            </a:r>
            <a:r>
              <a:rPr sz="1800" spc="-5" dirty="0">
                <a:latin typeface="Calibri"/>
                <a:cs typeface="Calibri"/>
              </a:rPr>
              <a:t>without placing </a:t>
            </a:r>
            <a:r>
              <a:rPr sz="1800" dirty="0">
                <a:latin typeface="Calibri"/>
                <a:cs typeface="Calibri"/>
              </a:rPr>
              <a:t>an undue </a:t>
            </a:r>
            <a:r>
              <a:rPr sz="1800" spc="-5" dirty="0">
                <a:latin typeface="Calibri"/>
                <a:cs typeface="Calibri"/>
              </a:rPr>
              <a:t>emphasis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either.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1" y="60960"/>
            <a:ext cx="7563611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0720" marR="675005" indent="5435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DEFINITION, PURPOSE </a:t>
            </a:r>
            <a:r>
              <a:rPr sz="4000" spc="-5" dirty="0"/>
              <a:t>AND  </a:t>
            </a:r>
            <a:r>
              <a:rPr sz="4000" spc="-15" dirty="0"/>
              <a:t>OBJECTIVES </a:t>
            </a:r>
            <a:r>
              <a:rPr sz="4000" spc="-5" dirty="0"/>
              <a:t>OF </a:t>
            </a:r>
            <a:r>
              <a:rPr sz="4000" spc="-15" dirty="0"/>
              <a:t>JOB</a:t>
            </a:r>
            <a:r>
              <a:rPr sz="4000" spc="-55" dirty="0"/>
              <a:t> </a:t>
            </a:r>
            <a:r>
              <a:rPr sz="4000" spc="-80" dirty="0"/>
              <a:t>EVALUATION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813560"/>
            <a:ext cx="8453628" cy="482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891411"/>
            <a:ext cx="8075295" cy="45186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350" indent="-343535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Job </a:t>
            </a:r>
            <a:r>
              <a:rPr sz="2200" spc="-15" dirty="0">
                <a:latin typeface="Calibri"/>
                <a:cs typeface="Calibri"/>
              </a:rPr>
              <a:t>Evaluation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determining as </a:t>
            </a:r>
            <a:r>
              <a:rPr sz="2200" b="1" spc="-15" dirty="0">
                <a:latin typeface="Calibri"/>
                <a:cs typeface="Calibri"/>
              </a:rPr>
              <a:t>systematically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b="1" spc="-10" dirty="0">
                <a:latin typeface="Calibri"/>
                <a:cs typeface="Calibri"/>
              </a:rPr>
              <a:t>objectively </a:t>
            </a:r>
            <a:r>
              <a:rPr sz="2200" spc="5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possible, the </a:t>
            </a:r>
            <a:r>
              <a:rPr sz="2200" b="1" spc="-10" dirty="0">
                <a:latin typeface="Calibri"/>
                <a:cs typeface="Calibri"/>
              </a:rPr>
              <a:t>worth </a:t>
            </a:r>
            <a:r>
              <a:rPr sz="2200" b="1" spc="-5" dirty="0">
                <a:latin typeface="Calibri"/>
                <a:cs typeface="Calibri"/>
              </a:rPr>
              <a:t>of one </a:t>
            </a:r>
            <a:r>
              <a:rPr sz="2200" b="1" dirty="0">
                <a:latin typeface="Calibri"/>
                <a:cs typeface="Calibri"/>
              </a:rPr>
              <a:t>job </a:t>
            </a:r>
            <a:r>
              <a:rPr sz="2200" b="1" spc="-10" dirty="0">
                <a:latin typeface="Calibri"/>
                <a:cs typeface="Calibri"/>
              </a:rPr>
              <a:t>relative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another  </a:t>
            </a:r>
            <a:r>
              <a:rPr sz="2200" spc="-5" dirty="0">
                <a:latin typeface="Calibri"/>
                <a:cs typeface="Calibri"/>
              </a:rPr>
              <a:t>without </a:t>
            </a:r>
            <a:r>
              <a:rPr sz="2200" spc="-20" dirty="0">
                <a:latin typeface="Calibri"/>
                <a:cs typeface="Calibri"/>
              </a:rPr>
              <a:t>regard for </a:t>
            </a:r>
            <a:r>
              <a:rPr sz="2200" spc="-10" dirty="0">
                <a:latin typeface="Calibri"/>
                <a:cs typeface="Calibri"/>
              </a:rPr>
              <a:t>personalities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5" dirty="0">
                <a:latin typeface="Calibri"/>
                <a:cs typeface="Calibri"/>
              </a:rPr>
              <a:t>existing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structures.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It tries </a:t>
            </a:r>
            <a:r>
              <a:rPr sz="2200" spc="-20" dirty="0">
                <a:latin typeface="Calibri"/>
                <a:cs typeface="Calibri"/>
              </a:rPr>
              <a:t>to make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systematic </a:t>
            </a:r>
            <a:r>
              <a:rPr sz="2200" spc="-5" dirty="0">
                <a:latin typeface="Calibri"/>
                <a:cs typeface="Calibri"/>
              </a:rPr>
              <a:t>comparison </a:t>
            </a:r>
            <a:r>
              <a:rPr sz="2200" spc="-1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jobs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assess 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5" dirty="0">
                <a:latin typeface="Calibri"/>
                <a:cs typeface="Calibri"/>
              </a:rPr>
              <a:t>relative </a:t>
            </a:r>
            <a:r>
              <a:rPr sz="2200" spc="-5" dirty="0">
                <a:latin typeface="Calibri"/>
                <a:cs typeface="Calibri"/>
              </a:rPr>
              <a:t>worth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 purpose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establishing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rational </a:t>
            </a:r>
            <a:r>
              <a:rPr sz="2200" b="1" spc="-20" dirty="0">
                <a:latin typeface="Calibri"/>
                <a:cs typeface="Calibri"/>
              </a:rPr>
              <a:t>pay  </a:t>
            </a:r>
            <a:r>
              <a:rPr sz="2200" b="1" spc="-15" dirty="0">
                <a:latin typeface="Calibri"/>
                <a:cs typeface="Calibri"/>
              </a:rPr>
              <a:t>structure.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purpose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achieve</a:t>
            </a:r>
            <a:r>
              <a:rPr sz="2200" b="1" spc="25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maintain</a:t>
            </a:r>
            <a:r>
              <a:rPr sz="2200" b="1" spc="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equitable</a:t>
            </a:r>
            <a:r>
              <a:rPr sz="2200" b="1" spc="2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distribution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of basic </a:t>
            </a:r>
            <a:r>
              <a:rPr sz="2200" spc="-15" dirty="0">
                <a:latin typeface="Calibri"/>
                <a:cs typeface="Calibri"/>
              </a:rPr>
              <a:t>wages </a:t>
            </a:r>
            <a:r>
              <a:rPr sz="2200" spc="-10" dirty="0">
                <a:latin typeface="Calibri"/>
                <a:cs typeface="Calibri"/>
              </a:rPr>
              <a:t>and/or </a:t>
            </a:r>
            <a:r>
              <a:rPr sz="2200" spc="-5" dirty="0">
                <a:latin typeface="Calibri"/>
                <a:cs typeface="Calibri"/>
              </a:rPr>
              <a:t>salaries </a:t>
            </a:r>
            <a:r>
              <a:rPr sz="2200" spc="-10" dirty="0">
                <a:latin typeface="Calibri"/>
                <a:cs typeface="Calibri"/>
              </a:rPr>
              <a:t>according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level of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position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main </a:t>
            </a:r>
            <a:r>
              <a:rPr sz="2200" spc="-10" dirty="0">
                <a:latin typeface="Calibri"/>
                <a:cs typeface="Calibri"/>
              </a:rPr>
              <a:t>objectives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such an </a:t>
            </a:r>
            <a:r>
              <a:rPr sz="2200" spc="-20" dirty="0">
                <a:latin typeface="Calibri"/>
                <a:cs typeface="Calibri"/>
              </a:rPr>
              <a:t>exercise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20" dirty="0">
                <a:latin typeface="Calibri"/>
                <a:cs typeface="Calibri"/>
              </a:rPr>
              <a:t>stated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i="1" spc="-5" dirty="0">
                <a:latin typeface="Calibri"/>
                <a:cs typeface="Calibri"/>
              </a:rPr>
              <a:t>“the  </a:t>
            </a:r>
            <a:r>
              <a:rPr sz="2200" i="1" spc="-15" dirty="0">
                <a:latin typeface="Calibri"/>
                <a:cs typeface="Calibri"/>
              </a:rPr>
              <a:t>establishment </a:t>
            </a:r>
            <a:r>
              <a:rPr sz="2200" i="1" spc="-5" dirty="0">
                <a:latin typeface="Calibri"/>
                <a:cs typeface="Calibri"/>
              </a:rPr>
              <a:t>of </a:t>
            </a:r>
            <a:r>
              <a:rPr sz="2200" b="1" i="1" spc="-10" dirty="0">
                <a:latin typeface="Calibri"/>
                <a:cs typeface="Calibri"/>
              </a:rPr>
              <a:t>internal </a:t>
            </a:r>
            <a:r>
              <a:rPr sz="2200" b="1" i="1" spc="-5" dirty="0">
                <a:latin typeface="Calibri"/>
                <a:cs typeface="Calibri"/>
              </a:rPr>
              <a:t>equity </a:t>
            </a:r>
            <a:r>
              <a:rPr sz="2200" i="1" spc="-5" dirty="0">
                <a:latin typeface="Calibri"/>
                <a:cs typeface="Calibri"/>
              </a:rPr>
              <a:t>with a </a:t>
            </a:r>
            <a:r>
              <a:rPr sz="2200" b="1" i="1" spc="-5" dirty="0">
                <a:latin typeface="Calibri"/>
                <a:cs typeface="Calibri"/>
              </a:rPr>
              <a:t>graded </a:t>
            </a:r>
            <a:r>
              <a:rPr sz="2200" b="1" i="1" spc="-10" dirty="0">
                <a:latin typeface="Calibri"/>
                <a:cs typeface="Calibri"/>
              </a:rPr>
              <a:t>hierarchy </a:t>
            </a:r>
            <a:r>
              <a:rPr sz="2200" b="1" i="1" dirty="0">
                <a:latin typeface="Calibri"/>
                <a:cs typeface="Calibri"/>
              </a:rPr>
              <a:t>of </a:t>
            </a:r>
            <a:r>
              <a:rPr sz="2200" b="1" i="1" spc="-5" dirty="0">
                <a:latin typeface="Calibri"/>
                <a:cs typeface="Calibri"/>
              </a:rPr>
              <a:t>jobs  </a:t>
            </a:r>
            <a:r>
              <a:rPr sz="2200" i="1" spc="-5" dirty="0">
                <a:latin typeface="Calibri"/>
                <a:cs typeface="Calibri"/>
              </a:rPr>
              <a:t>within the </a:t>
            </a:r>
            <a:r>
              <a:rPr sz="2200" i="1" spc="-10" dirty="0">
                <a:latin typeface="Calibri"/>
                <a:cs typeface="Calibri"/>
              </a:rPr>
              <a:t>organization and </a:t>
            </a:r>
            <a:r>
              <a:rPr sz="2200" i="1" spc="-5" dirty="0">
                <a:latin typeface="Calibri"/>
                <a:cs typeface="Calibri"/>
              </a:rPr>
              <a:t>of </a:t>
            </a:r>
            <a:r>
              <a:rPr sz="2200" b="1" i="1" spc="-15" dirty="0">
                <a:latin typeface="Calibri"/>
                <a:cs typeface="Calibri"/>
              </a:rPr>
              <a:t>external </a:t>
            </a:r>
            <a:r>
              <a:rPr sz="2200" b="1" i="1" spc="-5" dirty="0">
                <a:latin typeface="Calibri"/>
                <a:cs typeface="Calibri"/>
              </a:rPr>
              <a:t>equity </a:t>
            </a:r>
            <a:r>
              <a:rPr sz="2200" i="1" spc="-5" dirty="0">
                <a:latin typeface="Calibri"/>
                <a:cs typeface="Calibri"/>
              </a:rPr>
              <a:t>with the </a:t>
            </a:r>
            <a:r>
              <a:rPr sz="2200" i="1" spc="-15" dirty="0">
                <a:latin typeface="Calibri"/>
                <a:cs typeface="Calibri"/>
              </a:rPr>
              <a:t>external  </a:t>
            </a:r>
            <a:r>
              <a:rPr sz="2200" i="1" spc="-20" dirty="0">
                <a:latin typeface="Calibri"/>
                <a:cs typeface="Calibri"/>
              </a:rPr>
              <a:t>market </a:t>
            </a:r>
            <a:r>
              <a:rPr sz="2200" i="1" spc="-10" dirty="0">
                <a:latin typeface="Calibri"/>
                <a:cs typeface="Calibri"/>
              </a:rPr>
              <a:t>rate </a:t>
            </a:r>
            <a:r>
              <a:rPr sz="2200" i="1" spc="-15" dirty="0">
                <a:latin typeface="Calibri"/>
                <a:cs typeface="Calibri"/>
              </a:rPr>
              <a:t>for </a:t>
            </a:r>
            <a:r>
              <a:rPr sz="2200" i="1" spc="-10" dirty="0">
                <a:latin typeface="Calibri"/>
                <a:cs typeface="Calibri"/>
              </a:rPr>
              <a:t>equivalent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40" dirty="0">
                <a:latin typeface="Calibri"/>
                <a:cs typeface="Calibri"/>
              </a:rPr>
              <a:t>jobs”.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660" y="320040"/>
            <a:ext cx="4677155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4971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1491996"/>
            <a:ext cx="8424672" cy="4520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1845"/>
            <a:ext cx="8073390" cy="42335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715" indent="-343535" algn="just">
              <a:lnSpc>
                <a:spcPct val="801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It also </a:t>
            </a:r>
            <a:r>
              <a:rPr sz="2000" spc="-15" dirty="0">
                <a:latin typeface="Calibri"/>
                <a:cs typeface="Calibri"/>
              </a:rPr>
              <a:t>avoids </a:t>
            </a:r>
            <a:r>
              <a:rPr sz="2000" dirty="0">
                <a:latin typeface="Calibri"/>
                <a:cs typeface="Calibri"/>
              </a:rPr>
              <a:t>placing an </a:t>
            </a:r>
            <a:r>
              <a:rPr sz="2000" b="1" dirty="0">
                <a:latin typeface="Calibri"/>
                <a:cs typeface="Calibri"/>
              </a:rPr>
              <a:t>undue </a:t>
            </a:r>
            <a:r>
              <a:rPr sz="2000" b="1" spc="-5" dirty="0">
                <a:latin typeface="Calibri"/>
                <a:cs typeface="Calibri"/>
              </a:rPr>
              <a:t>emphasis </a:t>
            </a:r>
            <a:r>
              <a:rPr sz="2000" spc="-10" dirty="0">
                <a:latin typeface="Calibri"/>
                <a:cs typeface="Calibri"/>
              </a:rPr>
              <a:t>on </a:t>
            </a:r>
            <a:r>
              <a:rPr sz="2000" b="1" spc="-10" dirty="0">
                <a:latin typeface="Calibri"/>
                <a:cs typeface="Calibri"/>
              </a:rPr>
              <a:t>hierarchical </a:t>
            </a:r>
            <a:r>
              <a:rPr sz="2000" b="1" spc="-5" dirty="0">
                <a:latin typeface="Calibri"/>
                <a:cs typeface="Calibri"/>
              </a:rPr>
              <a:t>positions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b="1" spc="-10" dirty="0">
                <a:latin typeface="Calibri"/>
                <a:cs typeface="Calibri"/>
              </a:rPr>
              <a:t>theoretical </a:t>
            </a:r>
            <a:r>
              <a:rPr sz="2000" b="1" spc="-5" dirty="0">
                <a:latin typeface="Calibri"/>
                <a:cs typeface="Calibri"/>
              </a:rPr>
              <a:t>number </a:t>
            </a:r>
            <a:r>
              <a:rPr sz="2000" b="1" dirty="0">
                <a:latin typeface="Calibri"/>
                <a:cs typeface="Calibri"/>
              </a:rPr>
              <a:t>of people supervised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specifically  </a:t>
            </a:r>
            <a:r>
              <a:rPr sz="2000" b="1" spc="-10" dirty="0">
                <a:latin typeface="Calibri"/>
                <a:cs typeface="Calibri"/>
              </a:rPr>
              <a:t>recognizes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specialist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roles.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designed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b="1" spc="-10" dirty="0">
                <a:latin typeface="Calibri"/>
                <a:cs typeface="Calibri"/>
              </a:rPr>
              <a:t>maximum </a:t>
            </a:r>
            <a:r>
              <a:rPr sz="2000" b="1" spc="-5" dirty="0">
                <a:latin typeface="Calibri"/>
                <a:cs typeface="Calibri"/>
              </a:rPr>
              <a:t>flexibility </a:t>
            </a:r>
            <a:r>
              <a:rPr sz="2000" spc="-5" dirty="0">
                <a:latin typeface="Calibri"/>
                <a:cs typeface="Calibri"/>
              </a:rPr>
              <a:t>allowing </a:t>
            </a:r>
            <a:r>
              <a:rPr sz="2000" b="1" dirty="0">
                <a:latin typeface="Calibri"/>
                <a:cs typeface="Calibri"/>
              </a:rPr>
              <a:t>full  </a:t>
            </a:r>
            <a:r>
              <a:rPr sz="2000" b="1" spc="-10" dirty="0">
                <a:latin typeface="Calibri"/>
                <a:cs typeface="Calibri"/>
              </a:rPr>
              <a:t>customization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fit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culture, value </a:t>
            </a:r>
            <a:r>
              <a:rPr sz="2000" b="1" spc="-15" dirty="0">
                <a:latin typeface="Calibri"/>
                <a:cs typeface="Calibri"/>
              </a:rPr>
              <a:t>system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organization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JE Manager </a:t>
            </a:r>
            <a:r>
              <a:rPr sz="2000" b="1" spc="-5" dirty="0">
                <a:latin typeface="Calibri"/>
                <a:cs typeface="Calibri"/>
              </a:rPr>
              <a:t>supports </a:t>
            </a:r>
            <a:r>
              <a:rPr sz="2000" b="1" spc="-10" dirty="0">
                <a:latin typeface="Calibri"/>
                <a:cs typeface="Calibri"/>
              </a:rPr>
              <a:t>flexible </a:t>
            </a:r>
            <a:r>
              <a:rPr sz="2000" b="1" spc="-15" dirty="0">
                <a:latin typeface="Calibri"/>
                <a:cs typeface="Calibri"/>
              </a:rPr>
              <a:t>pay </a:t>
            </a:r>
            <a:r>
              <a:rPr sz="2000" b="1" spc="-10" dirty="0">
                <a:latin typeface="Calibri"/>
                <a:cs typeface="Calibri"/>
              </a:rPr>
              <a:t>structures </a:t>
            </a:r>
            <a:r>
              <a:rPr sz="2000" spc="-5" dirty="0">
                <a:latin typeface="Calibri"/>
                <a:cs typeface="Calibri"/>
              </a:rPr>
              <a:t>and can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b="1" spc="-15" dirty="0">
                <a:latin typeface="Calibri"/>
                <a:cs typeface="Calibri"/>
              </a:rPr>
              <a:t>linked </a:t>
            </a:r>
            <a:r>
              <a:rPr sz="2000" b="1" spc="-25" dirty="0">
                <a:latin typeface="Calibri"/>
                <a:cs typeface="Calibri"/>
              </a:rPr>
              <a:t>to  </a:t>
            </a:r>
            <a:r>
              <a:rPr sz="2000" b="1" spc="-5" dirty="0">
                <a:latin typeface="Calibri"/>
                <a:cs typeface="Calibri"/>
              </a:rPr>
              <a:t>competencies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performance </a:t>
            </a:r>
            <a:r>
              <a:rPr sz="2000" b="1" spc="-10" dirty="0">
                <a:latin typeface="Calibri"/>
                <a:cs typeface="Calibri"/>
              </a:rPr>
              <a:t>management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systems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10" dirty="0">
                <a:latin typeface="Calibri"/>
                <a:cs typeface="Calibri"/>
              </a:rPr>
              <a:t>substantially </a:t>
            </a:r>
            <a:r>
              <a:rPr sz="2000" b="1" spc="-5" dirty="0">
                <a:latin typeface="Calibri"/>
                <a:cs typeface="Calibri"/>
              </a:rPr>
              <a:t>reduces </a:t>
            </a:r>
            <a:r>
              <a:rPr sz="2000" b="1" spc="-10" dirty="0">
                <a:latin typeface="Calibri"/>
                <a:cs typeface="Calibri"/>
              </a:rPr>
              <a:t>evaluation </a:t>
            </a:r>
            <a:r>
              <a:rPr sz="2000" b="1" spc="-5" dirty="0">
                <a:latin typeface="Calibri"/>
                <a:cs typeface="Calibri"/>
              </a:rPr>
              <a:t>time</a:t>
            </a:r>
            <a:r>
              <a:rPr sz="2000" spc="-5" dirty="0">
                <a:latin typeface="Calibri"/>
                <a:cs typeface="Calibri"/>
              </a:rPr>
              <a:t>. It reduces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span between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request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evaluation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10" dirty="0">
                <a:latin typeface="Calibri"/>
                <a:cs typeface="Calibri"/>
              </a:rPr>
              <a:t>evaluation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itself.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No </a:t>
            </a:r>
            <a:r>
              <a:rPr sz="2000" b="1" spc="-5" dirty="0">
                <a:latin typeface="Calibri"/>
                <a:cs typeface="Calibri"/>
              </a:rPr>
              <a:t>job </a:t>
            </a:r>
            <a:r>
              <a:rPr sz="2000" b="1" spc="-10" dirty="0">
                <a:latin typeface="Calibri"/>
                <a:cs typeface="Calibri"/>
              </a:rPr>
              <a:t>evaluation </a:t>
            </a:r>
            <a:r>
              <a:rPr sz="2000" b="1" spc="-15" dirty="0">
                <a:latin typeface="Calibri"/>
                <a:cs typeface="Calibri"/>
              </a:rPr>
              <a:t>committee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10" dirty="0">
                <a:latin typeface="Calibri"/>
                <a:cs typeface="Calibri"/>
              </a:rPr>
              <a:t>required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0" dirty="0">
                <a:latin typeface="Calibri"/>
                <a:cs typeface="Calibri"/>
              </a:rPr>
              <a:t>spent </a:t>
            </a:r>
            <a:r>
              <a:rPr sz="2000" dirty="0">
                <a:latin typeface="Calibri"/>
                <a:cs typeface="Calibri"/>
              </a:rPr>
              <a:t>on each  </a:t>
            </a:r>
            <a:r>
              <a:rPr sz="2000" spc="-10" dirty="0">
                <a:latin typeface="Calibri"/>
                <a:cs typeface="Calibri"/>
              </a:rPr>
              <a:t>evaluation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b="1" spc="-5" dirty="0">
                <a:latin typeface="Calibri"/>
                <a:cs typeface="Calibri"/>
              </a:rPr>
              <a:t>considerably </a:t>
            </a:r>
            <a:r>
              <a:rPr sz="2000" b="1" dirty="0">
                <a:latin typeface="Calibri"/>
                <a:cs typeface="Calibri"/>
              </a:rPr>
              <a:t>less than </a:t>
            </a:r>
            <a:r>
              <a:rPr sz="2000" b="1" spc="-5" dirty="0">
                <a:latin typeface="Calibri"/>
                <a:cs typeface="Calibri"/>
              </a:rPr>
              <a:t>traditional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methods.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03" y="320040"/>
            <a:ext cx="6867144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r>
              <a:rPr sz="4400" spc="-45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8"/>
            <a:ext cx="8395716" cy="508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3390" cy="484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Hay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Group’s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Decision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Tree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powerful,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reliable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user-friendly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web-based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tool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that simplifies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overall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Decision </a:t>
            </a:r>
            <a:r>
              <a:rPr sz="1800" spc="-35" dirty="0">
                <a:latin typeface="Calibri"/>
                <a:cs typeface="Calibri"/>
              </a:rPr>
              <a:t>Tree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helps </a:t>
            </a:r>
            <a:r>
              <a:rPr sz="1800" spc="-15" dirty="0">
                <a:latin typeface="Calibri"/>
                <a:cs typeface="Calibri"/>
              </a:rPr>
              <a:t>organizations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build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database </a:t>
            </a:r>
            <a:r>
              <a:rPr sz="1800" spc="-5" dirty="0">
                <a:latin typeface="Calibri"/>
                <a:cs typeface="Calibri"/>
              </a:rPr>
              <a:t>of job </a:t>
            </a:r>
            <a:r>
              <a:rPr sz="1800" spc="-10" dirty="0">
                <a:latin typeface="Calibri"/>
                <a:cs typeface="Calibri"/>
              </a:rPr>
              <a:t>profiles,  evaluate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validate </a:t>
            </a:r>
            <a:r>
              <a:rPr sz="1800" spc="-5" dirty="0">
                <a:latin typeface="Calibri"/>
                <a:cs typeface="Calibri"/>
              </a:rPr>
              <a:t>jobs (online checks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balances), maintain, share, export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archive information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produce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wide-range of value-add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reports.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JE </a:t>
            </a:r>
            <a:r>
              <a:rPr sz="1800" spc="-5" dirty="0">
                <a:latin typeface="Calibri"/>
                <a:cs typeface="Calibri"/>
              </a:rPr>
              <a:t>Manager measures </a:t>
            </a:r>
            <a:r>
              <a:rPr sz="1800" b="1" dirty="0">
                <a:latin typeface="Calibri"/>
                <a:cs typeface="Calibri"/>
              </a:rPr>
              <a:t>six </a:t>
            </a:r>
            <a:r>
              <a:rPr sz="1800" b="1" spc="-10" dirty="0">
                <a:latin typeface="Calibri"/>
                <a:cs typeface="Calibri"/>
              </a:rPr>
              <a:t>factors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bi-dimensional basis (X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Y):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1:</a:t>
            </a:r>
            <a:r>
              <a:rPr sz="1500" b="1" i="1" spc="5" dirty="0">
                <a:latin typeface="Calibri"/>
                <a:cs typeface="Calibri"/>
              </a:rPr>
              <a:t> </a:t>
            </a:r>
            <a:r>
              <a:rPr sz="1500" b="1" i="1" spc="-10" dirty="0">
                <a:latin typeface="Calibri"/>
                <a:cs typeface="Calibri"/>
              </a:rPr>
              <a:t>Judgment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2: Planning </a:t>
            </a:r>
            <a:r>
              <a:rPr sz="1500" b="1" i="1" dirty="0">
                <a:latin typeface="Calibri"/>
                <a:cs typeface="Calibri"/>
              </a:rPr>
              <a:t>and</a:t>
            </a:r>
            <a:r>
              <a:rPr sz="1500" b="1" i="1" spc="-35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leadership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0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3:</a:t>
            </a:r>
            <a:r>
              <a:rPr sz="1500" b="1" i="1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Communication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4: Job</a:t>
            </a:r>
            <a:r>
              <a:rPr sz="1500" b="1" i="1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impact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5: Acquisition </a:t>
            </a:r>
            <a:r>
              <a:rPr sz="1500" b="1" i="1" dirty="0">
                <a:latin typeface="Calibri"/>
                <a:cs typeface="Calibri"/>
              </a:rPr>
              <a:t>and </a:t>
            </a:r>
            <a:r>
              <a:rPr sz="1500" b="1" i="1" spc="-5" dirty="0">
                <a:latin typeface="Calibri"/>
                <a:cs typeface="Calibri"/>
              </a:rPr>
              <a:t>application </a:t>
            </a:r>
            <a:r>
              <a:rPr sz="1500" b="1" i="1" dirty="0">
                <a:latin typeface="Calibri"/>
                <a:cs typeface="Calibri"/>
              </a:rPr>
              <a:t>of</a:t>
            </a:r>
            <a:r>
              <a:rPr sz="1500" b="1" i="1" spc="-80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knowledge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0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6: Skills acquisition </a:t>
            </a:r>
            <a:r>
              <a:rPr sz="1500" b="1" i="1" dirty="0">
                <a:latin typeface="Calibri"/>
                <a:cs typeface="Calibri"/>
              </a:rPr>
              <a:t>and</a:t>
            </a:r>
            <a:r>
              <a:rPr sz="1500" b="1" i="1" spc="-45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practice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855" y="320040"/>
            <a:ext cx="687324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r>
              <a:rPr sz="4400" spc="-45" dirty="0"/>
              <a:t> </a:t>
            </a:r>
            <a:r>
              <a:rPr sz="4400" spc="-15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811" y="1525524"/>
            <a:ext cx="8349996" cy="461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80134"/>
            <a:ext cx="8074659" cy="440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62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10" dirty="0">
                <a:latin typeface="Calibri"/>
                <a:cs typeface="Calibri"/>
              </a:rPr>
              <a:t>Evaluation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done by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b="1" spc="-5" dirty="0">
                <a:latin typeface="Calibri"/>
                <a:cs typeface="Calibri"/>
              </a:rPr>
              <a:t>trained </a:t>
            </a:r>
            <a:r>
              <a:rPr sz="1500" b="1" spc="-15" dirty="0">
                <a:latin typeface="Calibri"/>
                <a:cs typeface="Calibri"/>
              </a:rPr>
              <a:t>evaluator </a:t>
            </a:r>
            <a:r>
              <a:rPr sz="1500" b="1" spc="-5" dirty="0">
                <a:latin typeface="Calibri"/>
                <a:cs typeface="Calibri"/>
              </a:rPr>
              <a:t>on </a:t>
            </a:r>
            <a:r>
              <a:rPr sz="1500" b="1" dirty="0">
                <a:latin typeface="Calibri"/>
                <a:cs typeface="Calibri"/>
              </a:rPr>
              <a:t>a </a:t>
            </a:r>
            <a:r>
              <a:rPr sz="1500" b="1" spc="-5" dirty="0">
                <a:latin typeface="Calibri"/>
                <a:cs typeface="Calibri"/>
              </a:rPr>
              <a:t>question </a:t>
            </a:r>
            <a:r>
              <a:rPr sz="1500" b="1" dirty="0">
                <a:latin typeface="Calibri"/>
                <a:cs typeface="Calibri"/>
              </a:rPr>
              <a:t>and </a:t>
            </a:r>
            <a:r>
              <a:rPr sz="1500" b="1" spc="-5" dirty="0">
                <a:latin typeface="Calibri"/>
                <a:cs typeface="Calibri"/>
              </a:rPr>
              <a:t>answer </a:t>
            </a:r>
            <a:r>
              <a:rPr sz="1500" b="1" dirty="0">
                <a:latin typeface="Calibri"/>
                <a:cs typeface="Calibri"/>
              </a:rPr>
              <a:t>basis </a:t>
            </a:r>
            <a:r>
              <a:rPr sz="1500" b="1" spc="-10" dirty="0">
                <a:latin typeface="Calibri"/>
                <a:cs typeface="Calibri"/>
              </a:rPr>
              <a:t>prompted by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ts val="1620"/>
              </a:lnSpc>
            </a:pPr>
            <a:r>
              <a:rPr sz="1500" b="1" spc="-15" dirty="0">
                <a:latin typeface="Calibri"/>
                <a:cs typeface="Calibri"/>
              </a:rPr>
              <a:t>program</a:t>
            </a:r>
            <a:r>
              <a:rPr sz="1500" spc="-15" dirty="0">
                <a:latin typeface="Calibri"/>
                <a:cs typeface="Calibri"/>
              </a:rPr>
              <a:t>.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attendance </a:t>
            </a:r>
            <a:r>
              <a:rPr sz="1500" spc="-10" dirty="0">
                <a:latin typeface="Calibri"/>
                <a:cs typeface="Calibri"/>
              </a:rPr>
              <a:t>at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evaluation are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following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role-players: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incumbent</a:t>
            </a:r>
            <a:r>
              <a:rPr sz="1300" i="1" spc="-20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incumbents line manager</a:t>
            </a:r>
            <a:r>
              <a:rPr sz="1300" i="1" spc="-25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evaluator ;</a:t>
            </a:r>
            <a:r>
              <a:rPr sz="1300" i="1" spc="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and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incumbents representative (e.g.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a union), if so requested </a:t>
            </a:r>
            <a:r>
              <a:rPr sz="1300" i="1" spc="-10" dirty="0">
                <a:latin typeface="Calibri"/>
                <a:cs typeface="Calibri"/>
              </a:rPr>
              <a:t>by </a:t>
            </a:r>
            <a:r>
              <a:rPr sz="1300" i="1" spc="-5" dirty="0">
                <a:latin typeface="Calibri"/>
                <a:cs typeface="Calibri"/>
              </a:rPr>
              <a:t>the</a:t>
            </a:r>
            <a:r>
              <a:rPr sz="1300" i="1" spc="70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incumbent.</a:t>
            </a:r>
            <a:endParaRPr sz="1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440"/>
              </a:lnSpc>
              <a:buFont typeface="Arial"/>
              <a:buChar char="•"/>
              <a:tabLst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After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evaluation,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b="1" spc="-10" dirty="0">
                <a:latin typeface="Calibri"/>
                <a:cs typeface="Calibri"/>
              </a:rPr>
              <a:t>results </a:t>
            </a:r>
            <a:r>
              <a:rPr sz="1500" b="1" spc="-5" dirty="0">
                <a:latin typeface="Calibri"/>
                <a:cs typeface="Calibri"/>
              </a:rPr>
              <a:t>are </a:t>
            </a:r>
            <a:r>
              <a:rPr sz="1500" b="1" spc="-10" dirty="0">
                <a:latin typeface="Calibri"/>
                <a:cs typeface="Calibri"/>
              </a:rPr>
              <a:t>sent, </a:t>
            </a:r>
            <a:r>
              <a:rPr sz="1500" b="1" spc="-5" dirty="0">
                <a:latin typeface="Calibri"/>
                <a:cs typeface="Calibri"/>
              </a:rPr>
              <a:t>without </a:t>
            </a:r>
            <a:r>
              <a:rPr sz="1500" b="1" spc="-10" dirty="0">
                <a:latin typeface="Calibri"/>
                <a:cs typeface="Calibri"/>
              </a:rPr>
              <a:t>alteration, to </a:t>
            </a:r>
            <a:r>
              <a:rPr sz="1500" b="1" spc="-5" dirty="0">
                <a:latin typeface="Calibri"/>
                <a:cs typeface="Calibri"/>
              </a:rPr>
              <a:t>be </a:t>
            </a:r>
            <a:r>
              <a:rPr sz="1500" b="1" spc="-10" dirty="0">
                <a:latin typeface="Calibri"/>
                <a:cs typeface="Calibri"/>
              </a:rPr>
              <a:t>audited by </a:t>
            </a:r>
            <a:r>
              <a:rPr sz="1500" b="1" dirty="0">
                <a:latin typeface="Calibri"/>
                <a:cs typeface="Calibri"/>
              </a:rPr>
              <a:t>an </a:t>
            </a:r>
            <a:r>
              <a:rPr sz="1500" b="1" spc="-5" dirty="0">
                <a:latin typeface="Calibri"/>
                <a:cs typeface="Calibri"/>
              </a:rPr>
              <a:t>audit committee</a:t>
            </a:r>
            <a:r>
              <a:rPr sz="1500" spc="-5" dirty="0">
                <a:latin typeface="Calibri"/>
                <a:cs typeface="Calibri"/>
              </a:rPr>
              <a:t>.  The purpose </a:t>
            </a:r>
            <a:r>
              <a:rPr sz="1500" dirty="0">
                <a:latin typeface="Calibri"/>
                <a:cs typeface="Calibri"/>
              </a:rPr>
              <a:t>of the audit is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b="1" spc="-15" dirty="0">
                <a:latin typeface="Calibri"/>
                <a:cs typeface="Calibri"/>
              </a:rPr>
              <a:t>validate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evaluation </a:t>
            </a:r>
            <a:r>
              <a:rPr sz="1500" spc="-5" dirty="0">
                <a:latin typeface="Calibri"/>
                <a:cs typeface="Calibri"/>
              </a:rPr>
              <a:t>result and </a:t>
            </a:r>
            <a:r>
              <a:rPr sz="1500" spc="-15" dirty="0">
                <a:latin typeface="Calibri"/>
                <a:cs typeface="Calibri"/>
              </a:rPr>
              <a:t>to </a:t>
            </a:r>
            <a:r>
              <a:rPr sz="1500" b="1" spc="-10" dirty="0">
                <a:latin typeface="Calibri"/>
                <a:cs typeface="Calibri"/>
              </a:rPr>
              <a:t>ensure internal </a:t>
            </a:r>
            <a:r>
              <a:rPr sz="1500" b="1" spc="-5" dirty="0">
                <a:latin typeface="Calibri"/>
                <a:cs typeface="Calibri"/>
              </a:rPr>
              <a:t>equity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jobs  within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organization.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The audit </a:t>
            </a:r>
            <a:r>
              <a:rPr sz="1500" spc="-10" dirty="0">
                <a:latin typeface="Calibri"/>
                <a:cs typeface="Calibri"/>
              </a:rPr>
              <a:t>committee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b="1" spc="-10" dirty="0">
                <a:latin typeface="Calibri"/>
                <a:cs typeface="Calibri"/>
              </a:rPr>
              <a:t>empowered to </a:t>
            </a:r>
            <a:r>
              <a:rPr sz="1500" b="1" spc="-5" dirty="0">
                <a:latin typeface="Calibri"/>
                <a:cs typeface="Calibri"/>
              </a:rPr>
              <a:t>increase or decrease the </a:t>
            </a:r>
            <a:r>
              <a:rPr sz="1500" b="1" spc="-10" dirty="0">
                <a:latin typeface="Calibri"/>
                <a:cs typeface="Calibri"/>
              </a:rPr>
              <a:t>evaluation scores</a:t>
            </a:r>
            <a:r>
              <a:rPr sz="1500" spc="-10" dirty="0">
                <a:latin typeface="Calibri"/>
                <a:cs typeface="Calibri"/>
              </a:rPr>
              <a:t>, </a:t>
            </a:r>
            <a:r>
              <a:rPr sz="1500" dirty="0">
                <a:latin typeface="Calibri"/>
                <a:cs typeface="Calibri"/>
              </a:rPr>
              <a:t>based on </a:t>
            </a:r>
            <a:r>
              <a:rPr sz="1500" spc="-5" dirty="0">
                <a:latin typeface="Calibri"/>
                <a:cs typeface="Calibri"/>
              </a:rPr>
              <a:t>sound  reason,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terms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10" dirty="0">
                <a:latin typeface="Calibri"/>
                <a:cs typeface="Calibri"/>
              </a:rPr>
              <a:t>aforementioned </a:t>
            </a:r>
            <a:r>
              <a:rPr sz="1500" spc="-5" dirty="0">
                <a:latin typeface="Calibri"/>
                <a:cs typeface="Calibri"/>
              </a:rPr>
              <a:t>objectives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b="1" spc="-5" dirty="0">
                <a:latin typeface="Calibri"/>
                <a:cs typeface="Calibri"/>
              </a:rPr>
              <a:t>validity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equity</a:t>
            </a:r>
            <a:r>
              <a:rPr sz="1500" spc="-5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b="1" dirty="0">
                <a:latin typeface="Calibri"/>
                <a:cs typeface="Calibri"/>
              </a:rPr>
              <a:t>audit </a:t>
            </a:r>
            <a:r>
              <a:rPr sz="1500" b="1" spc="-10" dirty="0">
                <a:latin typeface="Calibri"/>
                <a:cs typeface="Calibri"/>
              </a:rPr>
              <a:t>committee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composed of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following </a:t>
            </a:r>
            <a:r>
              <a:rPr sz="1500" spc="-15" dirty="0">
                <a:latin typeface="Calibri"/>
                <a:cs typeface="Calibri"/>
              </a:rPr>
              <a:t>four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members: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Chairman,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the </a:t>
            </a:r>
            <a:r>
              <a:rPr sz="1300" i="1" spc="-10" dirty="0">
                <a:latin typeface="Calibri"/>
                <a:cs typeface="Calibri"/>
              </a:rPr>
              <a:t>Human Resources</a:t>
            </a:r>
            <a:r>
              <a:rPr sz="1300" i="1" spc="25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Department;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</a:t>
            </a:r>
            <a:r>
              <a:rPr sz="1300" i="1" spc="-10" dirty="0">
                <a:latin typeface="Calibri"/>
                <a:cs typeface="Calibri"/>
              </a:rPr>
              <a:t>Human Resources </a:t>
            </a:r>
            <a:r>
              <a:rPr sz="1300" i="1" spc="-5" dirty="0">
                <a:latin typeface="Calibri"/>
                <a:cs typeface="Calibri"/>
              </a:rPr>
              <a:t>evaluation</a:t>
            </a:r>
            <a:r>
              <a:rPr sz="1300" i="1" spc="15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officer;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representative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the department whose </a:t>
            </a:r>
            <a:r>
              <a:rPr sz="1300" i="1" spc="-10" dirty="0">
                <a:latin typeface="Calibri"/>
                <a:cs typeface="Calibri"/>
              </a:rPr>
              <a:t>post </a:t>
            </a:r>
            <a:r>
              <a:rPr sz="1300" i="1" spc="-5" dirty="0">
                <a:latin typeface="Calibri"/>
                <a:cs typeface="Calibri"/>
              </a:rPr>
              <a:t>is </a:t>
            </a:r>
            <a:r>
              <a:rPr sz="1300" i="1" dirty="0">
                <a:latin typeface="Calibri"/>
                <a:cs typeface="Calibri"/>
              </a:rPr>
              <a:t>being </a:t>
            </a:r>
            <a:r>
              <a:rPr sz="1300" i="1" spc="-5" dirty="0">
                <a:latin typeface="Calibri"/>
                <a:cs typeface="Calibri"/>
              </a:rPr>
              <a:t>audited;</a:t>
            </a:r>
            <a:r>
              <a:rPr sz="1300" i="1" spc="4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and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representative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one other department (but not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the </a:t>
            </a:r>
            <a:r>
              <a:rPr sz="1300" i="1" spc="-10" dirty="0">
                <a:latin typeface="Calibri"/>
                <a:cs typeface="Calibri"/>
              </a:rPr>
              <a:t>Human Resources</a:t>
            </a:r>
            <a:r>
              <a:rPr sz="1300" i="1" spc="160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Department).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855" y="320040"/>
            <a:ext cx="687324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r>
              <a:rPr sz="4400" spc="-45" dirty="0"/>
              <a:t> </a:t>
            </a:r>
            <a:r>
              <a:rPr sz="4400" spc="-15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72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391920" algn="l"/>
                <a:tab pos="2029460" algn="l"/>
                <a:tab pos="3507740" algn="l"/>
                <a:tab pos="4730115" algn="l"/>
                <a:tab pos="5450840" algn="l"/>
                <a:tab pos="6088380" algn="l"/>
                <a:tab pos="6840855" algn="l"/>
                <a:tab pos="7489190" algn="l"/>
              </a:tabLst>
            </a:pPr>
            <a:r>
              <a:rPr sz="2200" b="0" spc="-10" dirty="0">
                <a:latin typeface="Calibri"/>
                <a:cs typeface="Calibri"/>
              </a:rPr>
              <a:t>Shoul</a:t>
            </a:r>
            <a:r>
              <a:rPr sz="2200" b="0" spc="-5" dirty="0">
                <a:latin typeface="Calibri"/>
                <a:cs typeface="Calibri"/>
              </a:rPr>
              <a:t>d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in</a:t>
            </a:r>
            <a:r>
              <a:rPr sz="2200" b="0" spc="-15" dirty="0">
                <a:latin typeface="Calibri"/>
                <a:cs typeface="Calibri"/>
              </a:rPr>
              <a:t>c</a:t>
            </a:r>
            <a:r>
              <a:rPr sz="2200" b="0" spc="-10" dirty="0">
                <a:latin typeface="Calibri"/>
                <a:cs typeface="Calibri"/>
              </a:rPr>
              <a:t>umbe</a:t>
            </a:r>
            <a:r>
              <a:rPr sz="2200" b="0" spc="-30" dirty="0">
                <a:latin typeface="Calibri"/>
                <a:cs typeface="Calibri"/>
              </a:rPr>
              <a:t>n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35" dirty="0">
                <a:latin typeface="Calibri"/>
                <a:cs typeface="Calibri"/>
              </a:rPr>
              <a:t>c</a:t>
            </a:r>
            <a:r>
              <a:rPr sz="2200" b="0" spc="-5" dirty="0">
                <a:latin typeface="Calibri"/>
                <a:cs typeface="Calibri"/>
              </a:rPr>
              <a:t>o</a:t>
            </a:r>
            <a:r>
              <a:rPr sz="2200" b="0" spc="-10" dirty="0">
                <a:latin typeface="Calibri"/>
                <a:cs typeface="Calibri"/>
              </a:rPr>
              <a:t>nside</a:t>
            </a:r>
            <a:r>
              <a:rPr sz="2200" b="0" spc="-5" dirty="0">
                <a:latin typeface="Calibri"/>
                <a:cs typeface="Calibri"/>
              </a:rPr>
              <a:t>r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th</a:t>
            </a:r>
            <a:r>
              <a:rPr sz="2200" b="0" spc="-30" dirty="0">
                <a:latin typeface="Calibri"/>
                <a:cs typeface="Calibri"/>
              </a:rPr>
              <a:t>a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spc="5" dirty="0">
                <a:latin typeface="Calibri"/>
                <a:cs typeface="Calibri"/>
              </a:rPr>
              <a:t>h</a:t>
            </a:r>
            <a:r>
              <a:rPr sz="2200" b="0" spc="-5" dirty="0">
                <a:latin typeface="Calibri"/>
                <a:cs typeface="Calibri"/>
              </a:rPr>
              <a:t>e</a:t>
            </a:r>
            <a:r>
              <a:rPr sz="2200" b="0" dirty="0">
                <a:latin typeface="Calibri"/>
                <a:cs typeface="Calibri"/>
              </a:rPr>
              <a:t>	p</a:t>
            </a:r>
            <a:r>
              <a:rPr sz="2200" b="0" spc="-5" dirty="0">
                <a:latin typeface="Calibri"/>
                <a:cs typeface="Calibri"/>
              </a:rPr>
              <a:t>o</a:t>
            </a:r>
            <a:r>
              <a:rPr sz="2200" b="0" spc="-25" dirty="0">
                <a:latin typeface="Calibri"/>
                <a:cs typeface="Calibri"/>
              </a:rPr>
              <a:t>s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ha</a:t>
            </a:r>
            <a:r>
              <a:rPr sz="2200" b="0" spc="-5" dirty="0">
                <a:latin typeface="Calibri"/>
                <a:cs typeface="Calibri"/>
              </a:rPr>
              <a:t>s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been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/>
              <a:t>inappropriately graded</a:t>
            </a:r>
            <a:r>
              <a:rPr sz="2200" b="0" spc="-15" dirty="0">
                <a:latin typeface="Calibri"/>
                <a:cs typeface="Calibri"/>
              </a:rPr>
              <a:t>, he/she may </a:t>
            </a:r>
            <a:r>
              <a:rPr sz="2200" spc="-10" dirty="0"/>
              <a:t>appeal </a:t>
            </a:r>
            <a:r>
              <a:rPr sz="2200" b="0" spc="-10" dirty="0">
                <a:latin typeface="Calibri"/>
                <a:cs typeface="Calibri"/>
              </a:rPr>
              <a:t>against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21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evaluation.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5" dirty="0">
                <a:latin typeface="Calibri"/>
                <a:cs typeface="Calibri"/>
              </a:rPr>
              <a:t>An </a:t>
            </a:r>
            <a:r>
              <a:rPr sz="2200" spc="-10" dirty="0"/>
              <a:t>appeal </a:t>
            </a:r>
            <a:r>
              <a:rPr sz="2200" spc="-15" dirty="0"/>
              <a:t>committee </a:t>
            </a:r>
            <a:r>
              <a:rPr sz="2200" b="0" spc="-5" dirty="0">
                <a:latin typeface="Calibri"/>
                <a:cs typeface="Calibri"/>
              </a:rPr>
              <a:t>will be </a:t>
            </a:r>
            <a:r>
              <a:rPr sz="2200" b="0" spc="-10" dirty="0">
                <a:latin typeface="Calibri"/>
                <a:cs typeface="Calibri"/>
              </a:rPr>
              <a:t>constituted </a:t>
            </a:r>
            <a:r>
              <a:rPr sz="2200" b="0" spc="-20" dirty="0">
                <a:latin typeface="Calibri"/>
                <a:cs typeface="Calibri"/>
              </a:rPr>
              <a:t>to </a:t>
            </a:r>
            <a:r>
              <a:rPr sz="2200" b="0" spc="-10" dirty="0">
                <a:latin typeface="Calibri"/>
                <a:cs typeface="Calibri"/>
              </a:rPr>
              <a:t>consider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180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appeal.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5" dirty="0">
                <a:latin typeface="Calibri"/>
                <a:cs typeface="Calibri"/>
              </a:rPr>
              <a:t>The appeal </a:t>
            </a:r>
            <a:r>
              <a:rPr sz="2200" b="0" spc="-10" dirty="0">
                <a:latin typeface="Calibri"/>
                <a:cs typeface="Calibri"/>
              </a:rPr>
              <a:t>committee </a:t>
            </a:r>
            <a:r>
              <a:rPr sz="2200" spc="-15" dirty="0"/>
              <a:t>may </a:t>
            </a:r>
            <a:r>
              <a:rPr sz="2200" spc="-5" dirty="0"/>
              <a:t>not </a:t>
            </a:r>
            <a:r>
              <a:rPr sz="2200" dirty="0"/>
              <a:t>be </a:t>
            </a:r>
            <a:r>
              <a:rPr sz="2200" spc="-10" dirty="0"/>
              <a:t>composed </a:t>
            </a:r>
            <a:r>
              <a:rPr sz="2200" dirty="0"/>
              <a:t>of </a:t>
            </a:r>
            <a:r>
              <a:rPr sz="2200" spc="-10" dirty="0"/>
              <a:t>members</a:t>
            </a:r>
            <a:r>
              <a:rPr sz="2200" spc="60" dirty="0"/>
              <a:t> </a:t>
            </a:r>
            <a:r>
              <a:rPr sz="2200" spc="-10" dirty="0"/>
              <a:t>who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/>
              <a:t>audited the </a:t>
            </a:r>
            <a:r>
              <a:rPr sz="2200" spc="-15" dirty="0"/>
              <a:t>post</a:t>
            </a:r>
            <a:r>
              <a:rPr sz="2200" spc="60" dirty="0"/>
              <a:t> </a:t>
            </a:r>
            <a:r>
              <a:rPr sz="2200" spc="-20" dirty="0"/>
              <a:t>originally.</a:t>
            </a:r>
            <a:endParaRPr sz="22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1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10" dirty="0">
                <a:latin typeface="Calibri"/>
                <a:cs typeface="Calibri"/>
              </a:rPr>
              <a:t>The </a:t>
            </a:r>
            <a:r>
              <a:rPr sz="2200" b="0" spc="-5" dirty="0">
                <a:latin typeface="Calibri"/>
                <a:cs typeface="Calibri"/>
              </a:rPr>
              <a:t>appeal </a:t>
            </a:r>
            <a:r>
              <a:rPr sz="2200" b="0" spc="-10" dirty="0">
                <a:latin typeface="Calibri"/>
                <a:cs typeface="Calibri"/>
              </a:rPr>
              <a:t>committee, after hearing </a:t>
            </a:r>
            <a:r>
              <a:rPr sz="2200" b="0" spc="-5" dirty="0">
                <a:latin typeface="Calibri"/>
                <a:cs typeface="Calibri"/>
              </a:rPr>
              <a:t>the appeal, </a:t>
            </a:r>
            <a:r>
              <a:rPr sz="2200" b="0" spc="-15" dirty="0">
                <a:latin typeface="Calibri"/>
                <a:cs typeface="Calibri"/>
              </a:rPr>
              <a:t>may </a:t>
            </a:r>
            <a:r>
              <a:rPr sz="2200" b="0" spc="-10" dirty="0">
                <a:latin typeface="Calibri"/>
                <a:cs typeface="Calibri"/>
              </a:rPr>
              <a:t>recommend 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following: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dirty="0">
                <a:latin typeface="Calibri"/>
                <a:cs typeface="Calibri"/>
              </a:rPr>
              <a:t>No change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grade(status </a:t>
            </a:r>
            <a:r>
              <a:rPr sz="2000" i="1" dirty="0">
                <a:latin typeface="Calibri"/>
                <a:cs typeface="Calibri"/>
              </a:rPr>
              <a:t>quo)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spc="-10" dirty="0">
                <a:latin typeface="Calibri"/>
                <a:cs typeface="Calibri"/>
              </a:rPr>
              <a:t>Re-evaluate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job </a:t>
            </a:r>
            <a:r>
              <a:rPr sz="2000" i="1" dirty="0">
                <a:latin typeface="Calibri"/>
                <a:cs typeface="Calibri"/>
              </a:rPr>
              <a:t>;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spc="-10" dirty="0">
                <a:latin typeface="Calibri"/>
                <a:cs typeface="Calibri"/>
              </a:rPr>
              <a:t>Revise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grade.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0" y="320040"/>
            <a:ext cx="6582156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02055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T.A.S.K. </a:t>
            </a:r>
            <a:r>
              <a:rPr sz="4400" spc="-5" dirty="0"/>
              <a:t>JOB</a:t>
            </a:r>
            <a:r>
              <a:rPr sz="4400" spc="25" dirty="0"/>
              <a:t> </a:t>
            </a:r>
            <a:r>
              <a:rPr sz="4400" spc="-85" dirty="0"/>
              <a:t>EVALUATION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601456" cy="454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27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586865" algn="l"/>
                <a:tab pos="3771265" algn="l"/>
                <a:tab pos="4312285" algn="l"/>
                <a:tab pos="5356225" algn="l"/>
                <a:tab pos="6185535" algn="l"/>
              </a:tabLst>
            </a:pPr>
            <a:r>
              <a:rPr sz="3200" b="1" spc="-17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d	Asse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sm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	of	Skil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s	a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d	</a:t>
            </a:r>
            <a:r>
              <a:rPr sz="3200" b="1" spc="-40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wled</a:t>
            </a:r>
            <a:r>
              <a:rPr sz="3200" b="1" spc="-4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30" dirty="0">
                <a:latin typeface="Calibri"/>
                <a:cs typeface="Calibri"/>
              </a:rPr>
              <a:t>(T.A.S.K.)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16890" y="3317557"/>
          <a:ext cx="8112125" cy="95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476">
                <a:tc>
                  <a:txBody>
                    <a:bodyPr/>
                    <a:lstStyle/>
                    <a:p>
                      <a:pPr marL="342900" marR="109220" indent="-342900" algn="r">
                        <a:lnSpc>
                          <a:spcPts val="3540"/>
                        </a:lnSpc>
                        <a:buFont typeface="Arial"/>
                        <a:buChar char="•"/>
                        <a:tabLst>
                          <a:tab pos="342900" algn="l"/>
                          <a:tab pos="343535" algn="l"/>
                          <a:tab pos="911225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3200" spc="-7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354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plan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3540"/>
                        </a:lnSpc>
                        <a:tabLst>
                          <a:tab pos="2110740" algn="l"/>
                        </a:tabLst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derivative,	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the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3540"/>
                        </a:lnSpc>
                      </a:pPr>
                      <a:r>
                        <a:rPr sz="3200" spc="-3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spc="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K.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94">
                <a:tc>
                  <a:txBody>
                    <a:bodyPr/>
                    <a:lstStyle/>
                    <a:p>
                      <a:pPr marR="154305" algn="r">
                        <a:lnSpc>
                          <a:spcPts val="3360"/>
                        </a:lnSpc>
                        <a:tabLst>
                          <a:tab pos="1424305" algn="l"/>
                        </a:tabLst>
                      </a:pPr>
                      <a:r>
                        <a:rPr sz="3200" spc="-6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em	th</a:t>
                      </a:r>
                      <a:r>
                        <a:rPr sz="32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336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uses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ts val="3360"/>
                        </a:lnSpc>
                        <a:tabLst>
                          <a:tab pos="473709" algn="l"/>
                          <a:tab pos="1645285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point	</a:t>
                      </a:r>
                      <a:r>
                        <a:rPr sz="3200" b="1" spc="-25" dirty="0">
                          <a:latin typeface="Calibri"/>
                          <a:cs typeface="Calibri"/>
                        </a:rPr>
                        <a:t>system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60"/>
                        </a:lnSpc>
                        <a:tabLst>
                          <a:tab pos="1013460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with	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79144" y="4241672"/>
            <a:ext cx="77304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number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factors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sub </a:t>
            </a:r>
            <a:r>
              <a:rPr sz="3200" b="1" spc="-15" dirty="0">
                <a:latin typeface="Calibri"/>
                <a:cs typeface="Calibri"/>
              </a:rPr>
              <a:t>grading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skill </a:t>
            </a:r>
            <a:r>
              <a:rPr sz="3200" b="1" spc="-10" dirty="0">
                <a:latin typeface="Calibri"/>
                <a:cs typeface="Calibri"/>
              </a:rPr>
              <a:t>level,  knowledge, </a:t>
            </a:r>
            <a:r>
              <a:rPr sz="3200" b="1" spc="-30" dirty="0">
                <a:latin typeface="Calibri"/>
                <a:cs typeface="Calibri"/>
              </a:rPr>
              <a:t>complexity, </a:t>
            </a:r>
            <a:r>
              <a:rPr sz="3200" b="1" spc="-10" dirty="0">
                <a:latin typeface="Calibri"/>
                <a:cs typeface="Calibri"/>
              </a:rPr>
              <a:t>influence, </a:t>
            </a:r>
            <a:r>
              <a:rPr sz="3200" b="1" spc="-15" dirty="0">
                <a:latin typeface="Calibri"/>
                <a:cs typeface="Calibri"/>
              </a:rPr>
              <a:t>pressure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address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problem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dirty="0">
                <a:latin typeface="Calibri"/>
                <a:cs typeface="Calibri"/>
              </a:rPr>
              <a:t>sub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grading.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320040"/>
            <a:ext cx="8781288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693" y="461899"/>
            <a:ext cx="8056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T.A.S.K. </a:t>
            </a:r>
            <a:r>
              <a:rPr sz="4400" spc="-5" dirty="0"/>
              <a:t>JOB </a:t>
            </a:r>
            <a:r>
              <a:rPr sz="4400" spc="-85" dirty="0"/>
              <a:t>EVALUATION</a:t>
            </a:r>
            <a:r>
              <a:rPr sz="4400" spc="5" dirty="0"/>
              <a:t> </a:t>
            </a:r>
            <a:r>
              <a:rPr sz="4400" spc="-15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5234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3390" cy="49409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30" dirty="0">
                <a:latin typeface="Calibri"/>
                <a:cs typeface="Calibri"/>
              </a:rPr>
              <a:t>T.A.S.K. </a:t>
            </a:r>
            <a:r>
              <a:rPr sz="2200" dirty="0">
                <a:latin typeface="Calibri"/>
                <a:cs typeface="Calibri"/>
              </a:rPr>
              <a:t>job </a:t>
            </a:r>
            <a:r>
              <a:rPr sz="2200" spc="-15" dirty="0">
                <a:latin typeface="Calibri"/>
                <a:cs typeface="Calibri"/>
              </a:rPr>
              <a:t>evaluation </a:t>
            </a:r>
            <a:r>
              <a:rPr sz="2200" spc="-20" dirty="0">
                <a:latin typeface="Calibri"/>
                <a:cs typeface="Calibri"/>
              </a:rPr>
              <a:t>system </a:t>
            </a:r>
            <a:r>
              <a:rPr sz="2200" spc="-15" dirty="0">
                <a:latin typeface="Calibri"/>
                <a:cs typeface="Calibri"/>
              </a:rPr>
              <a:t>evaluates </a:t>
            </a:r>
            <a:r>
              <a:rPr sz="2200" spc="-10" dirty="0">
                <a:latin typeface="Calibri"/>
                <a:cs typeface="Calibri"/>
              </a:rPr>
              <a:t>jobs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b="1" spc="-15" dirty="0">
                <a:latin typeface="Calibri"/>
                <a:cs typeface="Calibri"/>
              </a:rPr>
              <a:t>grade </a:t>
            </a:r>
            <a:r>
              <a:rPr sz="2200" b="1" spc="-5" dirty="0">
                <a:latin typeface="Calibri"/>
                <a:cs typeface="Calibri"/>
              </a:rPr>
              <a:t>1 </a:t>
            </a:r>
            <a:r>
              <a:rPr sz="2200" b="1" spc="-10" dirty="0">
                <a:latin typeface="Calibri"/>
                <a:cs typeface="Calibri"/>
              </a:rPr>
              <a:t>up  </a:t>
            </a:r>
            <a:r>
              <a:rPr sz="2200" b="1" spc="-15" dirty="0">
                <a:latin typeface="Calibri"/>
                <a:cs typeface="Calibri"/>
              </a:rPr>
              <a:t>to grade </a:t>
            </a:r>
            <a:r>
              <a:rPr sz="2200" b="1" spc="-5" dirty="0">
                <a:latin typeface="Calibri"/>
                <a:cs typeface="Calibri"/>
              </a:rPr>
              <a:t>26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where </a:t>
            </a: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1 will be the </a:t>
            </a:r>
            <a:r>
              <a:rPr sz="2200" b="1" spc="-10" dirty="0">
                <a:latin typeface="Calibri"/>
                <a:cs typeface="Calibri"/>
              </a:rPr>
              <a:t>lowest </a:t>
            </a:r>
            <a:r>
              <a:rPr sz="2200" b="1" spc="-5" dirty="0">
                <a:latin typeface="Calibri"/>
                <a:cs typeface="Calibri"/>
              </a:rPr>
              <a:t>job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26 the  </a:t>
            </a:r>
            <a:r>
              <a:rPr sz="2200" b="1" spc="-10" dirty="0">
                <a:latin typeface="Calibri"/>
                <a:cs typeface="Calibri"/>
              </a:rPr>
              <a:t>highest job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30" dirty="0">
                <a:latin typeface="Calibri"/>
                <a:cs typeface="Calibri"/>
              </a:rPr>
              <a:t>T.A.S.K. </a:t>
            </a:r>
            <a:r>
              <a:rPr sz="2200" spc="-20" dirty="0">
                <a:latin typeface="Calibri"/>
                <a:cs typeface="Calibri"/>
              </a:rPr>
              <a:t>system </a:t>
            </a:r>
            <a:r>
              <a:rPr sz="2200" spc="-5" dirty="0">
                <a:latin typeface="Calibri"/>
                <a:cs typeface="Calibri"/>
              </a:rPr>
              <a:t>is based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skill </a:t>
            </a:r>
            <a:r>
              <a:rPr sz="2200" b="1" spc="-10" dirty="0">
                <a:latin typeface="Calibri"/>
                <a:cs typeface="Calibri"/>
              </a:rPr>
              <a:t>level requirements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jobs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and in all functions in an </a:t>
            </a:r>
            <a:r>
              <a:rPr sz="2200" spc="-15" dirty="0">
                <a:latin typeface="Calibri"/>
                <a:cs typeface="Calibri"/>
              </a:rPr>
              <a:t>organization.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jobs, throughout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15" dirty="0">
                <a:latin typeface="Calibri"/>
                <a:cs typeface="Calibri"/>
              </a:rPr>
              <a:t>organization, can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classified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b="1" spc="-5" dirty="0">
                <a:latin typeface="Calibri"/>
                <a:cs typeface="Calibri"/>
              </a:rPr>
              <a:t>skill  </a:t>
            </a:r>
            <a:r>
              <a:rPr sz="2200" b="1" spc="-10" dirty="0">
                <a:latin typeface="Calibri"/>
                <a:cs typeface="Calibri"/>
              </a:rPr>
              <a:t>levels according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established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standards.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arrive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a job </a:t>
            </a: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following </a:t>
            </a:r>
            <a:r>
              <a:rPr sz="2200" b="1" spc="-15" dirty="0">
                <a:latin typeface="Calibri"/>
                <a:cs typeface="Calibri"/>
              </a:rPr>
              <a:t>procedure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follow: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Determine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skill level </a:t>
            </a:r>
            <a:r>
              <a:rPr sz="2000" i="1" dirty="0">
                <a:latin typeface="Calibri"/>
                <a:cs typeface="Calibri"/>
              </a:rPr>
              <a:t>of the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job;</a:t>
            </a:r>
            <a:endParaRPr sz="2000">
              <a:latin typeface="Calibri"/>
              <a:cs typeface="Calibri"/>
            </a:endParaRPr>
          </a:p>
          <a:p>
            <a:pPr marL="756285" marR="5715" lvl="1" indent="-287020">
              <a:lnSpc>
                <a:spcPts val="1920"/>
              </a:lnSpc>
              <a:spcBef>
                <a:spcPts val="464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Determine the </a:t>
            </a:r>
            <a:r>
              <a:rPr sz="2000" i="1" spc="-10" dirty="0">
                <a:latin typeface="Calibri"/>
                <a:cs typeface="Calibri"/>
              </a:rPr>
              <a:t>points </a:t>
            </a:r>
            <a:r>
              <a:rPr sz="2000" i="1" spc="-5" dirty="0">
                <a:latin typeface="Calibri"/>
                <a:cs typeface="Calibri"/>
              </a:rPr>
              <a:t>ranges </a:t>
            </a:r>
            <a:r>
              <a:rPr sz="2000" i="1" spc="-10" dirty="0">
                <a:latin typeface="Calibri"/>
                <a:cs typeface="Calibri"/>
              </a:rPr>
              <a:t>for </a:t>
            </a:r>
            <a:r>
              <a:rPr sz="2000" i="1" spc="-5" dirty="0">
                <a:latin typeface="Calibri"/>
                <a:cs typeface="Calibri"/>
              </a:rPr>
              <a:t>each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5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four factors </a:t>
            </a:r>
            <a:r>
              <a:rPr sz="2000" i="1" dirty="0">
                <a:latin typeface="Calibri"/>
                <a:cs typeface="Calibri"/>
              </a:rPr>
              <a:t>- </a:t>
            </a:r>
            <a:r>
              <a:rPr sz="2000" i="1" spc="-20" dirty="0">
                <a:latin typeface="Calibri"/>
                <a:cs typeface="Calibri"/>
              </a:rPr>
              <a:t>Complexity,  </a:t>
            </a:r>
            <a:r>
              <a:rPr sz="2000" i="1" spc="-5" dirty="0">
                <a:latin typeface="Calibri"/>
                <a:cs typeface="Calibri"/>
              </a:rPr>
              <a:t>Knowledge, </a:t>
            </a:r>
            <a:r>
              <a:rPr sz="2000" i="1" dirty="0">
                <a:latin typeface="Calibri"/>
                <a:cs typeface="Calibri"/>
              </a:rPr>
              <a:t>Influence and Pressure;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Determine actual points </a:t>
            </a:r>
            <a:r>
              <a:rPr sz="2000" i="1" dirty="0">
                <a:latin typeface="Calibri"/>
                <a:cs typeface="Calibri"/>
              </a:rPr>
              <a:t>per range </a:t>
            </a:r>
            <a:r>
              <a:rPr sz="2000" i="1" spc="-5" dirty="0">
                <a:latin typeface="Calibri"/>
                <a:cs typeface="Calibri"/>
              </a:rPr>
              <a:t>by answering sub </a:t>
            </a:r>
            <a:r>
              <a:rPr sz="2000" i="1" spc="-10" dirty="0">
                <a:latin typeface="Calibri"/>
                <a:cs typeface="Calibri"/>
              </a:rPr>
              <a:t>factor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questions.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980" y="60960"/>
            <a:ext cx="7290816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3279" marR="867410" indent="-2508885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T.A.S.K. </a:t>
            </a: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5" dirty="0"/>
              <a:t>SKILL  LEVELS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131" y="1426463"/>
            <a:ext cx="8570976" cy="524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26489"/>
            <a:ext cx="8074025" cy="487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141730" algn="l"/>
                <a:tab pos="2484755" algn="l"/>
                <a:tab pos="3188970" algn="l"/>
                <a:tab pos="5017770" algn="l"/>
                <a:tab pos="6301740" algn="l"/>
              </a:tabLst>
            </a:pPr>
            <a:r>
              <a:rPr sz="3000" spc="-5" dirty="0">
                <a:latin typeface="Calibri"/>
                <a:cs typeface="Calibri"/>
              </a:rPr>
              <a:t>The	</a:t>
            </a:r>
            <a:r>
              <a:rPr sz="3000" spc="-35" dirty="0">
                <a:latin typeface="Calibri"/>
                <a:cs typeface="Calibri"/>
              </a:rPr>
              <a:t>T.A.S.K.	</a:t>
            </a:r>
            <a:r>
              <a:rPr sz="3000" dirty="0">
                <a:latin typeface="Calibri"/>
                <a:cs typeface="Calibri"/>
              </a:rPr>
              <a:t>job	</a:t>
            </a:r>
            <a:r>
              <a:rPr sz="3000" spc="-10" dirty="0">
                <a:latin typeface="Calibri"/>
                <a:cs typeface="Calibri"/>
              </a:rPr>
              <a:t>evaluation	</a:t>
            </a:r>
            <a:r>
              <a:rPr sz="3000" spc="-30" dirty="0">
                <a:latin typeface="Calibri"/>
                <a:cs typeface="Calibri"/>
              </a:rPr>
              <a:t>system	</a:t>
            </a:r>
            <a:r>
              <a:rPr sz="3000" b="1" spc="-20" dirty="0">
                <a:latin typeface="Calibri"/>
                <a:cs typeface="Calibri"/>
              </a:rPr>
              <a:t>categorizes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jobs in </a:t>
            </a:r>
            <a:r>
              <a:rPr sz="3000" dirty="0">
                <a:latin typeface="Calibri"/>
                <a:cs typeface="Calibri"/>
              </a:rPr>
              <a:t>5 </a:t>
            </a:r>
            <a:r>
              <a:rPr sz="3000" spc="-5" dirty="0">
                <a:latin typeface="Calibri"/>
                <a:cs typeface="Calibri"/>
              </a:rPr>
              <a:t>skill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levels: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1: Basic</a:t>
            </a:r>
            <a:r>
              <a:rPr sz="2600" b="1" i="1" spc="-4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2: </a:t>
            </a:r>
            <a:r>
              <a:rPr sz="2600" b="1" i="1" spc="-5" dirty="0">
                <a:latin typeface="Calibri"/>
                <a:cs typeface="Calibri"/>
              </a:rPr>
              <a:t>Discretionary</a:t>
            </a:r>
            <a:r>
              <a:rPr sz="2600" b="1" i="1" spc="-3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810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3: </a:t>
            </a:r>
            <a:r>
              <a:rPr sz="2600" b="1" i="1" spc="-5" dirty="0">
                <a:latin typeface="Calibri"/>
                <a:cs typeface="Calibri"/>
              </a:rPr>
              <a:t>Specialized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spcBef>
                <a:spcPts val="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4: </a:t>
            </a:r>
            <a:r>
              <a:rPr sz="2600" b="1" i="1" spc="-30" dirty="0">
                <a:latin typeface="Calibri"/>
                <a:cs typeface="Calibri"/>
              </a:rPr>
              <a:t>Tactical</a:t>
            </a:r>
            <a:r>
              <a:rPr sz="2600" b="1" i="1" spc="-9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810" lvl="1" indent="-295910">
              <a:lnSpc>
                <a:spcPct val="100000"/>
              </a:lnSpc>
              <a:spcBef>
                <a:spcPts val="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Skill </a:t>
            </a:r>
            <a:r>
              <a:rPr sz="2600" b="1" i="1" dirty="0">
                <a:latin typeface="Calibri"/>
                <a:cs typeface="Calibri"/>
              </a:rPr>
              <a:t>5: </a:t>
            </a:r>
            <a:r>
              <a:rPr sz="2600" b="1" i="1" spc="-5" dirty="0">
                <a:latin typeface="Calibri"/>
                <a:cs typeface="Calibri"/>
              </a:rPr>
              <a:t>Strategic</a:t>
            </a:r>
            <a:r>
              <a:rPr sz="2600" b="1" i="1" spc="-9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2209800"/>
            <a:ext cx="3305555" cy="4439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320040"/>
            <a:ext cx="8775192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T.A.S.K. </a:t>
            </a:r>
            <a:r>
              <a:rPr sz="4400" spc="-5" dirty="0"/>
              <a:t>JOB </a:t>
            </a:r>
            <a:r>
              <a:rPr sz="4400" spc="-80" dirty="0"/>
              <a:t>EVALUATION</a:t>
            </a:r>
            <a:r>
              <a:rPr sz="4400" spc="-10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131" y="1463039"/>
            <a:ext cx="8570976" cy="5231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3065"/>
            <a:ext cx="8074659" cy="4864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After </a:t>
            </a:r>
            <a:r>
              <a:rPr sz="3000" spc="-5" dirty="0">
                <a:latin typeface="Calibri"/>
                <a:cs typeface="Calibri"/>
              </a:rPr>
              <a:t>the skill </a:t>
            </a:r>
            <a:r>
              <a:rPr sz="3000" spc="-15" dirty="0">
                <a:latin typeface="Calibri"/>
                <a:cs typeface="Calibri"/>
              </a:rPr>
              <a:t>level  </a:t>
            </a:r>
            <a:r>
              <a:rPr sz="3000" dirty="0">
                <a:latin typeface="Calibri"/>
                <a:cs typeface="Calibri"/>
              </a:rPr>
              <a:t>of a </a:t>
            </a:r>
            <a:r>
              <a:rPr sz="3000" spc="-15" dirty="0">
                <a:latin typeface="Calibri"/>
                <a:cs typeface="Calibri"/>
              </a:rPr>
              <a:t>post </a:t>
            </a:r>
            <a:r>
              <a:rPr sz="3000" spc="-5" dirty="0">
                <a:latin typeface="Calibri"/>
                <a:cs typeface="Calibri"/>
              </a:rPr>
              <a:t>has </a:t>
            </a:r>
            <a:r>
              <a:rPr sz="3000" spc="-10" dirty="0">
                <a:latin typeface="Calibri"/>
                <a:cs typeface="Calibri"/>
              </a:rPr>
              <a:t>been  determined,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post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then </a:t>
            </a:r>
            <a:r>
              <a:rPr sz="3000" b="1" spc="-30" dirty="0">
                <a:latin typeface="Calibri"/>
                <a:cs typeface="Calibri"/>
              </a:rPr>
              <a:t>rated </a:t>
            </a:r>
            <a:r>
              <a:rPr sz="3000" spc="-20" dirty="0">
                <a:latin typeface="Calibri"/>
                <a:cs typeface="Calibri"/>
              </a:rPr>
              <a:t>against </a:t>
            </a:r>
            <a:r>
              <a:rPr sz="3000" spc="-25" dirty="0">
                <a:latin typeface="Calibri"/>
                <a:cs typeface="Calibri"/>
              </a:rPr>
              <a:t>four  </a:t>
            </a:r>
            <a:r>
              <a:rPr sz="3000" spc="-20" dirty="0">
                <a:latin typeface="Calibri"/>
                <a:cs typeface="Calibri"/>
              </a:rPr>
              <a:t>factors: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spcBef>
                <a:spcPts val="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10" dirty="0">
                <a:latin typeface="Calibri"/>
                <a:cs typeface="Calibri"/>
              </a:rPr>
              <a:t>Complexity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325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Knowledge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325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Influence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3250">
              <a:latin typeface="Times New Roman"/>
              <a:cs typeface="Times New Roman"/>
            </a:endParaRPr>
          </a:p>
          <a:p>
            <a:pPr marL="765810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Pressure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3800" y="2743200"/>
            <a:ext cx="4991100" cy="392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011" y="395653"/>
            <a:ext cx="8569234" cy="5961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436" y="320040"/>
            <a:ext cx="7498079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5"/>
              </a:spcBef>
            </a:pPr>
            <a:r>
              <a:rPr sz="4400" spc="-90" dirty="0"/>
              <a:t>PATERSON </a:t>
            </a:r>
            <a:r>
              <a:rPr sz="4400" spc="-5" dirty="0"/>
              <a:t>GRADING</a:t>
            </a:r>
            <a:r>
              <a:rPr sz="4400" spc="45" dirty="0"/>
              <a:t> </a:t>
            </a:r>
            <a:r>
              <a:rPr sz="4400" spc="-40" dirty="0"/>
              <a:t>SYSTEM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82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4025" cy="45186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basic </a:t>
            </a:r>
            <a:r>
              <a:rPr sz="2200" spc="-10" dirty="0">
                <a:latin typeface="Calibri"/>
                <a:cs typeface="Calibri"/>
              </a:rPr>
              <a:t>premise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method is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jobs, </a:t>
            </a:r>
            <a:r>
              <a:rPr sz="2200" spc="-15" dirty="0">
                <a:latin typeface="Calibri"/>
                <a:cs typeface="Calibri"/>
              </a:rPr>
              <a:t>regardless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level,  </a:t>
            </a:r>
            <a:r>
              <a:rPr sz="2200" spc="-5" dirty="0">
                <a:latin typeface="Calibri"/>
                <a:cs typeface="Calibri"/>
              </a:rPr>
              <a:t>industry or </a:t>
            </a:r>
            <a:r>
              <a:rPr sz="2200" spc="-30" dirty="0">
                <a:latin typeface="Calibri"/>
                <a:cs typeface="Calibri"/>
              </a:rPr>
              <a:t>country,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compared </a:t>
            </a:r>
            <a:r>
              <a:rPr sz="2200" spc="-5" dirty="0">
                <a:latin typeface="Calibri"/>
                <a:cs typeface="Calibri"/>
              </a:rPr>
              <a:t>in terms of the </a:t>
            </a:r>
            <a:r>
              <a:rPr sz="2200" b="1" spc="-5" dirty="0">
                <a:latin typeface="Calibri"/>
                <a:cs typeface="Calibri"/>
              </a:rPr>
              <a:t>number and  </a:t>
            </a:r>
            <a:r>
              <a:rPr sz="2200" b="1" spc="-15" dirty="0">
                <a:latin typeface="Calibri"/>
                <a:cs typeface="Calibri"/>
              </a:rPr>
              <a:t>weight </a:t>
            </a:r>
            <a:r>
              <a:rPr sz="2200" b="1" spc="-5" dirty="0">
                <a:latin typeface="Calibri"/>
                <a:cs typeface="Calibri"/>
              </a:rPr>
              <a:t>of decisions </a:t>
            </a:r>
            <a:r>
              <a:rPr sz="2200" spc="-10" dirty="0">
                <a:latin typeface="Calibri"/>
                <a:cs typeface="Calibri"/>
              </a:rPr>
              <a:t>that must </a:t>
            </a:r>
            <a:r>
              <a:rPr sz="2200" spc="-5" dirty="0">
                <a:latin typeface="Calibri"/>
                <a:cs typeface="Calibri"/>
              </a:rPr>
              <a:t>be made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the job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incumbent.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b="1" spc="-10" dirty="0">
                <a:latin typeface="Calibri"/>
                <a:cs typeface="Calibri"/>
              </a:rPr>
              <a:t>comparison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20" dirty="0">
                <a:latin typeface="Calibri"/>
                <a:cs typeface="Calibri"/>
              </a:rPr>
              <a:t>pay </a:t>
            </a:r>
            <a:r>
              <a:rPr sz="2200" b="1" spc="-15" dirty="0">
                <a:latin typeface="Calibri"/>
                <a:cs typeface="Calibri"/>
              </a:rPr>
              <a:t>structure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established.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Paterson </a:t>
            </a:r>
            <a:r>
              <a:rPr sz="2200" spc="-10" dirty="0">
                <a:latin typeface="Calibri"/>
                <a:cs typeface="Calibri"/>
              </a:rPr>
              <a:t>maintains that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25" dirty="0">
                <a:latin typeface="Calibri"/>
                <a:cs typeface="Calibri"/>
              </a:rPr>
              <a:t>organization’s </a:t>
            </a:r>
            <a:r>
              <a:rPr sz="2200" spc="-20" dirty="0">
                <a:latin typeface="Calibri"/>
                <a:cs typeface="Calibri"/>
              </a:rPr>
              <a:t>pay </a:t>
            </a:r>
            <a:r>
              <a:rPr sz="2200" spc="-15" dirty="0">
                <a:latin typeface="Calibri"/>
                <a:cs typeface="Calibri"/>
              </a:rPr>
              <a:t>structure </a:t>
            </a:r>
            <a:r>
              <a:rPr sz="2200" spc="-10" dirty="0">
                <a:latin typeface="Calibri"/>
                <a:cs typeface="Calibri"/>
              </a:rPr>
              <a:t>should  </a:t>
            </a:r>
            <a:r>
              <a:rPr sz="2200" spc="-15" dirty="0">
                <a:latin typeface="Calibri"/>
                <a:cs typeface="Calibri"/>
              </a:rPr>
              <a:t>reflect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organization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responsibility </a:t>
            </a:r>
            <a:r>
              <a:rPr sz="2200" b="1" spc="-1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within the  </a:t>
            </a:r>
            <a:r>
              <a:rPr sz="2200" spc="-15" dirty="0">
                <a:latin typeface="Calibri"/>
                <a:cs typeface="Calibri"/>
              </a:rPr>
              <a:t>organization,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that responsibility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b="1" spc="-10" dirty="0">
                <a:latin typeface="Calibri"/>
                <a:cs typeface="Calibri"/>
              </a:rPr>
              <a:t>measured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b="1" spc="-10" dirty="0">
                <a:latin typeface="Calibri"/>
                <a:cs typeface="Calibri"/>
              </a:rPr>
              <a:t>compared </a:t>
            </a:r>
            <a:r>
              <a:rPr sz="2200" spc="-5" dirty="0">
                <a:latin typeface="Calibri"/>
                <a:cs typeface="Calibri"/>
              </a:rPr>
              <a:t>in terms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single </a:t>
            </a:r>
            <a:r>
              <a:rPr sz="2200" b="1" spc="-1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common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all </a:t>
            </a:r>
            <a:r>
              <a:rPr sz="2200" b="1" spc="-10" dirty="0">
                <a:latin typeface="Calibri"/>
                <a:cs typeface="Calibri"/>
              </a:rPr>
              <a:t>jobs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25" dirty="0">
                <a:latin typeface="Calibri"/>
                <a:cs typeface="Calibri"/>
              </a:rPr>
              <a:t>namely,  </a:t>
            </a:r>
            <a:r>
              <a:rPr sz="2200" b="1" spc="-5" dirty="0">
                <a:latin typeface="Calibri"/>
                <a:cs typeface="Calibri"/>
              </a:rPr>
              <a:t>decision-making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Paterson </a:t>
            </a:r>
            <a:r>
              <a:rPr sz="2200" spc="-10" dirty="0">
                <a:latin typeface="Calibri"/>
                <a:cs typeface="Calibri"/>
              </a:rPr>
              <a:t>defines </a:t>
            </a:r>
            <a:r>
              <a:rPr sz="2200" b="1" spc="-5" dirty="0">
                <a:latin typeface="Calibri"/>
                <a:cs typeface="Calibri"/>
              </a:rPr>
              <a:t>six kinds of </a:t>
            </a:r>
            <a:r>
              <a:rPr sz="2200" b="1" dirty="0">
                <a:latin typeface="Calibri"/>
                <a:cs typeface="Calibri"/>
              </a:rPr>
              <a:t>Bands of </a:t>
            </a:r>
            <a:r>
              <a:rPr sz="2200" b="1" spc="-5" dirty="0">
                <a:latin typeface="Calibri"/>
                <a:cs typeface="Calibri"/>
              </a:rPr>
              <a:t>decision</a:t>
            </a:r>
            <a:r>
              <a:rPr sz="2200" spc="-5" dirty="0">
                <a:latin typeface="Calibri"/>
                <a:cs typeface="Calibri"/>
              </a:rPr>
              <a:t>, which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found </a:t>
            </a:r>
            <a:r>
              <a:rPr sz="2200" spc="-5" dirty="0">
                <a:latin typeface="Calibri"/>
                <a:cs typeface="Calibri"/>
              </a:rPr>
              <a:t>in  </a:t>
            </a:r>
            <a:r>
              <a:rPr sz="2200" spc="-15" dirty="0">
                <a:latin typeface="Calibri"/>
                <a:cs typeface="Calibri"/>
              </a:rPr>
              <a:t>any </a:t>
            </a:r>
            <a:r>
              <a:rPr sz="2200" spc="-30" dirty="0">
                <a:latin typeface="Calibri"/>
                <a:cs typeface="Calibri"/>
              </a:rPr>
              <a:t>company.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5" dirty="0">
                <a:latin typeface="Calibri"/>
                <a:cs typeface="Calibri"/>
              </a:rPr>
              <a:t>job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defined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terms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these Bands </a:t>
            </a:r>
            <a:r>
              <a:rPr sz="220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decision and the </a:t>
            </a:r>
            <a:r>
              <a:rPr sz="2200" b="1" spc="-10" dirty="0">
                <a:latin typeface="Calibri"/>
                <a:cs typeface="Calibri"/>
              </a:rPr>
              <a:t>authority relationships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involved.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60960"/>
            <a:ext cx="8531352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2870" marR="249554" indent="-238887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PATERSON </a:t>
            </a:r>
            <a:r>
              <a:rPr sz="4000" spc="-10" dirty="0"/>
              <a:t>GRADING </a:t>
            </a:r>
            <a:r>
              <a:rPr sz="4000" spc="-35" dirty="0"/>
              <a:t>SYSTEM </a:t>
            </a:r>
            <a:r>
              <a:rPr sz="4000" spc="-10" dirty="0"/>
              <a:t>BANDS 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15" dirty="0"/>
              <a:t>DECISIONS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82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4025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spc="-5" dirty="0">
                <a:latin typeface="Calibri"/>
                <a:cs typeface="Calibri"/>
              </a:rPr>
              <a:t>F: </a:t>
            </a:r>
            <a:r>
              <a:rPr sz="2200" b="1" spc="-10" dirty="0">
                <a:latin typeface="Calibri"/>
                <a:cs typeface="Calibri"/>
              </a:rPr>
              <a:t>Policy Making Decisions </a:t>
            </a:r>
            <a:r>
              <a:rPr sz="2200" b="1" spc="-50" dirty="0">
                <a:latin typeface="Calibri"/>
                <a:cs typeface="Calibri"/>
              </a:rPr>
              <a:t>(Top</a:t>
            </a:r>
            <a:r>
              <a:rPr sz="2200" b="1" spc="1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Management)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spc="-5" dirty="0">
                <a:latin typeface="Calibri"/>
                <a:cs typeface="Calibri"/>
              </a:rPr>
              <a:t>E: </a:t>
            </a:r>
            <a:r>
              <a:rPr sz="2200" b="1" spc="-10" dirty="0">
                <a:latin typeface="Calibri"/>
                <a:cs typeface="Calibri"/>
              </a:rPr>
              <a:t>Programming Decisions </a:t>
            </a:r>
            <a:r>
              <a:rPr sz="2200" b="1" spc="-5" dirty="0">
                <a:latin typeface="Calibri"/>
                <a:cs typeface="Calibri"/>
              </a:rPr>
              <a:t>(Senior</a:t>
            </a:r>
            <a:r>
              <a:rPr sz="2200" b="1" spc="1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Management)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dirty="0">
                <a:latin typeface="Calibri"/>
                <a:cs typeface="Calibri"/>
              </a:rPr>
              <a:t>D: </a:t>
            </a:r>
            <a:r>
              <a:rPr sz="2200" b="1" spc="-15" dirty="0">
                <a:latin typeface="Calibri"/>
                <a:cs typeface="Calibri"/>
              </a:rPr>
              <a:t>Interpretive </a:t>
            </a:r>
            <a:r>
              <a:rPr sz="2200" b="1" spc="-5" dirty="0">
                <a:latin typeface="Calibri"/>
                <a:cs typeface="Calibri"/>
              </a:rPr>
              <a:t>Decisions (Middle </a:t>
            </a:r>
            <a:r>
              <a:rPr sz="2200" b="1" spc="-10" dirty="0">
                <a:latin typeface="Calibri"/>
                <a:cs typeface="Calibri"/>
              </a:rPr>
              <a:t>Management and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High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15" dirty="0">
                <a:latin typeface="Calibri"/>
                <a:cs typeface="Calibri"/>
              </a:rPr>
              <a:t>Level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Specialists)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762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dirty="0">
                <a:latin typeface="Calibri"/>
                <a:cs typeface="Calibri"/>
              </a:rPr>
              <a:t>C: </a:t>
            </a:r>
            <a:r>
              <a:rPr sz="2200" b="1" spc="-10" dirty="0">
                <a:latin typeface="Calibri"/>
                <a:cs typeface="Calibri"/>
              </a:rPr>
              <a:t>Routine/Process/System Decisions </a:t>
            </a:r>
            <a:r>
              <a:rPr sz="2200" b="1" spc="-5" dirty="0">
                <a:latin typeface="Calibri"/>
                <a:cs typeface="Calibri"/>
              </a:rPr>
              <a:t>(Specialist </a:t>
            </a:r>
            <a:r>
              <a:rPr sz="2200" b="1" dirty="0">
                <a:latin typeface="Calibri"/>
                <a:cs typeface="Calibri"/>
              </a:rPr>
              <a:t>or </a:t>
            </a:r>
            <a:r>
              <a:rPr sz="2200" b="1" spc="-5" dirty="0">
                <a:latin typeface="Calibri"/>
                <a:cs typeface="Calibri"/>
              </a:rPr>
              <a:t>Skilled  </a:t>
            </a:r>
            <a:r>
              <a:rPr sz="2200" b="1" spc="-10" dirty="0">
                <a:latin typeface="Calibri"/>
                <a:cs typeface="Calibri"/>
              </a:rPr>
              <a:t>Employees)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7620" indent="-343535">
              <a:lnSpc>
                <a:spcPts val="2110"/>
              </a:lnSpc>
              <a:buFont typeface="Arial"/>
              <a:buChar char="•"/>
              <a:tabLst>
                <a:tab pos="355600" algn="l"/>
                <a:tab pos="356235" algn="l"/>
                <a:tab pos="1309370" algn="l"/>
                <a:tab pos="1816735" algn="l"/>
                <a:tab pos="6004560" algn="l"/>
                <a:tab pos="7317105" algn="l"/>
              </a:tabLst>
            </a:pPr>
            <a:r>
              <a:rPr sz="2200" b="1" spc="-25" dirty="0">
                <a:latin typeface="Calibri"/>
                <a:cs typeface="Calibri"/>
              </a:rPr>
              <a:t>B</a:t>
            </a:r>
            <a:r>
              <a:rPr sz="2200" b="1" spc="-5" dirty="0">
                <a:latin typeface="Calibri"/>
                <a:cs typeface="Calibri"/>
              </a:rPr>
              <a:t>AND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B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Au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m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dirty="0">
                <a:latin typeface="Calibri"/>
                <a:cs typeface="Calibri"/>
              </a:rPr>
              <a:t>c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pe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spc="-30" dirty="0">
                <a:latin typeface="Calibri"/>
                <a:cs typeface="Calibri"/>
              </a:rPr>
              <a:t>v</a:t>
            </a:r>
            <a:r>
              <a:rPr sz="2200" b="1" spc="-10" dirty="0">
                <a:latin typeface="Calibri"/>
                <a:cs typeface="Calibri"/>
              </a:rPr>
              <a:t>e/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b-</a:t>
            </a:r>
            <a:r>
              <a:rPr sz="2200" b="1" spc="-40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30" dirty="0">
                <a:latin typeface="Calibri"/>
                <a:cs typeface="Calibri"/>
              </a:rPr>
              <a:t>s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m</a:t>
            </a:r>
            <a:r>
              <a:rPr sz="2200" b="1" dirty="0">
                <a:latin typeface="Calibri"/>
                <a:cs typeface="Calibri"/>
              </a:rPr>
              <a:t>	(</a:t>
            </a:r>
            <a:r>
              <a:rPr sz="2200" b="1" spc="-45" dirty="0">
                <a:latin typeface="Calibri"/>
                <a:cs typeface="Calibri"/>
              </a:rPr>
              <a:t>P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rtiall</a:t>
            </a:r>
            <a:r>
              <a:rPr sz="2200" b="1" spc="-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skilled  </a:t>
            </a:r>
            <a:r>
              <a:rPr sz="2200" b="1" spc="-15" dirty="0">
                <a:latin typeface="Calibri"/>
                <a:cs typeface="Calibri"/>
              </a:rPr>
              <a:t>employees)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spc="-5" dirty="0">
                <a:latin typeface="Calibri"/>
                <a:cs typeface="Calibri"/>
              </a:rPr>
              <a:t>A: </a:t>
            </a:r>
            <a:r>
              <a:rPr sz="2200" b="1" spc="-10" dirty="0">
                <a:latin typeface="Calibri"/>
                <a:cs typeface="Calibri"/>
              </a:rPr>
              <a:t>Defined Decisions </a:t>
            </a:r>
            <a:r>
              <a:rPr sz="2200" b="1" spc="-5" dirty="0">
                <a:latin typeface="Calibri"/>
                <a:cs typeface="Calibri"/>
              </a:rPr>
              <a:t>(Basic Skilled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Employees)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188" y="320040"/>
            <a:ext cx="537210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4400" spc="-90" dirty="0"/>
              <a:t>PATERSON</a:t>
            </a:r>
            <a:r>
              <a:rPr sz="4400" spc="-5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56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085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303655" algn="l"/>
                <a:tab pos="1753235" algn="l"/>
                <a:tab pos="6821170" algn="l"/>
                <a:tab pos="7722234" algn="l"/>
              </a:tabLst>
            </a:pPr>
            <a:r>
              <a:rPr sz="2200" b="1" spc="-6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5" dirty="0">
                <a:latin typeface="Calibri"/>
                <a:cs typeface="Calibri"/>
              </a:rPr>
              <a:t>c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or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1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Decis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spc="-5" dirty="0">
                <a:latin typeface="Calibri"/>
                <a:cs typeface="Calibri"/>
              </a:rPr>
              <a:t>on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spc="5" dirty="0">
                <a:latin typeface="Calibri"/>
                <a:cs typeface="Calibri"/>
              </a:rPr>
              <a:t>m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kin</a:t>
            </a:r>
            <a:r>
              <a:rPr sz="2200" b="1" spc="50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esp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ibili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/</a:t>
            </a:r>
            <a:r>
              <a:rPr sz="2200" b="1" spc="-10" dirty="0">
                <a:latin typeface="Calibri"/>
                <a:cs typeface="Calibri"/>
              </a:rPr>
              <a:t>ju</a:t>
            </a:r>
            <a:r>
              <a:rPr sz="2200" b="1" spc="-25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gm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	(</a:t>
            </a:r>
            <a:r>
              <a:rPr sz="2200" b="1" spc="-5" dirty="0">
                <a:latin typeface="Calibri"/>
                <a:cs typeface="Calibri"/>
              </a:rPr>
              <a:t>Us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d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40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latin typeface="Calibri"/>
                <a:cs typeface="Calibri"/>
              </a:rPr>
              <a:t>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ibri"/>
                <a:cs typeface="Calibri"/>
              </a:rPr>
              <a:t>Factor </a:t>
            </a:r>
            <a:r>
              <a:rPr sz="2200" b="1" spc="5" dirty="0">
                <a:latin typeface="Calibri"/>
                <a:cs typeface="Calibri"/>
              </a:rPr>
              <a:t>2: </a:t>
            </a:r>
            <a:r>
              <a:rPr sz="2200" b="1" spc="-10" dirty="0">
                <a:latin typeface="Calibri"/>
                <a:cs typeface="Calibri"/>
              </a:rPr>
              <a:t>Supervision/coordination </a:t>
            </a:r>
            <a:r>
              <a:rPr sz="2200" b="1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people/work (Used </a:t>
            </a:r>
            <a:r>
              <a:rPr sz="2200" b="1" spc="-10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sub-  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3: </a:t>
            </a:r>
            <a:r>
              <a:rPr sz="2200" b="1" spc="-15" dirty="0">
                <a:latin typeface="Calibri"/>
                <a:cs typeface="Calibri"/>
              </a:rPr>
              <a:t>Complexity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5" dirty="0">
                <a:latin typeface="Calibri"/>
                <a:cs typeface="Calibri"/>
              </a:rPr>
              <a:t>tasks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4: </a:t>
            </a:r>
            <a:r>
              <a:rPr sz="2200" b="1" spc="-25" dirty="0">
                <a:latin typeface="Calibri"/>
                <a:cs typeface="Calibri"/>
              </a:rPr>
              <a:t>Variety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5" dirty="0">
                <a:latin typeface="Calibri"/>
                <a:cs typeface="Calibri"/>
              </a:rPr>
              <a:t>tasks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5: </a:t>
            </a:r>
            <a:r>
              <a:rPr sz="2200" b="1" spc="-10" dirty="0">
                <a:latin typeface="Calibri"/>
                <a:cs typeface="Calibri"/>
              </a:rPr>
              <a:t>Degree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precision </a:t>
            </a:r>
            <a:r>
              <a:rPr sz="2200" b="1" spc="-15" dirty="0">
                <a:latin typeface="Calibri"/>
                <a:cs typeface="Calibri"/>
              </a:rPr>
              <a:t>required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2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6: </a:t>
            </a:r>
            <a:r>
              <a:rPr sz="2200" b="1" spc="-25" dirty="0">
                <a:latin typeface="Calibri"/>
                <a:cs typeface="Calibri"/>
              </a:rPr>
              <a:t>Work </a:t>
            </a:r>
            <a:r>
              <a:rPr sz="2200" b="1" spc="-15" dirty="0">
                <a:latin typeface="Calibri"/>
                <a:cs typeface="Calibri"/>
              </a:rPr>
              <a:t>pressure/physical effort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2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450850"/>
          <a:ext cx="8477250" cy="618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BANDS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KIND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DECISION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DESCRIPTOR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SUB-GRADES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KIND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GRADE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Policy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Making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Top Management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Co-ordinating or Supervisory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Policy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Policy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Senior Management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Co-ordinating or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Supervisory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0" marR="660400" indent="-18415">
                        <a:lnSpc>
                          <a:spcPct val="107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Interpreti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e/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Probabilistic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0" marR="530860" indent="167640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Middle 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91845" marR="784225" indent="635" algn="ctr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uper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y  Interpreti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Interpretive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(Expert)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30860" marR="523240" algn="ctr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(Specialist)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(P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fess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ona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Routine/Process/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Supervisory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(Specialist)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(Professional)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Automatic/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Partially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Supervisory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Operative/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Partially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Sub-system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9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Partially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Basic 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298450"/>
          <a:ext cx="8324850" cy="637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764">
                <a:tc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BROAD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BANDS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SUB-GRADES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SUB-GRADES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53185">
                        <a:lnSpc>
                          <a:spcPts val="104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11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Policy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F5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F4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91639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9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Policy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9025" marR="1080770" algn="just">
                        <a:lnSpc>
                          <a:spcPct val="1068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F3  F2  F1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84275">
                        <a:lnSpc>
                          <a:spcPts val="105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9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Programming</a:t>
                      </a:r>
                      <a:r>
                        <a:rPr sz="900" b="1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50"/>
                        </a:lnSpc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E5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E4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1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9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7120" marR="1076325" algn="just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E3  E2 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21790">
                        <a:lnSpc>
                          <a:spcPts val="1050"/>
                        </a:lnSpc>
                        <a:tabLst>
                          <a:tab pos="1875789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7.	Interpretive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5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500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9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Interpretive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0135" marR="1069975" algn="just">
                        <a:lnSpc>
                          <a:spcPct val="1067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D3  D2  D1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1555">
                        <a:lnSpc>
                          <a:spcPct val="100000"/>
                        </a:lnSpc>
                        <a:tabLst>
                          <a:tab pos="135509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5.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Skilled/Specialist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3190">
                        <a:lnSpc>
                          <a:spcPct val="100000"/>
                        </a:lnSpc>
                        <a:tabLst>
                          <a:tab pos="1653539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4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Skilled/Specialist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4580" marR="1075055" algn="just">
                        <a:lnSpc>
                          <a:spcPct val="1067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C3  C2  C1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08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42035">
                        <a:lnSpc>
                          <a:spcPts val="1050"/>
                        </a:lnSpc>
                        <a:tabLst>
                          <a:tab pos="138557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3.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Partially skilled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B5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B4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09700">
                        <a:lnSpc>
                          <a:spcPct val="100000"/>
                        </a:lnSpc>
                        <a:tabLst>
                          <a:tab pos="172085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Partially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2675" marR="1074420" algn="just">
                        <a:lnSpc>
                          <a:spcPct val="1067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B3  B2  B1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49655">
                        <a:lnSpc>
                          <a:spcPct val="100000"/>
                        </a:lnSpc>
                        <a:tabLst>
                          <a:tab pos="139319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1.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Basic skilled No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7907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Sub-division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1405" marR="1071880" algn="just">
                        <a:lnSpc>
                          <a:spcPct val="1067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A3  A2  A1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4748" y="320040"/>
            <a:ext cx="4791456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95" dirty="0"/>
              <a:t>EQUATE</a:t>
            </a:r>
            <a:r>
              <a:rPr sz="4400" spc="-10" dirty="0"/>
              <a:t> </a:t>
            </a:r>
            <a:r>
              <a:rPr sz="4400" spc="-70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453896"/>
            <a:ext cx="5853684" cy="5230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8493"/>
            <a:ext cx="5325110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Responsibility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Thinking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Demands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Communication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Contacts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Knowledge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Environmental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Demands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60960"/>
            <a:ext cx="8531352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4455" marR="248920" indent="-236918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TOWERS </a:t>
            </a:r>
            <a:r>
              <a:rPr sz="4000" spc="-90" dirty="0"/>
              <a:t>WATSON </a:t>
            </a:r>
            <a:r>
              <a:rPr sz="4000" spc="-25" dirty="0"/>
              <a:t>GLOBAL </a:t>
            </a:r>
            <a:r>
              <a:rPr sz="4000" spc="-5" dirty="0"/>
              <a:t>GRADING  </a:t>
            </a:r>
            <a:r>
              <a:rPr sz="4000" spc="-35" dirty="0"/>
              <a:t>SYSTEM</a:t>
            </a:r>
            <a:r>
              <a:rPr sz="4000" spc="-10" dirty="0"/>
              <a:t> </a:t>
            </a:r>
            <a:r>
              <a:rPr sz="4000" spc="-5" dirty="0"/>
              <a:t>(GGS)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8"/>
            <a:ext cx="8395716" cy="5146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659" cy="48825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715" indent="-343535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40" dirty="0">
                <a:latin typeface="Calibri"/>
                <a:cs typeface="Calibri"/>
              </a:rPr>
              <a:t>Towers </a:t>
            </a:r>
            <a:r>
              <a:rPr sz="1800" spc="-25" dirty="0">
                <a:latin typeface="Calibri"/>
                <a:cs typeface="Calibri"/>
              </a:rPr>
              <a:t>Watson’s </a:t>
            </a:r>
            <a:r>
              <a:rPr sz="1800" spc="-15" dirty="0">
                <a:latin typeface="Calibri"/>
                <a:cs typeface="Calibri"/>
              </a:rPr>
              <a:t>systematic </a:t>
            </a:r>
            <a:r>
              <a:rPr sz="1800" spc="-5" dirty="0">
                <a:latin typeface="Calibri"/>
                <a:cs typeface="Calibri"/>
              </a:rPr>
              <a:t>approach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b="1" dirty="0">
                <a:latin typeface="Calibri"/>
                <a:cs typeface="Calibri"/>
              </a:rPr>
              <a:t>ob </a:t>
            </a:r>
            <a:r>
              <a:rPr sz="1800" b="1" spc="-10" dirty="0">
                <a:latin typeface="Calibri"/>
                <a:cs typeface="Calibri"/>
              </a:rPr>
              <a:t>leveling </a:t>
            </a:r>
            <a:r>
              <a:rPr sz="1800" spc="-5" dirty="0">
                <a:latin typeface="Calibri"/>
                <a:cs typeface="Calibri"/>
              </a:rPr>
              <a:t>helps </a:t>
            </a:r>
            <a:r>
              <a:rPr sz="1800" spc="-10" dirty="0">
                <a:latin typeface="Calibri"/>
                <a:cs typeface="Calibri"/>
              </a:rPr>
              <a:t>organizations </a:t>
            </a:r>
            <a:r>
              <a:rPr sz="1800" spc="-5" dirty="0">
                <a:latin typeface="Calibri"/>
                <a:cs typeface="Calibri"/>
              </a:rPr>
              <a:t>manage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opportunities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challenges of </a:t>
            </a:r>
            <a:r>
              <a:rPr sz="1800" spc="-10" dirty="0">
                <a:latin typeface="Calibri"/>
                <a:cs typeface="Calibri"/>
              </a:rPr>
              <a:t>talent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reward program </a:t>
            </a:r>
            <a:r>
              <a:rPr sz="1800" spc="-5" dirty="0">
                <a:latin typeface="Calibri"/>
                <a:cs typeface="Calibri"/>
              </a:rPr>
              <a:t>design including  aligning jobs </a:t>
            </a:r>
            <a:r>
              <a:rPr sz="1800" spc="-10" dirty="0">
                <a:latin typeface="Calibri"/>
                <a:cs typeface="Calibri"/>
              </a:rPr>
              <a:t>located </a:t>
            </a:r>
            <a:r>
              <a:rPr sz="1800" spc="-5" dirty="0">
                <a:latin typeface="Calibri"/>
                <a:cs typeface="Calibri"/>
              </a:rPr>
              <a:t>in multiple </a:t>
            </a:r>
            <a:r>
              <a:rPr sz="1800" spc="-10" dirty="0">
                <a:latin typeface="Calibri"/>
                <a:cs typeface="Calibri"/>
              </a:rPr>
              <a:t>regions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spc="-5" dirty="0">
                <a:latin typeface="Calibri"/>
                <a:cs typeface="Calibri"/>
              </a:rPr>
              <a:t>lines of business, or  </a:t>
            </a:r>
            <a:r>
              <a:rPr sz="1800" spc="-10" dirty="0">
                <a:latin typeface="Calibri"/>
                <a:cs typeface="Calibri"/>
              </a:rPr>
              <a:t>creating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career framework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integrates </a:t>
            </a:r>
            <a:r>
              <a:rPr sz="1800" spc="-5" dirty="0">
                <a:latin typeface="Calibri"/>
                <a:cs typeface="Calibri"/>
              </a:rPr>
              <a:t>employees </a:t>
            </a:r>
            <a:r>
              <a:rPr sz="1800" spc="-10" dirty="0">
                <a:latin typeface="Calibri"/>
                <a:cs typeface="Calibri"/>
              </a:rPr>
              <a:t>after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merger, </a:t>
            </a:r>
            <a:r>
              <a:rPr sz="1800" spc="-5" dirty="0">
                <a:latin typeface="Calibri"/>
                <a:cs typeface="Calibri"/>
              </a:rPr>
              <a:t>acquisition  or other </a:t>
            </a:r>
            <a:r>
              <a:rPr sz="1800" spc="-10" dirty="0">
                <a:latin typeface="Calibri"/>
                <a:cs typeface="Calibri"/>
              </a:rPr>
              <a:t>structural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Job </a:t>
            </a:r>
            <a:r>
              <a:rPr sz="1800" spc="-5" dirty="0">
                <a:latin typeface="Calibri"/>
                <a:cs typeface="Calibri"/>
              </a:rPr>
              <a:t>leveling is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analytical process </a:t>
            </a:r>
            <a:r>
              <a:rPr sz="1800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determine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relative </a:t>
            </a:r>
            <a:r>
              <a:rPr sz="1800" b="1" spc="-10" dirty="0">
                <a:latin typeface="Calibri"/>
                <a:cs typeface="Calibri"/>
              </a:rPr>
              <a:t>value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jobs </a:t>
            </a:r>
            <a:r>
              <a:rPr sz="1800" spc="5" dirty="0">
                <a:latin typeface="Calibri"/>
                <a:cs typeface="Calibri"/>
              </a:rPr>
              <a:t>in  </a:t>
            </a:r>
            <a:r>
              <a:rPr sz="1800" spc="-10" dirty="0">
                <a:latin typeface="Calibri"/>
                <a:cs typeface="Calibri"/>
              </a:rPr>
              <a:t>your organization,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provides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foundation for </a:t>
            </a:r>
            <a:r>
              <a:rPr sz="1800" b="1" spc="-20" dirty="0">
                <a:latin typeface="Calibri"/>
                <a:cs typeface="Calibri"/>
              </a:rPr>
              <a:t>reward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talent  management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Global </a:t>
            </a:r>
            <a:r>
              <a:rPr sz="1800" b="1" spc="-15" dirty="0">
                <a:latin typeface="Calibri"/>
                <a:cs typeface="Calibri"/>
              </a:rPr>
              <a:t>Grade </a:t>
            </a:r>
            <a:r>
              <a:rPr sz="1800" b="1" spc="-10" dirty="0">
                <a:latin typeface="Calibri"/>
                <a:cs typeface="Calibri"/>
              </a:rPr>
              <a:t>calculator </a:t>
            </a:r>
            <a:r>
              <a:rPr sz="1800" spc="-5" dirty="0">
                <a:latin typeface="Calibri"/>
                <a:cs typeface="Calibri"/>
              </a:rPr>
              <a:t>allows </a:t>
            </a:r>
            <a:r>
              <a:rPr sz="1800" spc="-10" dirty="0">
                <a:latin typeface="Calibri"/>
                <a:cs typeface="Calibri"/>
              </a:rPr>
              <a:t>you to grade </a:t>
            </a:r>
            <a:r>
              <a:rPr sz="1800" spc="-5" dirty="0">
                <a:latin typeface="Calibri"/>
                <a:cs typeface="Calibri"/>
              </a:rPr>
              <a:t>jobs </a:t>
            </a:r>
            <a:r>
              <a:rPr sz="1800" spc="-10" dirty="0">
                <a:latin typeface="Calibri"/>
                <a:cs typeface="Calibri"/>
              </a:rPr>
              <a:t>following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proprietary  </a:t>
            </a:r>
            <a:r>
              <a:rPr sz="1800" spc="-40" dirty="0">
                <a:latin typeface="Calibri"/>
                <a:cs typeface="Calibri"/>
              </a:rPr>
              <a:t>Towers </a:t>
            </a:r>
            <a:r>
              <a:rPr sz="1800" spc="-15" dirty="0">
                <a:latin typeface="Calibri"/>
                <a:cs typeface="Calibri"/>
              </a:rPr>
              <a:t>Watson </a:t>
            </a:r>
            <a:r>
              <a:rPr sz="1800" dirty="0">
                <a:latin typeface="Calibri"/>
                <a:cs typeface="Calibri"/>
              </a:rPr>
              <a:t>Global </a:t>
            </a:r>
            <a:r>
              <a:rPr sz="1800" spc="-10" dirty="0">
                <a:latin typeface="Calibri"/>
                <a:cs typeface="Calibri"/>
              </a:rPr>
              <a:t>Grading </a:t>
            </a:r>
            <a:r>
              <a:rPr sz="1800" spc="-5" dirty="0">
                <a:latin typeface="Calibri"/>
                <a:cs typeface="Calibri"/>
              </a:rPr>
              <a:t>methodology using </a:t>
            </a: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spc="-25" dirty="0">
                <a:latin typeface="Calibri"/>
                <a:cs typeface="Calibri"/>
              </a:rPr>
              <a:t>key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steps: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i="1" spc="-5" dirty="0">
                <a:latin typeface="Calibri"/>
                <a:cs typeface="Calibri"/>
              </a:rPr>
              <a:t>Scope of </a:t>
            </a: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business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500" i="1" spc="-5" dirty="0">
                <a:latin typeface="Calibri"/>
                <a:cs typeface="Calibri"/>
              </a:rPr>
              <a:t>Band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3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job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i="1" dirty="0">
                <a:latin typeface="Calibri"/>
                <a:cs typeface="Calibri"/>
              </a:rPr>
              <a:t>Grade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job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20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Global </a:t>
            </a:r>
            <a:r>
              <a:rPr sz="1800" spc="-10" dirty="0">
                <a:latin typeface="Calibri"/>
                <a:cs typeface="Calibri"/>
              </a:rPr>
              <a:t>Grades generated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calculator </a:t>
            </a:r>
            <a:r>
              <a:rPr sz="1800" spc="-15" dirty="0">
                <a:latin typeface="Calibri"/>
                <a:cs typeface="Calibri"/>
              </a:rPr>
              <a:t>correlate </a:t>
            </a:r>
            <a:r>
              <a:rPr sz="1800" dirty="0">
                <a:latin typeface="Calibri"/>
                <a:cs typeface="Calibri"/>
              </a:rPr>
              <a:t>with those </a:t>
            </a:r>
            <a:r>
              <a:rPr sz="1800" spc="-5" dirty="0">
                <a:latin typeface="Calibri"/>
                <a:cs typeface="Calibri"/>
              </a:rPr>
              <a:t>included in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40" dirty="0">
                <a:latin typeface="Calibri"/>
                <a:cs typeface="Calibri"/>
              </a:rPr>
              <a:t>Towers </a:t>
            </a:r>
            <a:r>
              <a:rPr sz="1800" spc="-15" dirty="0">
                <a:latin typeface="Calibri"/>
                <a:cs typeface="Calibri"/>
              </a:rPr>
              <a:t>Watson </a:t>
            </a:r>
            <a:r>
              <a:rPr sz="1800" spc="-5" dirty="0">
                <a:latin typeface="Calibri"/>
                <a:cs typeface="Calibri"/>
              </a:rPr>
              <a:t>compensation </a:t>
            </a:r>
            <a:r>
              <a:rPr sz="1800" spc="-10" dirty="0">
                <a:latin typeface="Calibri"/>
                <a:cs typeface="Calibri"/>
              </a:rPr>
              <a:t>surveys providing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valuable </a:t>
            </a:r>
            <a:r>
              <a:rPr sz="1800" spc="-15" dirty="0">
                <a:latin typeface="Calibri"/>
                <a:cs typeface="Calibri"/>
              </a:rPr>
              <a:t>reference </a:t>
            </a:r>
            <a:r>
              <a:rPr sz="1800" dirty="0">
                <a:latin typeface="Calibri"/>
                <a:cs typeface="Calibri"/>
              </a:rPr>
              <a:t>when  </a:t>
            </a:r>
            <a:r>
              <a:rPr sz="1800" b="1" spc="-5" dirty="0">
                <a:latin typeface="Calibri"/>
                <a:cs typeface="Calibri"/>
              </a:rPr>
              <a:t>assessing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competitiveness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reward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packages.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4732" y="60960"/>
            <a:ext cx="6573011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30" dirty="0"/>
              <a:t>SYSTEMS</a:t>
            </a:r>
            <a:r>
              <a:rPr sz="4000" spc="20" dirty="0"/>
              <a:t> </a:t>
            </a:r>
            <a:r>
              <a:rPr sz="4000" spc="-5" dirty="0"/>
              <a:t>-</a:t>
            </a:r>
            <a:endParaRPr sz="4000"/>
          </a:p>
          <a:p>
            <a:pPr marL="1270" algn="ctr">
              <a:lnSpc>
                <a:spcPct val="100000"/>
              </a:lnSpc>
            </a:pPr>
            <a:r>
              <a:rPr sz="4000" i="1" spc="-30" dirty="0">
                <a:latin typeface="Calibri"/>
                <a:cs typeface="Calibri"/>
              </a:rPr>
              <a:t>COMPARISON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600198"/>
            <a:ext cx="8382000" cy="522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027" y="137160"/>
            <a:ext cx="8033004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1492885" marR="459105" indent="-102743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APPLYING </a:t>
            </a:r>
            <a:r>
              <a:rPr spc="-70" dirty="0"/>
              <a:t>PATERSON </a:t>
            </a:r>
            <a:r>
              <a:rPr spc="-5" dirty="0"/>
              <a:t>JOB </a:t>
            </a:r>
            <a:r>
              <a:rPr spc="-70" dirty="0"/>
              <a:t>EVALUATION  </a:t>
            </a:r>
            <a:r>
              <a:rPr dirty="0"/>
              <a:t>AND </a:t>
            </a:r>
            <a:r>
              <a:rPr spc="-5" dirty="0"/>
              <a:t>GRADING</a:t>
            </a:r>
            <a:r>
              <a:rPr spc="10" dirty="0"/>
              <a:t> </a:t>
            </a:r>
            <a:r>
              <a:rPr spc="-10" dirty="0"/>
              <a:t>PROCEDURE</a:t>
            </a: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563" y="1484375"/>
            <a:ext cx="7432548" cy="5003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72208"/>
            <a:ext cx="6991350" cy="4648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15" dirty="0">
                <a:latin typeface="Calibri"/>
                <a:cs typeface="Calibri"/>
              </a:rPr>
              <a:t>Writing </a:t>
            </a:r>
            <a:r>
              <a:rPr sz="2600" b="1" spc="-5" dirty="0">
                <a:latin typeface="Calibri"/>
                <a:cs typeface="Calibri"/>
              </a:rPr>
              <a:t>the Job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Description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Calibri"/>
                <a:cs typeface="Calibri"/>
              </a:rPr>
              <a:t>Job </a:t>
            </a:r>
            <a:r>
              <a:rPr sz="2600" b="1" spc="-15" dirty="0">
                <a:latin typeface="Calibri"/>
                <a:cs typeface="Calibri"/>
              </a:rPr>
              <a:t>Grading </a:t>
            </a:r>
            <a:r>
              <a:rPr sz="2600" b="1" dirty="0">
                <a:latin typeface="Calibri"/>
                <a:cs typeface="Calibri"/>
              </a:rPr>
              <a:t>– Band </a:t>
            </a:r>
            <a:r>
              <a:rPr sz="2600" b="1" spc="-5" dirty="0">
                <a:latin typeface="Calibri"/>
                <a:cs typeface="Calibri"/>
              </a:rPr>
              <a:t>the Job Descriptions </a:t>
            </a:r>
            <a:r>
              <a:rPr sz="2600" b="1" spc="-10" dirty="0">
                <a:latin typeface="Calibri"/>
                <a:cs typeface="Calibri"/>
              </a:rPr>
              <a:t>(Step</a:t>
            </a:r>
            <a:r>
              <a:rPr sz="2600" b="1" spc="7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1)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15" dirty="0">
                <a:latin typeface="Calibri"/>
                <a:cs typeface="Calibri"/>
              </a:rPr>
              <a:t>Grading </a:t>
            </a:r>
            <a:r>
              <a:rPr sz="2600" b="1" dirty="0">
                <a:latin typeface="Calibri"/>
                <a:cs typeface="Calibri"/>
              </a:rPr>
              <a:t>of Supervisory </a:t>
            </a:r>
            <a:r>
              <a:rPr sz="2600" b="1" spc="-45" dirty="0">
                <a:latin typeface="Calibri"/>
                <a:cs typeface="Calibri"/>
              </a:rPr>
              <a:t>Tasks </a:t>
            </a:r>
            <a:r>
              <a:rPr sz="2600" b="1" spc="-10" dirty="0">
                <a:latin typeface="Calibri"/>
                <a:cs typeface="Calibri"/>
              </a:rPr>
              <a:t>(Step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2)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10" dirty="0">
                <a:latin typeface="Calibri"/>
                <a:cs typeface="Calibri"/>
              </a:rPr>
              <a:t>Sub-grading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Jobs </a:t>
            </a:r>
            <a:r>
              <a:rPr sz="2600" b="1" spc="-10" dirty="0">
                <a:latin typeface="Calibri"/>
                <a:cs typeface="Calibri"/>
              </a:rPr>
              <a:t>(Step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3):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variety </a:t>
            </a:r>
            <a:r>
              <a:rPr sz="2600" b="1" i="1" dirty="0">
                <a:latin typeface="Calibri"/>
                <a:cs typeface="Calibri"/>
              </a:rPr>
              <a:t>and </a:t>
            </a:r>
            <a:r>
              <a:rPr sz="2600" b="1" i="1" spc="-15" dirty="0">
                <a:latin typeface="Calibri"/>
                <a:cs typeface="Calibri"/>
              </a:rPr>
              <a:t>complexity </a:t>
            </a:r>
            <a:r>
              <a:rPr sz="2600" b="1" i="1" spc="-5" dirty="0">
                <a:latin typeface="Calibri"/>
                <a:cs typeface="Calibri"/>
              </a:rPr>
              <a:t>of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15" dirty="0">
                <a:latin typeface="Calibri"/>
                <a:cs typeface="Calibri"/>
              </a:rPr>
              <a:t>tasks</a:t>
            </a:r>
            <a:endParaRPr sz="2600">
              <a:latin typeface="Calibri"/>
              <a:cs typeface="Calibri"/>
            </a:endParaRPr>
          </a:p>
          <a:p>
            <a:pPr marL="765175" lvl="1" indent="-295910">
              <a:lnSpc>
                <a:spcPct val="100000"/>
              </a:lnSpc>
              <a:spcBef>
                <a:spcPts val="31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precision</a:t>
            </a:r>
            <a:endParaRPr sz="2600">
              <a:latin typeface="Calibri"/>
              <a:cs typeface="Calibri"/>
            </a:endParaRPr>
          </a:p>
          <a:p>
            <a:pPr marL="765810" lvl="1" indent="-295910">
              <a:lnSpc>
                <a:spcPct val="100000"/>
              </a:lnSpc>
              <a:spcBef>
                <a:spcPts val="310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dirty="0">
                <a:latin typeface="Calibri"/>
                <a:cs typeface="Calibri"/>
              </a:rPr>
              <a:t>pressure of </a:t>
            </a:r>
            <a:r>
              <a:rPr sz="2600" b="1" i="1" spc="-10" dirty="0">
                <a:latin typeface="Calibri"/>
                <a:cs typeface="Calibri"/>
              </a:rPr>
              <a:t>work/physical</a:t>
            </a:r>
            <a:r>
              <a:rPr sz="2600" b="1" i="1" spc="-3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effort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567" y="320040"/>
            <a:ext cx="5507735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LEARNING</a:t>
            </a:r>
            <a:r>
              <a:rPr sz="4400" spc="-25" dirty="0"/>
              <a:t> </a:t>
            </a:r>
            <a:r>
              <a:rPr sz="4400" spc="-10" dirty="0"/>
              <a:t>ACTIVITY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453896"/>
            <a:ext cx="8570976" cy="510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Group</a:t>
            </a:r>
            <a:r>
              <a:rPr spc="-35" dirty="0"/>
              <a:t> </a:t>
            </a:r>
            <a:r>
              <a:rPr dirty="0"/>
              <a:t>discussion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25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9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b="1" i="1" spc="-20" dirty="0">
                <a:latin typeface="Calibri"/>
                <a:cs typeface="Calibri"/>
              </a:rPr>
              <a:t>Evaluate </a:t>
            </a:r>
            <a:r>
              <a:rPr sz="2800" b="1" i="1" spc="-5" dirty="0">
                <a:latin typeface="Calibri"/>
                <a:cs typeface="Calibri"/>
              </a:rPr>
              <a:t>the relative merits of </a:t>
            </a:r>
            <a:r>
              <a:rPr sz="2800" b="1" i="1" spc="-10" dirty="0">
                <a:latin typeface="Calibri"/>
                <a:cs typeface="Calibri"/>
              </a:rPr>
              <a:t>each </a:t>
            </a:r>
            <a:r>
              <a:rPr sz="2800" b="1" i="1" spc="-5" dirty="0">
                <a:latin typeface="Calibri"/>
                <a:cs typeface="Calibri"/>
              </a:rPr>
              <a:t>of the  </a:t>
            </a:r>
            <a:r>
              <a:rPr sz="2800" b="1" i="1" spc="-10" dirty="0">
                <a:latin typeface="Calibri"/>
                <a:cs typeface="Calibri"/>
              </a:rPr>
              <a:t>prominent </a:t>
            </a:r>
            <a:r>
              <a:rPr sz="2800" b="1" i="1" spc="-5" dirty="0">
                <a:latin typeface="Calibri"/>
                <a:cs typeface="Calibri"/>
              </a:rPr>
              <a:t>Job </a:t>
            </a:r>
            <a:r>
              <a:rPr sz="2800" b="1" i="1" spc="-15" dirty="0">
                <a:latin typeface="Calibri"/>
                <a:cs typeface="Calibri"/>
              </a:rPr>
              <a:t>Evaluation </a:t>
            </a:r>
            <a:r>
              <a:rPr sz="2800" b="1" i="1" spc="-20" dirty="0">
                <a:latin typeface="Calibri"/>
                <a:cs typeface="Calibri"/>
              </a:rPr>
              <a:t>systems. </a:t>
            </a:r>
            <a:r>
              <a:rPr sz="2800" b="1" i="1" spc="-5" dirty="0">
                <a:latin typeface="Calibri"/>
                <a:cs typeface="Calibri"/>
              </a:rPr>
              <a:t>Which one </a:t>
            </a:r>
            <a:r>
              <a:rPr sz="2800" b="1" i="1" spc="-10" dirty="0">
                <a:latin typeface="Calibri"/>
                <a:cs typeface="Calibri"/>
              </a:rPr>
              <a:t>do  </a:t>
            </a:r>
            <a:r>
              <a:rPr sz="2800" b="1" i="1" spc="-5" dirty="0">
                <a:latin typeface="Calibri"/>
                <a:cs typeface="Calibri"/>
              </a:rPr>
              <a:t>you </a:t>
            </a:r>
            <a:r>
              <a:rPr sz="2800" b="1" i="1" spc="-10" dirty="0">
                <a:latin typeface="Calibri"/>
                <a:cs typeface="Calibri"/>
              </a:rPr>
              <a:t>favour? Justify </a:t>
            </a:r>
            <a:r>
              <a:rPr sz="2800" b="1" i="1" spc="-5" dirty="0">
                <a:latin typeface="Calibri"/>
                <a:cs typeface="Calibri"/>
              </a:rPr>
              <a:t>your</a:t>
            </a:r>
            <a:r>
              <a:rPr sz="2800" b="1" i="1" spc="3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decision.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3800">
              <a:latin typeface="Times New Roman"/>
              <a:cs typeface="Times New Roman"/>
            </a:endParaRPr>
          </a:p>
          <a:p>
            <a:pPr marL="756285" marR="5715" lvl="1" indent="-287020" algn="just">
              <a:lnSpc>
                <a:spcPts val="3030"/>
              </a:lnSpc>
              <a:buSzPct val="96428"/>
              <a:buFont typeface="Wingdings"/>
              <a:buChar char=""/>
              <a:tabLst>
                <a:tab pos="788035" algn="l"/>
              </a:tabLst>
            </a:pPr>
            <a:r>
              <a:rPr sz="2800" b="1" i="1" spc="-5" dirty="0">
                <a:latin typeface="Calibri"/>
                <a:cs typeface="Calibri"/>
              </a:rPr>
              <a:t>Apply </a:t>
            </a:r>
            <a:r>
              <a:rPr sz="2800" b="1" i="1" dirty="0">
                <a:latin typeface="Calibri"/>
                <a:cs typeface="Calibri"/>
              </a:rPr>
              <a:t>the </a:t>
            </a:r>
            <a:r>
              <a:rPr sz="2800" b="1" i="1" spc="-10" dirty="0">
                <a:latin typeface="Calibri"/>
                <a:cs typeface="Calibri"/>
              </a:rPr>
              <a:t>selected/preferred </a:t>
            </a:r>
            <a:r>
              <a:rPr sz="2800" b="1" i="1" spc="-5" dirty="0">
                <a:latin typeface="Calibri"/>
                <a:cs typeface="Calibri"/>
              </a:rPr>
              <a:t>Job </a:t>
            </a:r>
            <a:r>
              <a:rPr sz="2800" b="1" i="1" spc="-15" dirty="0">
                <a:latin typeface="Calibri"/>
                <a:cs typeface="Calibri"/>
              </a:rPr>
              <a:t>Evaluation  </a:t>
            </a:r>
            <a:r>
              <a:rPr sz="2800" b="1" i="1" spc="-25" dirty="0">
                <a:latin typeface="Calibri"/>
                <a:cs typeface="Calibri"/>
              </a:rPr>
              <a:t>system </a:t>
            </a:r>
            <a:r>
              <a:rPr sz="2800" b="1" i="1" spc="-15" dirty="0">
                <a:latin typeface="Calibri"/>
                <a:cs typeface="Calibri"/>
              </a:rPr>
              <a:t>to </a:t>
            </a:r>
            <a:r>
              <a:rPr sz="2800" b="1" i="1" spc="-5" dirty="0">
                <a:latin typeface="Calibri"/>
                <a:cs typeface="Calibri"/>
              </a:rPr>
              <a:t>an </a:t>
            </a:r>
            <a:r>
              <a:rPr sz="2800" b="1" i="1" spc="-10" dirty="0">
                <a:latin typeface="Calibri"/>
                <a:cs typeface="Calibri"/>
              </a:rPr>
              <a:t>identified</a:t>
            </a:r>
            <a:r>
              <a:rPr sz="2800" b="1" i="1" spc="7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position.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"/>
            </a:pPr>
            <a:endParaRPr sz="39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Provide </a:t>
            </a:r>
            <a:r>
              <a:rPr spc="-15" dirty="0"/>
              <a:t>feedback </a:t>
            </a:r>
            <a:r>
              <a:rPr dirty="0"/>
              <a:t>in the </a:t>
            </a:r>
            <a:r>
              <a:rPr spc="-15" dirty="0"/>
              <a:t>form </a:t>
            </a:r>
            <a:r>
              <a:rPr spc="5" dirty="0"/>
              <a:t>of</a:t>
            </a:r>
            <a:r>
              <a:rPr spc="-20" dirty="0"/>
              <a:t> </a:t>
            </a:r>
            <a:r>
              <a:rPr dirty="0"/>
              <a:t>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124" y="60960"/>
            <a:ext cx="7158228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3919" marR="5080" indent="41402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FACTORS </a:t>
            </a:r>
            <a:r>
              <a:rPr sz="4000" spc="-10" dirty="0"/>
              <a:t>INFORMING </a:t>
            </a:r>
            <a:r>
              <a:rPr sz="4000" spc="-5" dirty="0"/>
              <a:t>AND  </a:t>
            </a:r>
            <a:r>
              <a:rPr sz="4000" spc="-15" dirty="0"/>
              <a:t>INFLUENCING </a:t>
            </a:r>
            <a:r>
              <a:rPr sz="4000" spc="-45" dirty="0"/>
              <a:t>COMPENSATION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04800" y="1524000"/>
            <a:ext cx="85344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206362"/>
            <a:ext cx="8353044" cy="132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1135" y="403859"/>
            <a:ext cx="4680204" cy="104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29361"/>
            <a:ext cx="8229600" cy="1219200"/>
          </a:xfrm>
          <a:custGeom>
            <a:avLst/>
            <a:gdLst/>
            <a:ahLst/>
            <a:cxnLst/>
            <a:rect l="l" t="t" r="r" b="b"/>
            <a:pathLst>
              <a:path w="8229600" h="1219200">
                <a:moveTo>
                  <a:pt x="0" y="1219200"/>
                </a:moveTo>
                <a:lnTo>
                  <a:pt x="8229600" y="1219200"/>
                </a:lnTo>
                <a:lnTo>
                  <a:pt x="8229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229361"/>
            <a:ext cx="8229600" cy="1219200"/>
          </a:xfrm>
          <a:custGeom>
            <a:avLst/>
            <a:gdLst/>
            <a:ahLst/>
            <a:cxnLst/>
            <a:rect l="l" t="t" r="r" b="b"/>
            <a:pathLst>
              <a:path w="8229600" h="1219200">
                <a:moveTo>
                  <a:pt x="0" y="1219200"/>
                </a:moveTo>
                <a:lnTo>
                  <a:pt x="8229600" y="1219200"/>
                </a:lnTo>
                <a:lnTo>
                  <a:pt x="8229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027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CONCLUSION </a:t>
            </a:r>
            <a:r>
              <a:rPr dirty="0"/>
              <a:t>– </a:t>
            </a:r>
            <a:r>
              <a:rPr spc="-125" dirty="0"/>
              <a:t>DAY</a:t>
            </a:r>
            <a:r>
              <a:rPr spc="-10" dirty="0"/>
              <a:t> </a:t>
            </a:r>
            <a:r>
              <a:rPr dirty="0"/>
              <a:t>2</a:t>
            </a:r>
          </a:p>
        </p:txBody>
      </p:sp>
      <p:sp>
        <p:nvSpPr>
          <p:cNvPr id="7" name="object 7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936" y="2144267"/>
            <a:ext cx="2932176" cy="3678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263266"/>
            <a:ext cx="2342515" cy="320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600" b="1" spc="-35" dirty="0">
                <a:latin typeface="Calibri"/>
                <a:cs typeface="Calibri"/>
              </a:rPr>
              <a:t>Key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points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b="1" dirty="0">
                <a:latin typeface="Calibri"/>
                <a:cs typeface="Calibri"/>
              </a:rPr>
              <a:t>Summary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b="1" spc="-5" dirty="0">
                <a:latin typeface="Calibri"/>
                <a:cs typeface="Calibri"/>
              </a:rPr>
              <a:t>Questions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0" y="1600200"/>
            <a:ext cx="4876800" cy="502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60960"/>
            <a:ext cx="8651748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TRAINING </a:t>
            </a:r>
            <a:r>
              <a:rPr sz="4000" spc="-15" dirty="0"/>
              <a:t>PROGRAMME </a:t>
            </a:r>
            <a:r>
              <a:rPr sz="4000" spc="-25" dirty="0"/>
              <a:t>OVERVIEW</a:t>
            </a:r>
            <a:r>
              <a:rPr sz="4000" spc="80" dirty="0"/>
              <a:t> </a:t>
            </a:r>
            <a:r>
              <a:rPr sz="4000" spc="-5" dirty="0"/>
              <a:t>–</a:t>
            </a:r>
            <a:endParaRPr sz="4000"/>
          </a:p>
          <a:p>
            <a:pPr marL="1270" algn="ctr">
              <a:lnSpc>
                <a:spcPct val="100000"/>
              </a:lnSpc>
            </a:pPr>
            <a:r>
              <a:rPr sz="4000" i="1" spc="-150" dirty="0">
                <a:latin typeface="Calibri"/>
                <a:cs typeface="Calibri"/>
              </a:rPr>
              <a:t>DAY</a:t>
            </a:r>
            <a:r>
              <a:rPr sz="4000" i="1" spc="-5" dirty="0">
                <a:latin typeface="Calibri"/>
                <a:cs typeface="Calibri"/>
              </a:rPr>
              <a:t> 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601456" cy="4742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3390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Application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theoretical concepts by means 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Case </a:t>
            </a:r>
            <a:r>
              <a:rPr sz="3200" b="1" dirty="0">
                <a:latin typeface="Calibri"/>
                <a:cs typeface="Calibri"/>
              </a:rPr>
              <a:t>Study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Analysis: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dirty="0">
                <a:latin typeface="Calibri"/>
                <a:cs typeface="Calibri"/>
              </a:rPr>
              <a:t>Case </a:t>
            </a:r>
            <a:r>
              <a:rPr sz="3200" b="1" i="1" spc="-5" dirty="0">
                <a:latin typeface="Calibri"/>
                <a:cs typeface="Calibri"/>
              </a:rPr>
              <a:t>Study 1: </a:t>
            </a:r>
            <a:r>
              <a:rPr sz="3200" b="1" spc="-15" dirty="0">
                <a:latin typeface="Calibri"/>
                <a:cs typeface="Calibri"/>
              </a:rPr>
              <a:t>Developing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Complete </a:t>
            </a:r>
            <a:r>
              <a:rPr sz="3200" b="1" spc="-5" dirty="0">
                <a:latin typeface="Calibri"/>
                <a:cs typeface="Calibri"/>
              </a:rPr>
              <a:t>Plan </a:t>
            </a:r>
            <a:r>
              <a:rPr sz="3200" b="1" spc="-20" dirty="0">
                <a:latin typeface="Calibri"/>
                <a:cs typeface="Calibri"/>
              </a:rPr>
              <a:t>for  </a:t>
            </a:r>
            <a:r>
              <a:rPr sz="3200" b="1" spc="-5" dirty="0">
                <a:latin typeface="Calibri"/>
                <a:cs typeface="Calibri"/>
              </a:rPr>
              <a:t>Job Analysis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(Excitor)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dirty="0">
                <a:latin typeface="Calibri"/>
                <a:cs typeface="Calibri"/>
              </a:rPr>
              <a:t>Case </a:t>
            </a:r>
            <a:r>
              <a:rPr sz="3200" b="1" i="1" spc="-5" dirty="0">
                <a:latin typeface="Calibri"/>
                <a:cs typeface="Calibri"/>
              </a:rPr>
              <a:t>Study 2: </a:t>
            </a:r>
            <a:r>
              <a:rPr sz="3200" b="1" spc="-5" dirty="0">
                <a:latin typeface="Calibri"/>
                <a:cs typeface="Calibri"/>
              </a:rPr>
              <a:t>Job </a:t>
            </a:r>
            <a:r>
              <a:rPr sz="3200" b="1" spc="-20" dirty="0">
                <a:latin typeface="Calibri"/>
                <a:cs typeface="Calibri"/>
              </a:rPr>
              <a:t>Evaluation at </a:t>
            </a:r>
            <a:r>
              <a:rPr sz="3200" b="1" spc="-25" dirty="0">
                <a:latin typeface="Calibri"/>
                <a:cs typeface="Calibri"/>
              </a:rPr>
              <a:t>World </a:t>
            </a:r>
            <a:r>
              <a:rPr sz="3200" b="1" spc="-5" dirty="0">
                <a:latin typeface="Calibri"/>
                <a:cs typeface="Calibri"/>
              </a:rPr>
              <a:t>Vision  (by means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JE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Manager)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153923"/>
            <a:ext cx="8647176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6" rIns="0" bIns="0" rtlCol="0">
            <a:spAutoFit/>
          </a:bodyPr>
          <a:lstStyle/>
          <a:p>
            <a:pPr marL="1677035" marR="5080" indent="-155448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Calibri"/>
                <a:cs typeface="Calibri"/>
              </a:rPr>
              <a:t>CASE </a:t>
            </a:r>
            <a:r>
              <a:rPr sz="3200" i="1" spc="-25" dirty="0">
                <a:latin typeface="Calibri"/>
                <a:cs typeface="Calibri"/>
              </a:rPr>
              <a:t>STUDY </a:t>
            </a:r>
            <a:r>
              <a:rPr sz="3200" i="1" dirty="0">
                <a:latin typeface="Calibri"/>
                <a:cs typeface="Calibri"/>
              </a:rPr>
              <a:t>1: </a:t>
            </a:r>
            <a:r>
              <a:rPr sz="3200" spc="-10" dirty="0"/>
              <a:t>DEVELOPING </a:t>
            </a:r>
            <a:r>
              <a:rPr sz="3200" dirty="0"/>
              <a:t>A </a:t>
            </a:r>
            <a:r>
              <a:rPr sz="3200" spc="-10" dirty="0"/>
              <a:t>COMPLETE </a:t>
            </a:r>
            <a:r>
              <a:rPr sz="3200" spc="-5" dirty="0"/>
              <a:t>PLAN  </a:t>
            </a:r>
            <a:r>
              <a:rPr sz="3200" spc="-10" dirty="0"/>
              <a:t>FOR </a:t>
            </a:r>
            <a:r>
              <a:rPr sz="3200" dirty="0"/>
              <a:t>JOB </a:t>
            </a:r>
            <a:r>
              <a:rPr sz="3200" spc="-40" dirty="0"/>
              <a:t>ANALYSIS</a:t>
            </a:r>
            <a:r>
              <a:rPr sz="3200" spc="-35" dirty="0"/>
              <a:t> </a:t>
            </a:r>
            <a:r>
              <a:rPr sz="3200" spc="-25" dirty="0"/>
              <a:t>(EXCITOR)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6"/>
            <a:ext cx="8395716" cy="535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659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i="1" spc="-20" dirty="0">
                <a:latin typeface="Calibri"/>
                <a:cs typeface="Calibri"/>
              </a:rPr>
              <a:t>SYNDICATE </a:t>
            </a:r>
            <a:r>
              <a:rPr sz="1800" b="1" i="1" spc="-10" dirty="0">
                <a:latin typeface="Calibri"/>
                <a:cs typeface="Calibri"/>
              </a:rPr>
              <a:t>GROUP </a:t>
            </a:r>
            <a:r>
              <a:rPr sz="1800" b="1" i="1" dirty="0">
                <a:latin typeface="Calibri"/>
                <a:cs typeface="Calibri"/>
              </a:rPr>
              <a:t>CASE </a:t>
            </a:r>
            <a:r>
              <a:rPr sz="1800" b="1" i="1" spc="-25" dirty="0">
                <a:latin typeface="Calibri"/>
                <a:cs typeface="Calibri"/>
              </a:rPr>
              <a:t>ANALYSIS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6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FEEDBACK: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1.	Identify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purpose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objectives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analysis.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2. Identify </a:t>
            </a:r>
            <a:r>
              <a:rPr sz="1800" b="1" spc="-10" dirty="0">
                <a:latin typeface="Calibri"/>
                <a:cs typeface="Calibri"/>
              </a:rPr>
              <a:t>some </a:t>
            </a:r>
            <a:r>
              <a:rPr sz="1800" b="1" spc="-5" dirty="0">
                <a:latin typeface="Calibri"/>
                <a:cs typeface="Calibri"/>
              </a:rPr>
              <a:t>of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2.1) </a:t>
            </a:r>
            <a:r>
              <a:rPr sz="1800" b="1" spc="-10" dirty="0">
                <a:latin typeface="Calibri"/>
                <a:cs typeface="Calibri"/>
              </a:rPr>
              <a:t>elements </a:t>
            </a:r>
            <a:r>
              <a:rPr sz="1800" b="1" spc="-5" dirty="0">
                <a:latin typeface="Calibri"/>
                <a:cs typeface="Calibri"/>
              </a:rPr>
              <a:t>and 2.2) </a:t>
            </a:r>
            <a:r>
              <a:rPr sz="1800" b="1" spc="-10" dirty="0">
                <a:latin typeface="Calibri"/>
                <a:cs typeface="Calibri"/>
              </a:rPr>
              <a:t>practical </a:t>
            </a:r>
            <a:r>
              <a:rPr sz="1800" b="1" spc="-15" dirty="0">
                <a:latin typeface="Calibri"/>
                <a:cs typeface="Calibri"/>
              </a:rPr>
              <a:t>considerations </a:t>
            </a:r>
            <a:r>
              <a:rPr sz="1800" b="1" spc="-10" dirty="0">
                <a:latin typeface="Calibri"/>
                <a:cs typeface="Calibri"/>
              </a:rPr>
              <a:t>that  </a:t>
            </a:r>
            <a:r>
              <a:rPr sz="1800" b="1" spc="-5" dirty="0">
                <a:latin typeface="Calibri"/>
                <a:cs typeface="Calibri"/>
              </a:rPr>
              <a:t>influence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choice/selection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5" dirty="0">
                <a:latin typeface="Calibri"/>
                <a:cs typeface="Calibri"/>
              </a:rPr>
              <a:t>job analysis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method/s.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3.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-15" dirty="0">
                <a:latin typeface="Calibri"/>
                <a:cs typeface="Calibri"/>
              </a:rPr>
              <a:t>you believe </a:t>
            </a:r>
            <a:r>
              <a:rPr sz="1800" b="1" spc="-5" dirty="0">
                <a:latin typeface="Calibri"/>
                <a:cs typeface="Calibri"/>
              </a:rPr>
              <a:t>that the </a:t>
            </a:r>
            <a:r>
              <a:rPr sz="1800" b="1" spc="-15" dirty="0">
                <a:latin typeface="Calibri"/>
                <a:cs typeface="Calibri"/>
              </a:rPr>
              <a:t>consultant’s </a:t>
            </a:r>
            <a:r>
              <a:rPr sz="1800" b="1" spc="-10" dirty="0">
                <a:latin typeface="Calibri"/>
                <a:cs typeface="Calibri"/>
              </a:rPr>
              <a:t>proposed </a:t>
            </a:r>
            <a:r>
              <a:rPr sz="1800" b="1" spc="-15" dirty="0">
                <a:latin typeface="Calibri"/>
                <a:cs typeface="Calibri"/>
              </a:rPr>
              <a:t>hybrid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job analysis  </a:t>
            </a:r>
            <a:r>
              <a:rPr sz="1800" b="1" spc="-5" dirty="0">
                <a:latin typeface="Calibri"/>
                <a:cs typeface="Calibri"/>
              </a:rPr>
              <a:t>methods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appropriate </a:t>
            </a:r>
            <a:r>
              <a:rPr sz="1800" b="1" spc="-5" dirty="0">
                <a:latin typeface="Calibri"/>
                <a:cs typeface="Calibri"/>
              </a:rPr>
              <a:t>(best fit)? Justify your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4.	Identify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20" dirty="0">
                <a:latin typeface="Calibri"/>
                <a:cs typeface="Calibri"/>
              </a:rPr>
              <a:t>few </a:t>
            </a:r>
            <a:r>
              <a:rPr sz="1800" b="1" spc="-10" dirty="0">
                <a:latin typeface="Calibri"/>
                <a:cs typeface="Calibri"/>
              </a:rPr>
              <a:t>sources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job </a:t>
            </a:r>
            <a:r>
              <a:rPr sz="1800" b="1" dirty="0">
                <a:latin typeface="Calibri"/>
                <a:cs typeface="Calibri"/>
              </a:rPr>
              <a:t>analysis </a:t>
            </a:r>
            <a:r>
              <a:rPr sz="1800" b="1" spc="-10" dirty="0">
                <a:latin typeface="Calibri"/>
                <a:cs typeface="Calibri"/>
              </a:rPr>
              <a:t>data </a:t>
            </a:r>
            <a:r>
              <a:rPr sz="1800" b="1" spc="-5" dirty="0">
                <a:latin typeface="Calibri"/>
                <a:cs typeface="Calibri"/>
              </a:rPr>
              <a:t>utilized by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consultant.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5. Identify the </a:t>
            </a:r>
            <a:r>
              <a:rPr sz="1800" b="1" spc="-10" dirty="0">
                <a:latin typeface="Calibri"/>
                <a:cs typeface="Calibri"/>
              </a:rPr>
              <a:t>primary data collection methods utilized </a:t>
            </a:r>
            <a:r>
              <a:rPr sz="1800" b="1" spc="-5" dirty="0">
                <a:latin typeface="Calibri"/>
                <a:cs typeface="Calibri"/>
              </a:rPr>
              <a:t>by the </a:t>
            </a:r>
            <a:r>
              <a:rPr sz="1800" b="1" spc="-10" dirty="0">
                <a:latin typeface="Calibri"/>
                <a:cs typeface="Calibri"/>
              </a:rPr>
              <a:t>consultant. </a:t>
            </a:r>
            <a:r>
              <a:rPr sz="1800" b="1" dirty="0">
                <a:latin typeface="Calibri"/>
                <a:cs typeface="Calibri"/>
              </a:rPr>
              <a:t>Do  </a:t>
            </a:r>
            <a:r>
              <a:rPr sz="1800" b="1" spc="-10" dirty="0">
                <a:latin typeface="Calibri"/>
                <a:cs typeface="Calibri"/>
              </a:rPr>
              <a:t>you believe that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consultant </a:t>
            </a:r>
            <a:r>
              <a:rPr sz="1800" b="1" spc="-20" dirty="0">
                <a:latin typeface="Calibri"/>
                <a:cs typeface="Calibri"/>
              </a:rPr>
              <a:t>strike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 right balance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quantitative  </a:t>
            </a:r>
            <a:r>
              <a:rPr sz="1800" b="1" dirty="0">
                <a:latin typeface="Calibri"/>
                <a:cs typeface="Calibri"/>
              </a:rPr>
              <a:t>(analytical) and </a:t>
            </a:r>
            <a:r>
              <a:rPr sz="1800" b="1" spc="-10" dirty="0">
                <a:latin typeface="Calibri"/>
                <a:cs typeface="Calibri"/>
              </a:rPr>
              <a:t>qualitative </a:t>
            </a:r>
            <a:r>
              <a:rPr sz="1800" b="1" spc="-5" dirty="0">
                <a:latin typeface="Calibri"/>
                <a:cs typeface="Calibri"/>
              </a:rPr>
              <a:t>(non-analytical) </a:t>
            </a:r>
            <a:r>
              <a:rPr sz="1800" b="1" spc="-10" dirty="0">
                <a:latin typeface="Calibri"/>
                <a:cs typeface="Calibri"/>
              </a:rPr>
              <a:t>methods? </a:t>
            </a:r>
            <a:r>
              <a:rPr sz="1800" b="1" spc="-5" dirty="0">
                <a:latin typeface="Calibri"/>
                <a:cs typeface="Calibri"/>
              </a:rPr>
              <a:t>Justify your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6.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-15" dirty="0">
                <a:latin typeface="Calibri"/>
                <a:cs typeface="Calibri"/>
              </a:rPr>
              <a:t>you believe </a:t>
            </a:r>
            <a:r>
              <a:rPr sz="1800" b="1" spc="-5" dirty="0">
                <a:latin typeface="Calibri"/>
                <a:cs typeface="Calibri"/>
              </a:rPr>
              <a:t>that the </a:t>
            </a:r>
            <a:r>
              <a:rPr sz="1800" b="1" spc="-15" dirty="0">
                <a:latin typeface="Calibri"/>
                <a:cs typeface="Calibri"/>
              </a:rPr>
              <a:t>consultant’s </a:t>
            </a:r>
            <a:r>
              <a:rPr sz="1800" b="1" spc="-5" dirty="0">
                <a:latin typeface="Calibri"/>
                <a:cs typeface="Calibri"/>
              </a:rPr>
              <a:t>sample </a:t>
            </a:r>
            <a:r>
              <a:rPr sz="1800" b="1" spc="-10" dirty="0">
                <a:latin typeface="Calibri"/>
                <a:cs typeface="Calibri"/>
              </a:rPr>
              <a:t>size and composition </a:t>
            </a:r>
            <a:r>
              <a:rPr sz="1800" b="1" dirty="0">
                <a:latin typeface="Calibri"/>
                <a:cs typeface="Calibri"/>
              </a:rPr>
              <a:t>(of  </a:t>
            </a:r>
            <a:r>
              <a:rPr sz="1800" b="1" spc="-15" dirty="0">
                <a:latin typeface="Calibri"/>
                <a:cs typeface="Calibri"/>
              </a:rPr>
              <a:t>employees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managers)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related rationale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sensible, given </a:t>
            </a:r>
            <a:r>
              <a:rPr sz="1800" b="1" spc="-5" dirty="0">
                <a:latin typeface="Calibri"/>
                <a:cs typeface="Calibri"/>
              </a:rPr>
              <a:t>the  </a:t>
            </a:r>
            <a:r>
              <a:rPr sz="1800" b="1" spc="-15" dirty="0">
                <a:latin typeface="Calibri"/>
                <a:cs typeface="Calibri"/>
              </a:rPr>
              <a:t>requirements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viability, </a:t>
            </a:r>
            <a:r>
              <a:rPr sz="1800" b="1" spc="-20" dirty="0">
                <a:latin typeface="Calibri"/>
                <a:cs typeface="Calibri"/>
              </a:rPr>
              <a:t>feasibility, </a:t>
            </a:r>
            <a:r>
              <a:rPr sz="1800" b="1" spc="-10" dirty="0">
                <a:latin typeface="Calibri"/>
                <a:cs typeface="Calibri"/>
              </a:rPr>
              <a:t>practicality </a:t>
            </a:r>
            <a:r>
              <a:rPr sz="1800" b="1" spc="-5" dirty="0">
                <a:latin typeface="Calibri"/>
                <a:cs typeface="Calibri"/>
              </a:rPr>
              <a:t>and the </a:t>
            </a:r>
            <a:r>
              <a:rPr sz="1800" b="1" spc="-10" dirty="0">
                <a:latin typeface="Calibri"/>
                <a:cs typeface="Calibri"/>
              </a:rPr>
              <a:t>need to </a:t>
            </a:r>
            <a:r>
              <a:rPr sz="1800" b="1" spc="-5" dirty="0">
                <a:latin typeface="Calibri"/>
                <a:cs typeface="Calibri"/>
              </a:rPr>
              <a:t>comply </a:t>
            </a:r>
            <a:r>
              <a:rPr sz="1800" b="1" spc="-10" dirty="0">
                <a:latin typeface="Calibri"/>
                <a:cs typeface="Calibri"/>
              </a:rPr>
              <a:t>with </a:t>
            </a:r>
            <a:r>
              <a:rPr sz="1800" b="1" spc="-5" dirty="0">
                <a:latin typeface="Calibri"/>
                <a:cs typeface="Calibri"/>
              </a:rPr>
              <a:t>the  scientific principles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reliability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representivity? </a:t>
            </a:r>
            <a:r>
              <a:rPr sz="1800" b="1" spc="-5" dirty="0">
                <a:latin typeface="Calibri"/>
                <a:cs typeface="Calibri"/>
              </a:rPr>
              <a:t>Justify your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14884"/>
            <a:ext cx="8647176" cy="1426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716" rIns="0" bIns="0" rtlCol="0">
            <a:spAutoFit/>
          </a:bodyPr>
          <a:lstStyle/>
          <a:p>
            <a:pPr marL="1677670" marR="119380" indent="-155448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Calibri"/>
                <a:cs typeface="Calibri"/>
              </a:rPr>
              <a:t>CASE </a:t>
            </a:r>
            <a:r>
              <a:rPr sz="3200" i="1" spc="-25" dirty="0">
                <a:latin typeface="Calibri"/>
                <a:cs typeface="Calibri"/>
              </a:rPr>
              <a:t>STUDY </a:t>
            </a:r>
            <a:r>
              <a:rPr sz="3200" i="1" dirty="0">
                <a:latin typeface="Calibri"/>
                <a:cs typeface="Calibri"/>
              </a:rPr>
              <a:t>1: </a:t>
            </a:r>
            <a:r>
              <a:rPr sz="3200" spc="-10" dirty="0"/>
              <a:t>DEVELOPING </a:t>
            </a:r>
            <a:r>
              <a:rPr sz="3200" dirty="0"/>
              <a:t>A </a:t>
            </a:r>
            <a:r>
              <a:rPr sz="3200" spc="-10" dirty="0"/>
              <a:t>COMPLETE </a:t>
            </a:r>
            <a:r>
              <a:rPr sz="3200" spc="-5" dirty="0"/>
              <a:t>PLAN  </a:t>
            </a:r>
            <a:r>
              <a:rPr sz="3200" spc="-10" dirty="0"/>
              <a:t>FOR </a:t>
            </a:r>
            <a:r>
              <a:rPr sz="3200" dirty="0"/>
              <a:t>JOB </a:t>
            </a:r>
            <a:r>
              <a:rPr sz="3200" spc="-40" dirty="0"/>
              <a:t>ANALYSIS</a:t>
            </a:r>
            <a:r>
              <a:rPr sz="3200" spc="-35" dirty="0"/>
              <a:t> </a:t>
            </a:r>
            <a:r>
              <a:rPr sz="3200" spc="-25" dirty="0"/>
              <a:t>(EXCITOR)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1491994"/>
            <a:ext cx="8424672" cy="5251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1845"/>
            <a:ext cx="8075930" cy="49650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7.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5" dirty="0">
                <a:latin typeface="Calibri"/>
                <a:cs typeface="Calibri"/>
              </a:rPr>
              <a:t>you </a:t>
            </a:r>
            <a:r>
              <a:rPr sz="2000" b="1" spc="-20" dirty="0">
                <a:latin typeface="Calibri"/>
                <a:cs typeface="Calibri"/>
              </a:rPr>
              <a:t>regard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consultant’s data </a:t>
            </a:r>
            <a:r>
              <a:rPr sz="2000" b="1" spc="-5" dirty="0">
                <a:latin typeface="Calibri"/>
                <a:cs typeface="Calibri"/>
              </a:rPr>
              <a:t>collection, </a:t>
            </a:r>
            <a:r>
              <a:rPr sz="2000" b="1" spc="-10" dirty="0">
                <a:latin typeface="Calibri"/>
                <a:cs typeface="Calibri"/>
              </a:rPr>
              <a:t>collation, </a:t>
            </a:r>
            <a:r>
              <a:rPr sz="2000" b="1" dirty="0">
                <a:latin typeface="Calibri"/>
                <a:cs typeface="Calibri"/>
              </a:rPr>
              <a:t>analysis,  </a:t>
            </a:r>
            <a:r>
              <a:rPr sz="2000" b="1" spc="-10" dirty="0">
                <a:latin typeface="Calibri"/>
                <a:cs typeface="Calibri"/>
              </a:rPr>
              <a:t>interpretation, validation </a:t>
            </a:r>
            <a:r>
              <a:rPr sz="2000" b="1" spc="-5" dirty="0">
                <a:latin typeface="Calibri"/>
                <a:cs typeface="Calibri"/>
              </a:rPr>
              <a:t>and reporting </a:t>
            </a:r>
            <a:r>
              <a:rPr sz="2000" b="1" dirty="0">
                <a:latin typeface="Calibri"/>
                <a:cs typeface="Calibri"/>
              </a:rPr>
              <a:t>7.1) </a:t>
            </a:r>
            <a:r>
              <a:rPr sz="2000" b="1" spc="-5" dirty="0">
                <a:latin typeface="Calibri"/>
                <a:cs typeface="Calibri"/>
              </a:rPr>
              <a:t>efficient and </a:t>
            </a:r>
            <a:r>
              <a:rPr sz="2000" b="1" dirty="0">
                <a:latin typeface="Calibri"/>
                <a:cs typeface="Calibri"/>
              </a:rPr>
              <a:t>7.2) </a:t>
            </a:r>
            <a:r>
              <a:rPr sz="2000" b="1" spc="-10" dirty="0">
                <a:latin typeface="Calibri"/>
                <a:cs typeface="Calibri"/>
              </a:rPr>
              <a:t>effective?  </a:t>
            </a:r>
            <a:r>
              <a:rPr sz="2000" b="1" spc="-5" dirty="0">
                <a:latin typeface="Calibri"/>
                <a:cs typeface="Calibri"/>
              </a:rPr>
              <a:t>Justify </a:t>
            </a:r>
            <a:r>
              <a:rPr sz="2000" b="1" spc="-10" dirty="0">
                <a:latin typeface="Calibri"/>
                <a:cs typeface="Calibri"/>
              </a:rPr>
              <a:t>your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8.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believe </a:t>
            </a:r>
            <a:r>
              <a:rPr sz="2000" b="1" spc="-10" dirty="0">
                <a:latin typeface="Calibri"/>
                <a:cs typeface="Calibri"/>
              </a:rPr>
              <a:t>that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consultant </a:t>
            </a:r>
            <a:r>
              <a:rPr sz="2000" b="1" spc="-15" dirty="0">
                <a:latin typeface="Calibri"/>
                <a:cs typeface="Calibri"/>
              </a:rPr>
              <a:t>excelled </a:t>
            </a:r>
            <a:r>
              <a:rPr sz="2000" b="1" spc="-10" dirty="0">
                <a:latin typeface="Calibri"/>
                <a:cs typeface="Calibri"/>
              </a:rPr>
              <a:t>with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crafting </a:t>
            </a:r>
            <a:r>
              <a:rPr sz="2000" b="1" spc="-5" dirty="0">
                <a:latin typeface="Calibri"/>
                <a:cs typeface="Calibri"/>
              </a:rPr>
              <a:t>and  </a:t>
            </a:r>
            <a:r>
              <a:rPr sz="2000" b="1" spc="-10" dirty="0">
                <a:latin typeface="Calibri"/>
                <a:cs typeface="Calibri"/>
              </a:rPr>
              <a:t>drafting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the 8.1) Job Description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8.2) Job Specification  documents? Justify your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ts val="192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9.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believe </a:t>
            </a:r>
            <a:r>
              <a:rPr sz="2000" b="1" spc="-10" dirty="0">
                <a:latin typeface="Calibri"/>
                <a:cs typeface="Calibri"/>
              </a:rPr>
              <a:t>that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consultant complied </a:t>
            </a:r>
            <a:r>
              <a:rPr sz="2000" b="1" spc="-5" dirty="0">
                <a:latin typeface="Calibri"/>
                <a:cs typeface="Calibri"/>
              </a:rPr>
              <a:t>with and </a:t>
            </a:r>
            <a:r>
              <a:rPr sz="2000" b="1" spc="-10" dirty="0">
                <a:latin typeface="Calibri"/>
                <a:cs typeface="Calibri"/>
              </a:rPr>
              <a:t>followed </a:t>
            </a:r>
            <a:r>
              <a:rPr sz="2000" b="1" spc="-5" dirty="0">
                <a:latin typeface="Calibri"/>
                <a:cs typeface="Calibri"/>
              </a:rPr>
              <a:t>the  </a:t>
            </a:r>
            <a:r>
              <a:rPr sz="2000" b="1" spc="-15" dirty="0">
                <a:latin typeface="Calibri"/>
                <a:cs typeface="Calibri"/>
              </a:rPr>
              <a:t>client’s </a:t>
            </a:r>
            <a:r>
              <a:rPr sz="2000" b="1" spc="-5" dirty="0">
                <a:latin typeface="Calibri"/>
                <a:cs typeface="Calibri"/>
              </a:rPr>
              <a:t>brief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20" dirty="0">
                <a:latin typeface="Calibri"/>
                <a:cs typeface="Calibri"/>
              </a:rPr>
              <a:t>ultimately, </a:t>
            </a:r>
            <a:r>
              <a:rPr sz="2000" b="1" spc="-10" dirty="0">
                <a:latin typeface="Calibri"/>
                <a:cs typeface="Calibri"/>
              </a:rPr>
              <a:t>met </a:t>
            </a:r>
            <a:r>
              <a:rPr sz="2000" b="1" spc="-5" dirty="0">
                <a:latin typeface="Calibri"/>
                <a:cs typeface="Calibri"/>
              </a:rPr>
              <a:t>their </a:t>
            </a:r>
            <a:r>
              <a:rPr sz="2000" b="1" dirty="0">
                <a:latin typeface="Calibri"/>
                <a:cs typeface="Calibri"/>
              </a:rPr>
              <a:t>needs </a:t>
            </a:r>
            <a:r>
              <a:rPr sz="2000" b="1" spc="-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expectations? Justify  your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10.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believe </a:t>
            </a:r>
            <a:r>
              <a:rPr sz="2000" b="1" spc="-10" dirty="0">
                <a:latin typeface="Calibri"/>
                <a:cs typeface="Calibri"/>
              </a:rPr>
              <a:t>that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consultant </a:t>
            </a:r>
            <a:r>
              <a:rPr sz="2000" b="1" spc="-5" dirty="0">
                <a:latin typeface="Calibri"/>
                <a:cs typeface="Calibri"/>
              </a:rPr>
              <a:t>applied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5-step </a:t>
            </a:r>
            <a:r>
              <a:rPr sz="2000" b="1" spc="-5" dirty="0">
                <a:latin typeface="Calibri"/>
                <a:cs typeface="Calibri"/>
              </a:rPr>
              <a:t>Job Analysis  process </a:t>
            </a:r>
            <a:r>
              <a:rPr sz="2000" b="1" spc="-10" dirty="0">
                <a:latin typeface="Calibri"/>
                <a:cs typeface="Calibri"/>
              </a:rPr>
              <a:t>effectively? </a:t>
            </a:r>
            <a:r>
              <a:rPr sz="2000" b="1" spc="-5" dirty="0">
                <a:latin typeface="Calibri"/>
                <a:cs typeface="Calibri"/>
              </a:rPr>
              <a:t>Justify </a:t>
            </a:r>
            <a:r>
              <a:rPr sz="2000" b="1" spc="-10" dirty="0">
                <a:latin typeface="Calibri"/>
                <a:cs typeface="Calibri"/>
              </a:rPr>
              <a:t>your </a:t>
            </a:r>
            <a:r>
              <a:rPr sz="2000" b="1" spc="-5" dirty="0">
                <a:latin typeface="Calibri"/>
                <a:cs typeface="Calibri"/>
              </a:rPr>
              <a:t>response. </a:t>
            </a:r>
            <a:r>
              <a:rPr sz="2000" b="1" spc="-20" dirty="0">
                <a:latin typeface="Calibri"/>
                <a:cs typeface="Calibri"/>
              </a:rPr>
              <a:t>Would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recommend </a:t>
            </a:r>
            <a:r>
              <a:rPr sz="2000" b="1" spc="-15" dirty="0">
                <a:latin typeface="Calibri"/>
                <a:cs typeface="Calibri"/>
              </a:rPr>
              <a:t>any  </a:t>
            </a:r>
            <a:r>
              <a:rPr sz="2000" b="1" spc="-10" dirty="0">
                <a:latin typeface="Calibri"/>
                <a:cs typeface="Calibri"/>
              </a:rPr>
              <a:t>improvements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their </a:t>
            </a:r>
            <a:r>
              <a:rPr sz="2000" b="1" spc="-5" dirty="0">
                <a:latin typeface="Calibri"/>
                <a:cs typeface="Calibri"/>
              </a:rPr>
              <a:t>methodology </a:t>
            </a:r>
            <a:r>
              <a:rPr sz="2000" b="1" spc="-10" dirty="0">
                <a:latin typeface="Calibri"/>
                <a:cs typeface="Calibri"/>
              </a:rPr>
              <a:t>and/or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process?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2000" b="1" dirty="0">
                <a:latin typeface="Calibri"/>
                <a:cs typeface="Calibri"/>
              </a:rPr>
              <a:t>11.	</a:t>
            </a:r>
            <a:r>
              <a:rPr sz="2000" b="1" spc="-5" dirty="0">
                <a:latin typeface="Calibri"/>
                <a:cs typeface="Calibri"/>
              </a:rPr>
              <a:t>As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job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analyst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and/or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HR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Manager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what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are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lessons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that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you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b="1" spc="-10" dirty="0">
                <a:latin typeface="Calibri"/>
                <a:cs typeface="Calibri"/>
              </a:rPr>
              <a:t>can </a:t>
            </a:r>
            <a:r>
              <a:rPr sz="2000" b="1" spc="-15" dirty="0">
                <a:latin typeface="Calibri"/>
                <a:cs typeface="Calibri"/>
              </a:rPr>
              <a:t>extract </a:t>
            </a:r>
            <a:r>
              <a:rPr sz="2000" b="1" spc="-10" dirty="0">
                <a:latin typeface="Calibri"/>
                <a:cs typeface="Calibri"/>
              </a:rPr>
              <a:t>from </a:t>
            </a:r>
            <a:r>
              <a:rPr sz="2000" b="1" dirty="0">
                <a:latin typeface="Calibri"/>
                <a:cs typeface="Calibri"/>
              </a:rPr>
              <a:t>this </a:t>
            </a:r>
            <a:r>
              <a:rPr sz="2000" b="1" spc="-5" dirty="0">
                <a:latin typeface="Calibri"/>
                <a:cs typeface="Calibri"/>
              </a:rPr>
              <a:t>case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study.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275843"/>
            <a:ext cx="7981188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310" rIns="0" bIns="0" rtlCol="0">
            <a:spAutoFit/>
          </a:bodyPr>
          <a:lstStyle/>
          <a:p>
            <a:pPr marL="1024890" marR="448945" indent="-57023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Calibri"/>
                <a:cs typeface="Calibri"/>
              </a:rPr>
              <a:t>CASE </a:t>
            </a:r>
            <a:r>
              <a:rPr sz="3200" i="1" spc="-25" dirty="0">
                <a:latin typeface="Calibri"/>
                <a:cs typeface="Calibri"/>
              </a:rPr>
              <a:t>STUDY </a:t>
            </a:r>
            <a:r>
              <a:rPr sz="3200" i="1" dirty="0">
                <a:latin typeface="Calibri"/>
                <a:cs typeface="Calibri"/>
              </a:rPr>
              <a:t>2: </a:t>
            </a:r>
            <a:r>
              <a:rPr sz="3200" spc="-5" dirty="0"/>
              <a:t>JOB </a:t>
            </a:r>
            <a:r>
              <a:rPr sz="3200" spc="-60" dirty="0"/>
              <a:t>EVALUATION </a:t>
            </a:r>
            <a:r>
              <a:rPr sz="3200" spc="-125" dirty="0"/>
              <a:t>AT </a:t>
            </a:r>
            <a:r>
              <a:rPr sz="3200" spc="-10" dirty="0"/>
              <a:t>WORLD  </a:t>
            </a:r>
            <a:r>
              <a:rPr sz="3200" spc="-5" dirty="0"/>
              <a:t>VISION </a:t>
            </a:r>
            <a:r>
              <a:rPr sz="3200" spc="-35" dirty="0"/>
              <a:t>(BY </a:t>
            </a:r>
            <a:r>
              <a:rPr sz="3200" spc="-10" dirty="0"/>
              <a:t>MEANS </a:t>
            </a:r>
            <a:r>
              <a:rPr sz="3200" spc="-5" dirty="0"/>
              <a:t>OF JE</a:t>
            </a:r>
            <a:r>
              <a:rPr sz="3200" spc="15" dirty="0"/>
              <a:t> </a:t>
            </a:r>
            <a:r>
              <a:rPr sz="3200" spc="-10" dirty="0"/>
              <a:t>MANAGER)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6"/>
            <a:ext cx="8324088" cy="5285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6"/>
            <a:ext cx="8395716" cy="535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9"/>
            <a:ext cx="8229600" cy="525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9"/>
            <a:ext cx="8229600" cy="5257800"/>
          </a:xfrm>
          <a:custGeom>
            <a:avLst/>
            <a:gdLst/>
            <a:ahLst/>
            <a:cxnLst/>
            <a:rect l="l" t="t" r="r" b="b"/>
            <a:pathLst>
              <a:path w="8229600" h="5257800">
                <a:moveTo>
                  <a:pt x="0" y="5257800"/>
                </a:moveTo>
                <a:lnTo>
                  <a:pt x="8229600" y="5257800"/>
                </a:lnTo>
                <a:lnTo>
                  <a:pt x="82296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02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i="1" spc="-20" dirty="0">
                <a:latin typeface="Calibri"/>
                <a:cs typeface="Calibri"/>
              </a:rPr>
              <a:t>SYNDICATE </a:t>
            </a:r>
            <a:r>
              <a:rPr sz="1800" b="1" i="1" spc="-5" dirty="0">
                <a:latin typeface="Calibri"/>
                <a:cs typeface="Calibri"/>
              </a:rPr>
              <a:t>GROUP </a:t>
            </a:r>
            <a:r>
              <a:rPr sz="1800" b="1" i="1" dirty="0">
                <a:latin typeface="Calibri"/>
                <a:cs typeface="Calibri"/>
              </a:rPr>
              <a:t>CASE </a:t>
            </a:r>
            <a:r>
              <a:rPr sz="1800" b="1" i="1" spc="-30" dirty="0">
                <a:latin typeface="Calibri"/>
                <a:cs typeface="Calibri"/>
              </a:rPr>
              <a:t>ANALYSIS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FEEDBACK: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000"/>
              </a:lnSpc>
              <a:buFont typeface="Arial"/>
              <a:buChar char="•"/>
              <a:tabLst>
                <a:tab pos="408305" algn="l"/>
              </a:tabLst>
            </a:pPr>
            <a:r>
              <a:rPr dirty="0"/>
              <a:t>	</a:t>
            </a:r>
            <a:r>
              <a:rPr sz="1800" b="1" spc="-5" dirty="0">
                <a:latin typeface="Calibri"/>
                <a:cs typeface="Calibri"/>
              </a:rPr>
              <a:t>1. Identify the </a:t>
            </a:r>
            <a:r>
              <a:rPr sz="1800" b="1" spc="-10" dirty="0">
                <a:latin typeface="Calibri"/>
                <a:cs typeface="Calibri"/>
              </a:rPr>
              <a:t>purpose and objectives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conducting the job evaluation </a:t>
            </a:r>
            <a:r>
              <a:rPr sz="1800" b="1" spc="-15" dirty="0">
                <a:latin typeface="Calibri"/>
                <a:cs typeface="Calibri"/>
              </a:rPr>
              <a:t>at  World </a:t>
            </a:r>
            <a:r>
              <a:rPr sz="1800" b="1" spc="-5" dirty="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2.	</a:t>
            </a:r>
            <a:r>
              <a:rPr sz="1800" b="1" spc="-10" dirty="0">
                <a:latin typeface="Calibri"/>
                <a:cs typeface="Calibri"/>
              </a:rPr>
              <a:t>By </a:t>
            </a:r>
            <a:r>
              <a:rPr sz="1800" b="1" spc="-15" dirty="0">
                <a:latin typeface="Calibri"/>
                <a:cs typeface="Calibri"/>
              </a:rPr>
              <a:t>reviewing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old/previous </a:t>
            </a:r>
            <a:r>
              <a:rPr sz="1800" b="1" spc="-20" dirty="0">
                <a:latin typeface="Calibri"/>
                <a:cs typeface="Calibri"/>
              </a:rPr>
              <a:t>system,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5" dirty="0">
                <a:latin typeface="Calibri"/>
                <a:cs typeface="Calibri"/>
              </a:rPr>
              <a:t>gap </a:t>
            </a:r>
            <a:r>
              <a:rPr sz="1800" b="1" spc="-5" dirty="0">
                <a:latin typeface="Calibri"/>
                <a:cs typeface="Calibri"/>
              </a:rPr>
              <a:t>analysis i.e.</a:t>
            </a:r>
            <a:r>
              <a:rPr sz="1800" b="1" spc="-2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identify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required areas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improvement at </a:t>
            </a:r>
            <a:r>
              <a:rPr sz="1800" b="1" spc="-15" dirty="0">
                <a:latin typeface="Calibri"/>
                <a:cs typeface="Calibri"/>
              </a:rPr>
              <a:t>World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3. </a:t>
            </a:r>
            <a:r>
              <a:rPr sz="1800" b="1" spc="-20" dirty="0">
                <a:latin typeface="Calibri"/>
                <a:cs typeface="Calibri"/>
              </a:rPr>
              <a:t>Evaluate 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effectiveness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15" dirty="0">
                <a:latin typeface="Calibri"/>
                <a:cs typeface="Calibri"/>
              </a:rPr>
              <a:t>Hay </a:t>
            </a:r>
            <a:r>
              <a:rPr sz="1800" b="1" spc="-10" dirty="0">
                <a:latin typeface="Calibri"/>
                <a:cs typeface="Calibri"/>
              </a:rPr>
              <a:t>Group </a:t>
            </a:r>
            <a:r>
              <a:rPr sz="1800" b="1" dirty="0">
                <a:latin typeface="Calibri"/>
                <a:cs typeface="Calibri"/>
              </a:rPr>
              <a:t>JE </a:t>
            </a:r>
            <a:r>
              <a:rPr sz="1800" b="1" spc="-5" dirty="0">
                <a:latin typeface="Calibri"/>
                <a:cs typeface="Calibri"/>
              </a:rPr>
              <a:t>Manager </a:t>
            </a:r>
            <a:r>
              <a:rPr sz="1800" b="1" spc="-15" dirty="0">
                <a:latin typeface="Calibri"/>
                <a:cs typeface="Calibri"/>
              </a:rPr>
              <a:t>system in  </a:t>
            </a:r>
            <a:r>
              <a:rPr sz="1800" b="1" spc="-10" dirty="0">
                <a:latin typeface="Calibri"/>
                <a:cs typeface="Calibri"/>
              </a:rPr>
              <a:t>adequately </a:t>
            </a:r>
            <a:r>
              <a:rPr sz="1800" b="1" spc="-5" dirty="0">
                <a:latin typeface="Calibri"/>
                <a:cs typeface="Calibri"/>
              </a:rPr>
              <a:t>addressing </a:t>
            </a:r>
            <a:r>
              <a:rPr sz="1800" b="1" dirty="0">
                <a:latin typeface="Calibri"/>
                <a:cs typeface="Calibri"/>
              </a:rPr>
              <a:t>these </a:t>
            </a:r>
            <a:r>
              <a:rPr sz="1800" b="1" spc="-15" dirty="0">
                <a:latin typeface="Calibri"/>
                <a:cs typeface="Calibri"/>
              </a:rPr>
              <a:t>gaps </a:t>
            </a:r>
            <a:r>
              <a:rPr sz="1800" b="1" spc="-5" dirty="0">
                <a:latin typeface="Calibri"/>
                <a:cs typeface="Calibri"/>
              </a:rPr>
              <a:t>(identified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question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4.	Identify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at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least</a:t>
            </a:r>
            <a:r>
              <a:rPr sz="1800" b="1" spc="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three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(3)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factors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1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Hay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Group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JE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Manager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spc="-5" dirty="0">
                <a:latin typeface="Calibri"/>
                <a:cs typeface="Calibri"/>
              </a:rPr>
              <a:t>which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used </a:t>
            </a:r>
            <a:r>
              <a:rPr sz="1800" b="1" spc="-10" dirty="0">
                <a:latin typeface="Calibri"/>
                <a:cs typeface="Calibri"/>
              </a:rPr>
              <a:t>to evaluate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grade </a:t>
            </a:r>
            <a:r>
              <a:rPr sz="1800" b="1" spc="-5" dirty="0">
                <a:latin typeface="Calibri"/>
                <a:cs typeface="Calibri"/>
              </a:rPr>
              <a:t>jobs </a:t>
            </a:r>
            <a:r>
              <a:rPr sz="1800" b="1" spc="-10" dirty="0">
                <a:latin typeface="Calibri"/>
                <a:cs typeface="Calibri"/>
              </a:rPr>
              <a:t>at </a:t>
            </a:r>
            <a:r>
              <a:rPr sz="1800" b="1" spc="-15" dirty="0">
                <a:latin typeface="Calibri"/>
                <a:cs typeface="Calibri"/>
              </a:rPr>
              <a:t>World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5. </a:t>
            </a:r>
            <a:r>
              <a:rPr sz="1800" b="1" spc="-10" dirty="0">
                <a:latin typeface="Calibri"/>
                <a:cs typeface="Calibri"/>
              </a:rPr>
              <a:t>List at least five </a:t>
            </a:r>
            <a:r>
              <a:rPr sz="1800" b="1" spc="-5" dirty="0">
                <a:latin typeface="Calibri"/>
                <a:cs typeface="Calibri"/>
              </a:rPr>
              <a:t>(5) </a:t>
            </a:r>
            <a:r>
              <a:rPr sz="1800" b="1" spc="-10" dirty="0">
                <a:latin typeface="Calibri"/>
                <a:cs typeface="Calibri"/>
              </a:rPr>
              <a:t>benefits that </a:t>
            </a:r>
            <a:r>
              <a:rPr sz="1800" b="1" spc="-5" dirty="0">
                <a:latin typeface="Calibri"/>
                <a:cs typeface="Calibri"/>
              </a:rPr>
              <a:t>accrued </a:t>
            </a:r>
            <a:r>
              <a:rPr sz="1800" b="1" spc="-15" dirty="0">
                <a:latin typeface="Calibri"/>
                <a:cs typeface="Calibri"/>
              </a:rPr>
              <a:t>to </a:t>
            </a:r>
            <a:r>
              <a:rPr sz="1800" b="1" spc="-20" dirty="0">
                <a:latin typeface="Calibri"/>
                <a:cs typeface="Calibri"/>
              </a:rPr>
              <a:t>World </a:t>
            </a:r>
            <a:r>
              <a:rPr sz="1800" b="1" spc="-10" dirty="0">
                <a:latin typeface="Calibri"/>
                <a:cs typeface="Calibri"/>
              </a:rPr>
              <a:t>Vision from </a:t>
            </a:r>
            <a:r>
              <a:rPr sz="1800" b="1" spc="-5" dirty="0">
                <a:latin typeface="Calibri"/>
                <a:cs typeface="Calibri"/>
              </a:rPr>
              <a:t>applying the  </a:t>
            </a:r>
            <a:r>
              <a:rPr sz="1800" b="1" dirty="0">
                <a:latin typeface="Calibri"/>
                <a:cs typeface="Calibri"/>
              </a:rPr>
              <a:t>JE </a:t>
            </a:r>
            <a:r>
              <a:rPr sz="1800" b="1" spc="-5" dirty="0">
                <a:latin typeface="Calibri"/>
                <a:cs typeface="Calibri"/>
              </a:rPr>
              <a:t>Manager job </a:t>
            </a:r>
            <a:r>
              <a:rPr sz="1800" b="1" spc="-10" dirty="0">
                <a:latin typeface="Calibri"/>
                <a:cs typeface="Calibri"/>
              </a:rPr>
              <a:t>evaluation </a:t>
            </a:r>
            <a:r>
              <a:rPr sz="1800" b="1" spc="-20" dirty="0">
                <a:latin typeface="Calibri"/>
                <a:cs typeface="Calibri"/>
              </a:rPr>
              <a:t>system. </a:t>
            </a:r>
            <a:r>
              <a:rPr sz="1800" b="1" spc="-5" dirty="0">
                <a:latin typeface="Calibri"/>
                <a:cs typeface="Calibri"/>
              </a:rPr>
              <a:t>Which </a:t>
            </a:r>
            <a:r>
              <a:rPr sz="1800" b="1" spc="-10" dirty="0">
                <a:latin typeface="Calibri"/>
                <a:cs typeface="Calibri"/>
              </a:rPr>
              <a:t>benefit would </a:t>
            </a:r>
            <a:r>
              <a:rPr sz="1800" b="1" spc="-15" dirty="0">
                <a:latin typeface="Calibri"/>
                <a:cs typeface="Calibri"/>
              </a:rPr>
              <a:t>you </a:t>
            </a:r>
            <a:r>
              <a:rPr sz="1800" b="1" spc="-20" dirty="0">
                <a:latin typeface="Calibri"/>
                <a:cs typeface="Calibri"/>
              </a:rPr>
              <a:t>regard </a:t>
            </a:r>
            <a:r>
              <a:rPr sz="1800" b="1" spc="-5" dirty="0">
                <a:latin typeface="Calibri"/>
                <a:cs typeface="Calibri"/>
              </a:rPr>
              <a:t>as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most  </a:t>
            </a:r>
            <a:r>
              <a:rPr sz="1800" b="1" spc="-5" dirty="0">
                <a:latin typeface="Calibri"/>
                <a:cs typeface="Calibri"/>
              </a:rPr>
              <a:t>significant (highest value)? Justify your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view.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6.	As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job </a:t>
            </a:r>
            <a:r>
              <a:rPr sz="1800" b="1" spc="-15" dirty="0">
                <a:latin typeface="Calibri"/>
                <a:cs typeface="Calibri"/>
              </a:rPr>
              <a:t>evaluator </a:t>
            </a:r>
            <a:r>
              <a:rPr sz="1800" b="1" spc="-10" dirty="0">
                <a:latin typeface="Calibri"/>
                <a:cs typeface="Calibri"/>
              </a:rPr>
              <a:t>and/or </a:t>
            </a:r>
            <a:r>
              <a:rPr sz="1800" b="1" dirty="0">
                <a:latin typeface="Calibri"/>
                <a:cs typeface="Calibri"/>
              </a:rPr>
              <a:t>HR </a:t>
            </a:r>
            <a:r>
              <a:rPr sz="1800" b="1" spc="-5" dirty="0">
                <a:latin typeface="Calibri"/>
                <a:cs typeface="Calibri"/>
              </a:rPr>
              <a:t>Manager </a:t>
            </a:r>
            <a:r>
              <a:rPr sz="1800" b="1" spc="-10" dirty="0">
                <a:latin typeface="Calibri"/>
                <a:cs typeface="Calibri"/>
              </a:rPr>
              <a:t>what are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lessons </a:t>
            </a:r>
            <a:r>
              <a:rPr sz="1800" b="1" spc="-5" dirty="0">
                <a:latin typeface="Calibri"/>
                <a:cs typeface="Calibri"/>
              </a:rPr>
              <a:t>that </a:t>
            </a:r>
            <a:r>
              <a:rPr sz="1800" b="1" spc="-15" dirty="0">
                <a:latin typeface="Calibri"/>
                <a:cs typeface="Calibri"/>
              </a:rPr>
              <a:t>you</a:t>
            </a:r>
            <a:r>
              <a:rPr sz="1800" b="1" spc="2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spc="-10" dirty="0">
                <a:latin typeface="Calibri"/>
                <a:cs typeface="Calibri"/>
              </a:rPr>
              <a:t>extract from </a:t>
            </a:r>
            <a:r>
              <a:rPr sz="1800" b="1" dirty="0">
                <a:latin typeface="Calibri"/>
                <a:cs typeface="Calibri"/>
              </a:rPr>
              <a:t>this </a:t>
            </a:r>
            <a:r>
              <a:rPr sz="1800" b="1" spc="-5" dirty="0">
                <a:latin typeface="Calibri"/>
                <a:cs typeface="Calibri"/>
              </a:rPr>
              <a:t>case</a:t>
            </a:r>
            <a:r>
              <a:rPr sz="1800" b="1" spc="-25" dirty="0">
                <a:latin typeface="Calibri"/>
                <a:cs typeface="Calibri"/>
              </a:rPr>
              <a:t> study.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563" y="214884"/>
            <a:ext cx="7737348" cy="1426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716" rIns="0" bIns="0" rtlCol="0">
            <a:spAutoFit/>
          </a:bodyPr>
          <a:lstStyle/>
          <a:p>
            <a:pPr marL="532765" marR="528955" indent="37274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CRITICAL </a:t>
            </a:r>
            <a:r>
              <a:rPr sz="3200" spc="-10" dirty="0"/>
              <a:t>SUCCESS </a:t>
            </a:r>
            <a:r>
              <a:rPr sz="3200" spc="-50" dirty="0"/>
              <a:t>FACTORS </a:t>
            </a:r>
            <a:r>
              <a:rPr sz="3200" dirty="0"/>
              <a:t>AND </a:t>
            </a:r>
            <a:r>
              <a:rPr sz="3200" spc="-20" dirty="0"/>
              <a:t>BEST  </a:t>
            </a:r>
            <a:r>
              <a:rPr sz="3200" spc="-10" dirty="0"/>
              <a:t>PRACTICE PRINCIPLES </a:t>
            </a:r>
            <a:r>
              <a:rPr sz="3200" dirty="0"/>
              <a:t>OF </a:t>
            </a:r>
            <a:r>
              <a:rPr sz="3200" spc="-5" dirty="0"/>
              <a:t>JOB </a:t>
            </a:r>
            <a:r>
              <a:rPr sz="3200" spc="-60" dirty="0"/>
              <a:t>EVALUATION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813560"/>
            <a:ext cx="8453628" cy="456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4982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5" dirty="0">
                <a:latin typeface="Calibri"/>
                <a:cs typeface="Calibri"/>
              </a:rPr>
              <a:t>Selection </a:t>
            </a:r>
            <a:r>
              <a:rPr sz="2200" b="0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a </a:t>
            </a:r>
            <a:r>
              <a:rPr sz="2200" spc="-20" dirty="0"/>
              <a:t>system </a:t>
            </a:r>
            <a:r>
              <a:rPr sz="2200" b="0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job</a:t>
            </a:r>
            <a:r>
              <a:rPr sz="2200" b="0" spc="4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evaluation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/>
              <a:t>Selling </a:t>
            </a:r>
            <a:r>
              <a:rPr sz="2200" b="0" spc="-5" dirty="0">
                <a:latin typeface="Calibri"/>
                <a:cs typeface="Calibri"/>
              </a:rPr>
              <a:t>the </a:t>
            </a:r>
            <a:r>
              <a:rPr sz="2200" b="0" spc="-15" dirty="0">
                <a:latin typeface="Calibri"/>
                <a:cs typeface="Calibri"/>
              </a:rPr>
              <a:t>concept </a:t>
            </a:r>
            <a:r>
              <a:rPr sz="2200" b="0" spc="-5" dirty="0">
                <a:latin typeface="Calibri"/>
                <a:cs typeface="Calibri"/>
              </a:rPr>
              <a:t>and the </a:t>
            </a:r>
            <a:r>
              <a:rPr sz="2200" b="0" spc="-25" dirty="0">
                <a:latin typeface="Calibri"/>
                <a:cs typeface="Calibri"/>
              </a:rPr>
              <a:t>system </a:t>
            </a:r>
            <a:r>
              <a:rPr sz="2200" b="0" spc="-20" dirty="0">
                <a:latin typeface="Calibri"/>
                <a:cs typeface="Calibri"/>
              </a:rPr>
              <a:t>to </a:t>
            </a:r>
            <a:r>
              <a:rPr sz="2200" b="0" spc="-10" dirty="0">
                <a:latin typeface="Calibri"/>
                <a:cs typeface="Calibri"/>
              </a:rPr>
              <a:t>management </a:t>
            </a:r>
            <a:r>
              <a:rPr sz="2200" b="0" spc="-5" dirty="0">
                <a:latin typeface="Calibri"/>
                <a:cs typeface="Calibri"/>
              </a:rPr>
              <a:t>and</a:t>
            </a:r>
            <a:r>
              <a:rPr sz="2200" b="0" spc="24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employees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/>
              <a:t>Designing</a:t>
            </a:r>
            <a:r>
              <a:rPr sz="2200" spc="335" dirty="0"/>
              <a:t>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335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job</a:t>
            </a:r>
            <a:r>
              <a:rPr sz="2200" b="0" spc="34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description</a:t>
            </a:r>
            <a:r>
              <a:rPr sz="2200" b="0" spc="33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forms</a:t>
            </a:r>
            <a:r>
              <a:rPr sz="2200" b="0" spc="350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in</a:t>
            </a:r>
            <a:r>
              <a:rPr sz="2200" b="0" spc="33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accordance</a:t>
            </a:r>
            <a:r>
              <a:rPr sz="2200" b="0" spc="335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with</a:t>
            </a:r>
            <a:r>
              <a:rPr sz="2200" b="0" spc="320" dirty="0">
                <a:latin typeface="Calibri"/>
                <a:cs typeface="Calibri"/>
              </a:rPr>
              <a:t> </a:t>
            </a:r>
            <a:r>
              <a:rPr sz="2200" spc="-10" dirty="0"/>
              <a:t>company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/>
              <a:t>requirements</a:t>
            </a:r>
            <a:endParaRPr sz="22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10" dirty="0">
                <a:latin typeface="Calibri"/>
                <a:cs typeface="Calibri"/>
              </a:rPr>
              <a:t>Deciding </a:t>
            </a:r>
            <a:r>
              <a:rPr sz="2200" b="0" dirty="0">
                <a:latin typeface="Calibri"/>
                <a:cs typeface="Calibri"/>
              </a:rPr>
              <a:t>on </a:t>
            </a:r>
            <a:r>
              <a:rPr sz="2200" spc="-10" dirty="0"/>
              <a:t>how job </a:t>
            </a:r>
            <a:r>
              <a:rPr sz="2200" spc="-5" dirty="0"/>
              <a:t>descriptions </a:t>
            </a:r>
            <a:r>
              <a:rPr sz="2200" spc="-15" dirty="0"/>
              <a:t>are </a:t>
            </a:r>
            <a:r>
              <a:rPr sz="2200" spc="-20" dirty="0"/>
              <a:t>to </a:t>
            </a:r>
            <a:r>
              <a:rPr sz="2200" spc="-5" dirty="0"/>
              <a:t>be</a:t>
            </a:r>
            <a:r>
              <a:rPr sz="2200" spc="140" dirty="0"/>
              <a:t> </a:t>
            </a:r>
            <a:r>
              <a:rPr sz="2200" spc="-15" dirty="0"/>
              <a:t>written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1426845" algn="l"/>
                <a:tab pos="2210435" algn="l"/>
                <a:tab pos="3143250" algn="l"/>
                <a:tab pos="3786504" algn="l"/>
                <a:tab pos="4326255" algn="l"/>
                <a:tab pos="5066665" algn="l"/>
                <a:tab pos="5575935" algn="l"/>
                <a:tab pos="7105015" algn="l"/>
                <a:tab pos="7679690" algn="l"/>
              </a:tabLst>
            </a:pPr>
            <a:r>
              <a:rPr sz="2200" spc="-110" dirty="0"/>
              <a:t>T</a:t>
            </a:r>
            <a:r>
              <a:rPr sz="2200" spc="-55" dirty="0"/>
              <a:t>r</a:t>
            </a:r>
            <a:r>
              <a:rPr sz="2200" spc="-5" dirty="0"/>
              <a:t>ai</a:t>
            </a:r>
            <a:r>
              <a:rPr sz="2200" spc="-15" dirty="0"/>
              <a:t>n</a:t>
            </a:r>
            <a:r>
              <a:rPr sz="2200" spc="-5" dirty="0"/>
              <a:t>ing</a:t>
            </a:r>
            <a:r>
              <a:rPr sz="2200" dirty="0"/>
              <a:t>	</a:t>
            </a:r>
            <a:r>
              <a:rPr sz="2200" b="0" spc="-5" dirty="0">
                <a:latin typeface="Calibri"/>
                <a:cs typeface="Calibri"/>
              </a:rPr>
              <a:t>those</a:t>
            </a:r>
            <a:r>
              <a:rPr sz="2200" b="0" dirty="0">
                <a:latin typeface="Calibri"/>
                <a:cs typeface="Calibri"/>
              </a:rPr>
              <a:t>	p</a:t>
            </a:r>
            <a:r>
              <a:rPr sz="2200" b="0" spc="-5" dirty="0">
                <a:latin typeface="Calibri"/>
                <a:cs typeface="Calibri"/>
              </a:rPr>
              <a:t>eople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5" dirty="0">
                <a:latin typeface="Calibri"/>
                <a:cs typeface="Calibri"/>
              </a:rPr>
              <a:t>w</a:t>
            </a:r>
            <a:r>
              <a:rPr sz="2200" b="0" spc="-10" dirty="0">
                <a:latin typeface="Calibri"/>
                <a:cs typeface="Calibri"/>
              </a:rPr>
              <a:t>h</a:t>
            </a:r>
            <a:r>
              <a:rPr sz="2200" b="0" spc="-5" dirty="0">
                <a:latin typeface="Calibri"/>
                <a:cs typeface="Calibri"/>
              </a:rPr>
              <a:t>o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will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wri</a:t>
            </a:r>
            <a:r>
              <a:rPr sz="2200" b="0" spc="-20" dirty="0">
                <a:latin typeface="Calibri"/>
                <a:cs typeface="Calibri"/>
              </a:rPr>
              <a:t>t</a:t>
            </a:r>
            <a:r>
              <a:rPr sz="2200" b="0" spc="-5" dirty="0">
                <a:latin typeface="Calibri"/>
                <a:cs typeface="Calibri"/>
              </a:rPr>
              <a:t>e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j</a:t>
            </a:r>
            <a:r>
              <a:rPr sz="2200" b="0" dirty="0">
                <a:latin typeface="Calibri"/>
                <a:cs typeface="Calibri"/>
              </a:rPr>
              <a:t>o</a:t>
            </a:r>
            <a:r>
              <a:rPr sz="2200" b="0" spc="-5" dirty="0">
                <a:latin typeface="Calibri"/>
                <a:cs typeface="Calibri"/>
              </a:rPr>
              <a:t>b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descr</a:t>
            </a:r>
            <a:r>
              <a:rPr sz="2200" b="0" dirty="0">
                <a:latin typeface="Calibri"/>
                <a:cs typeface="Calibri"/>
              </a:rPr>
              <a:t>i</a:t>
            </a:r>
            <a:r>
              <a:rPr sz="2200" b="0" spc="-20" dirty="0">
                <a:latin typeface="Calibri"/>
                <a:cs typeface="Calibri"/>
              </a:rPr>
              <a:t>p</a:t>
            </a:r>
            <a:r>
              <a:rPr sz="2200" b="0" spc="-5" dirty="0">
                <a:latin typeface="Calibri"/>
                <a:cs typeface="Calibri"/>
              </a:rPr>
              <a:t>tions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a</a:t>
            </a:r>
            <a:r>
              <a:rPr sz="2200" b="0" dirty="0">
                <a:latin typeface="Calibri"/>
                <a:cs typeface="Calibri"/>
              </a:rPr>
              <a:t>n</a:t>
            </a:r>
            <a:r>
              <a:rPr sz="2200" b="0" spc="-5" dirty="0">
                <a:latin typeface="Calibri"/>
                <a:cs typeface="Calibri"/>
              </a:rPr>
              <a:t>d</a:t>
            </a:r>
            <a:r>
              <a:rPr sz="2200" b="0" dirty="0">
                <a:latin typeface="Calibri"/>
                <a:cs typeface="Calibri"/>
              </a:rPr>
              <a:t>	t</a:t>
            </a:r>
            <a:r>
              <a:rPr sz="2200" b="0" spc="-10" dirty="0">
                <a:latin typeface="Calibri"/>
                <a:cs typeface="Calibri"/>
              </a:rPr>
              <a:t>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/>
              <a:t>Grading</a:t>
            </a:r>
            <a:r>
              <a:rPr sz="2200" dirty="0"/>
              <a:t> </a:t>
            </a:r>
            <a:r>
              <a:rPr sz="2200" spc="-15" dirty="0"/>
              <a:t>Committee</a:t>
            </a:r>
            <a:endParaRPr sz="22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/>
              <a:t>Monitoring the </a:t>
            </a:r>
            <a:r>
              <a:rPr sz="2200" spc="-5" dirty="0"/>
              <a:t>quality </a:t>
            </a:r>
            <a:r>
              <a:rPr sz="2200" b="0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job</a:t>
            </a:r>
            <a:r>
              <a:rPr sz="2200" b="0" spc="7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descriptions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0"/>
            <a:ext cx="910894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83" y="91439"/>
            <a:ext cx="9051324" cy="672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320040"/>
            <a:ext cx="691134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JOB </a:t>
            </a:r>
            <a:r>
              <a:rPr sz="4400" spc="-85" dirty="0"/>
              <a:t>EVALUATION</a:t>
            </a:r>
            <a:r>
              <a:rPr sz="4400" spc="-5" dirty="0"/>
              <a:t> </a:t>
            </a:r>
            <a:r>
              <a:rPr sz="4400" spc="-20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459990"/>
            <a:ext cx="8497824" cy="5280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44777"/>
            <a:ext cx="8072755" cy="26428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6350" indent="-343535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6235" algn="l"/>
              </a:tabLst>
            </a:pPr>
            <a:r>
              <a:rPr sz="2500" spc="-15" dirty="0">
                <a:latin typeface="Calibri"/>
                <a:cs typeface="Calibri"/>
              </a:rPr>
              <a:t>Stage </a:t>
            </a:r>
            <a:r>
              <a:rPr sz="2500" spc="-5" dirty="0">
                <a:latin typeface="Calibri"/>
                <a:cs typeface="Calibri"/>
              </a:rPr>
              <a:t>1 is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b="1" spc="-10" dirty="0">
                <a:latin typeface="Calibri"/>
                <a:cs typeface="Calibri"/>
              </a:rPr>
              <a:t>inflexible </a:t>
            </a:r>
            <a:r>
              <a:rPr sz="2500" spc="-5" dirty="0">
                <a:latin typeface="Calibri"/>
                <a:cs typeface="Calibri"/>
              </a:rPr>
              <a:t>part of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process. </a:t>
            </a:r>
            <a:r>
              <a:rPr sz="2500" spc="-5" dirty="0">
                <a:latin typeface="Calibri"/>
                <a:cs typeface="Calibri"/>
              </a:rPr>
              <a:t>Although there  is a </a:t>
            </a:r>
            <a:r>
              <a:rPr sz="2500" spc="-10" dirty="0">
                <a:latin typeface="Calibri"/>
                <a:cs typeface="Calibri"/>
              </a:rPr>
              <a:t>degree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flexibility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20" dirty="0">
                <a:latin typeface="Calibri"/>
                <a:cs typeface="Calibri"/>
              </a:rPr>
              <a:t>any </a:t>
            </a:r>
            <a:r>
              <a:rPr sz="2500" spc="-5" dirty="0">
                <a:latin typeface="Calibri"/>
                <a:cs typeface="Calibri"/>
              </a:rPr>
              <a:t>job </a:t>
            </a:r>
            <a:r>
              <a:rPr sz="2500" spc="-10" dirty="0">
                <a:latin typeface="Calibri"/>
                <a:cs typeface="Calibri"/>
              </a:rPr>
              <a:t>evaluation </a:t>
            </a:r>
            <a:r>
              <a:rPr sz="2500" spc="-5" dirty="0">
                <a:latin typeface="Calibri"/>
                <a:cs typeface="Calibri"/>
              </a:rPr>
              <a:t>method, </a:t>
            </a:r>
            <a:r>
              <a:rPr sz="2500" spc="-10" dirty="0">
                <a:latin typeface="Calibri"/>
                <a:cs typeface="Calibri"/>
              </a:rPr>
              <a:t>one  </a:t>
            </a:r>
            <a:r>
              <a:rPr sz="2500" spc="-15" dirty="0">
                <a:latin typeface="Calibri"/>
                <a:cs typeface="Calibri"/>
              </a:rPr>
              <a:t>must </a:t>
            </a:r>
            <a:r>
              <a:rPr sz="2500" spc="-5" dirty="0">
                <a:latin typeface="Calibri"/>
                <a:cs typeface="Calibri"/>
              </a:rPr>
              <a:t>observe the </a:t>
            </a:r>
            <a:r>
              <a:rPr sz="2500" b="1" spc="-10" dirty="0">
                <a:latin typeface="Calibri"/>
                <a:cs typeface="Calibri"/>
              </a:rPr>
              <a:t>grading </a:t>
            </a:r>
            <a:r>
              <a:rPr sz="2500" b="1" spc="-5" dirty="0">
                <a:latin typeface="Calibri"/>
                <a:cs typeface="Calibri"/>
              </a:rPr>
              <a:t>rules </a:t>
            </a:r>
            <a:r>
              <a:rPr sz="2500" spc="-5" dirty="0">
                <a:latin typeface="Calibri"/>
                <a:cs typeface="Calibri"/>
              </a:rPr>
              <a:t>if the </a:t>
            </a:r>
            <a:r>
              <a:rPr sz="2500" spc="-25" dirty="0">
                <a:latin typeface="Calibri"/>
                <a:cs typeface="Calibri"/>
              </a:rPr>
              <a:t>system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spc="-15" dirty="0">
                <a:latin typeface="Calibri"/>
                <a:cs typeface="Calibri"/>
              </a:rPr>
              <a:t>to retain </a:t>
            </a:r>
            <a:r>
              <a:rPr sz="2500" spc="-5" dirty="0">
                <a:latin typeface="Calibri"/>
                <a:cs typeface="Calibri"/>
              </a:rPr>
              <a:t>its  </a:t>
            </a:r>
            <a:r>
              <a:rPr sz="2500" b="1" spc="-5" dirty="0">
                <a:latin typeface="Calibri"/>
                <a:cs typeface="Calibri"/>
              </a:rPr>
              <a:t>credibility</a:t>
            </a:r>
            <a:r>
              <a:rPr sz="2500" spc="-5" dirty="0">
                <a:latin typeface="Calibri"/>
                <a:cs typeface="Calibri"/>
              </a:rPr>
              <a:t>. </a:t>
            </a:r>
            <a:r>
              <a:rPr sz="2500" spc="-10" dirty="0">
                <a:latin typeface="Calibri"/>
                <a:cs typeface="Calibri"/>
              </a:rPr>
              <a:t>This </a:t>
            </a:r>
            <a:r>
              <a:rPr sz="2500" spc="-20" dirty="0">
                <a:latin typeface="Calibri"/>
                <a:cs typeface="Calibri"/>
              </a:rPr>
              <a:t>stage </a:t>
            </a:r>
            <a:r>
              <a:rPr sz="2500" spc="-15" dirty="0">
                <a:latin typeface="Calibri"/>
                <a:cs typeface="Calibri"/>
              </a:rPr>
              <a:t>consists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200" i="1" spc="-15" dirty="0">
                <a:latin typeface="Calibri"/>
                <a:cs typeface="Calibri"/>
              </a:rPr>
              <a:t>Writing </a:t>
            </a:r>
            <a:r>
              <a:rPr sz="2200" i="1" spc="-5" dirty="0">
                <a:latin typeface="Calibri"/>
                <a:cs typeface="Calibri"/>
              </a:rPr>
              <a:t>the job </a:t>
            </a:r>
            <a:r>
              <a:rPr sz="2200" i="1" spc="-10" dirty="0">
                <a:latin typeface="Calibri"/>
                <a:cs typeface="Calibri"/>
              </a:rPr>
              <a:t>descriptions </a:t>
            </a:r>
            <a:r>
              <a:rPr sz="2200" i="1" spc="-5" dirty="0">
                <a:latin typeface="Calibri"/>
                <a:cs typeface="Calibri"/>
              </a:rPr>
              <a:t>in an </a:t>
            </a:r>
            <a:r>
              <a:rPr sz="2200" i="1" spc="-10" dirty="0">
                <a:latin typeface="Calibri"/>
                <a:cs typeface="Calibri"/>
              </a:rPr>
              <a:t>agreed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format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30"/>
              </a:spcBef>
              <a:buFont typeface="Wingdings"/>
              <a:buChar char=""/>
              <a:tabLst>
                <a:tab pos="756920" algn="l"/>
                <a:tab pos="1831975" algn="l"/>
                <a:tab pos="2228850" algn="l"/>
                <a:tab pos="2765425" algn="l"/>
                <a:tab pos="3286760" algn="l"/>
                <a:tab pos="4700905" algn="l"/>
                <a:tab pos="5135245" algn="l"/>
                <a:tab pos="5446395" algn="l"/>
                <a:tab pos="6429375" algn="l"/>
              </a:tabLst>
            </a:pPr>
            <a:r>
              <a:rPr sz="2200" i="1" spc="-5" dirty="0">
                <a:latin typeface="Calibri"/>
                <a:cs typeface="Calibri"/>
              </a:rPr>
              <a:t>Grading	of	the	</a:t>
            </a:r>
            <a:r>
              <a:rPr sz="2200" i="1" spc="-10" dirty="0">
                <a:latin typeface="Calibri"/>
                <a:cs typeface="Calibri"/>
              </a:rPr>
              <a:t>jo</a:t>
            </a:r>
            <a:r>
              <a:rPr sz="2200" i="1" spc="-5" dirty="0">
                <a:latin typeface="Calibri"/>
                <a:cs typeface="Calibri"/>
              </a:rPr>
              <a:t>b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10" dirty="0">
                <a:latin typeface="Calibri"/>
                <a:cs typeface="Calibri"/>
              </a:rPr>
              <a:t>de</a:t>
            </a:r>
            <a:r>
              <a:rPr sz="2200" i="1" spc="-15" dirty="0">
                <a:latin typeface="Calibri"/>
                <a:cs typeface="Calibri"/>
              </a:rPr>
              <a:t>s</a:t>
            </a:r>
            <a:r>
              <a:rPr sz="2200" i="1" dirty="0">
                <a:latin typeface="Calibri"/>
                <a:cs typeface="Calibri"/>
              </a:rPr>
              <a:t>c</a:t>
            </a:r>
            <a:r>
              <a:rPr sz="2200" i="1" spc="-5" dirty="0">
                <a:latin typeface="Calibri"/>
                <a:cs typeface="Calibri"/>
              </a:rPr>
              <a:t>ri</a:t>
            </a:r>
            <a:r>
              <a:rPr sz="2200" i="1" spc="-20" dirty="0">
                <a:latin typeface="Calibri"/>
                <a:cs typeface="Calibri"/>
              </a:rPr>
              <a:t>p</a:t>
            </a:r>
            <a:r>
              <a:rPr sz="2200" i="1" spc="-5" dirty="0">
                <a:latin typeface="Calibri"/>
                <a:cs typeface="Calibri"/>
              </a:rPr>
              <a:t>tion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20" dirty="0">
                <a:latin typeface="Calibri"/>
                <a:cs typeface="Calibri"/>
              </a:rPr>
              <a:t>b</a:t>
            </a:r>
            <a:r>
              <a:rPr sz="2200" i="1" spc="-5" dirty="0">
                <a:latin typeface="Calibri"/>
                <a:cs typeface="Calibri"/>
              </a:rPr>
              <a:t>y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a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trai</a:t>
            </a:r>
            <a:r>
              <a:rPr sz="2200" i="1" spc="-10" dirty="0">
                <a:latin typeface="Calibri"/>
                <a:cs typeface="Calibri"/>
              </a:rPr>
              <a:t>ne</a:t>
            </a:r>
            <a:r>
              <a:rPr sz="2200" i="1" spc="-5" dirty="0">
                <a:latin typeface="Calibri"/>
                <a:cs typeface="Calibri"/>
              </a:rPr>
              <a:t>d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repre</a:t>
            </a:r>
            <a:r>
              <a:rPr sz="2200" i="1" spc="-15" dirty="0">
                <a:latin typeface="Calibri"/>
                <a:cs typeface="Calibri"/>
              </a:rPr>
              <a:t>s</a:t>
            </a:r>
            <a:r>
              <a:rPr sz="2200" i="1" spc="-5" dirty="0">
                <a:latin typeface="Calibri"/>
                <a:cs typeface="Calibri"/>
              </a:rPr>
              <a:t>e</a:t>
            </a:r>
            <a:r>
              <a:rPr sz="2200" i="1" spc="-35" dirty="0">
                <a:latin typeface="Calibri"/>
                <a:cs typeface="Calibri"/>
              </a:rPr>
              <a:t>nt</a:t>
            </a:r>
            <a:r>
              <a:rPr sz="2200" i="1" spc="-10" dirty="0">
                <a:latin typeface="Calibri"/>
                <a:cs typeface="Calibri"/>
              </a:rPr>
              <a:t>ative  </a:t>
            </a:r>
            <a:r>
              <a:rPr sz="2200" i="1" spc="-15" dirty="0">
                <a:latin typeface="Calibri"/>
                <a:cs typeface="Calibri"/>
              </a:rPr>
              <a:t>committee </a:t>
            </a:r>
            <a:r>
              <a:rPr sz="2200" i="1" spc="-10" dirty="0">
                <a:latin typeface="Calibri"/>
                <a:cs typeface="Calibri"/>
              </a:rPr>
              <a:t>using </a:t>
            </a:r>
            <a:r>
              <a:rPr sz="2200" i="1" spc="-5" dirty="0">
                <a:latin typeface="Calibri"/>
                <a:cs typeface="Calibri"/>
              </a:rPr>
              <a:t>the job evaluation rules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541596"/>
            <a:ext cx="14687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294130" algn="l"/>
              </a:tabLst>
            </a:pP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3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g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1070" y="4541596"/>
            <a:ext cx="63969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5770" algn="l"/>
                <a:tab pos="1497330" algn="l"/>
                <a:tab pos="2952750" algn="l"/>
                <a:tab pos="3832225" algn="l"/>
                <a:tab pos="4391660" algn="l"/>
                <a:tab pos="5211445" algn="l"/>
                <a:tab pos="5952490" algn="l"/>
              </a:tabLst>
            </a:pPr>
            <a:r>
              <a:rPr sz="2500" spc="5" dirty="0">
                <a:latin typeface="Calibri"/>
                <a:cs typeface="Calibri"/>
              </a:rPr>
              <a:t>i</a:t>
            </a:r>
            <a:r>
              <a:rPr sz="2500" spc="-5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whe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b="1" spc="-10" dirty="0">
                <a:latin typeface="Calibri"/>
                <a:cs typeface="Calibri"/>
              </a:rPr>
              <a:t>fl</a:t>
            </a:r>
            <a:r>
              <a:rPr sz="2500" b="1" spc="-40" dirty="0">
                <a:latin typeface="Calibri"/>
                <a:cs typeface="Calibri"/>
              </a:rPr>
              <a:t>e</a:t>
            </a:r>
            <a:r>
              <a:rPr sz="2500" b="1" spc="-10" dirty="0">
                <a:latin typeface="Calibri"/>
                <a:cs typeface="Calibri"/>
              </a:rPr>
              <a:t>xibilit</a:t>
            </a:r>
            <a:r>
              <a:rPr sz="2500" b="1" spc="-5" dirty="0">
                <a:latin typeface="Calibri"/>
                <a:cs typeface="Calibri"/>
              </a:rPr>
              <a:t>y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u</a:t>
            </a:r>
            <a:r>
              <a:rPr sz="2500" spc="-40" dirty="0">
                <a:latin typeface="Calibri"/>
                <a:cs typeface="Calibri"/>
              </a:rPr>
              <a:t>s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b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buil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i</a:t>
            </a:r>
            <a:r>
              <a:rPr sz="2500" spc="-35" dirty="0">
                <a:latin typeface="Calibri"/>
                <a:cs typeface="Calibri"/>
              </a:rPr>
              <a:t>n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the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4847082"/>
            <a:ext cx="7730490" cy="166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sz="2500" spc="-10" dirty="0">
                <a:latin typeface="Calibri"/>
                <a:cs typeface="Calibri"/>
              </a:rPr>
              <a:t>remuneration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system.	</a:t>
            </a:r>
            <a:r>
              <a:rPr sz="2500" spc="-10" dirty="0">
                <a:latin typeface="Calibri"/>
                <a:cs typeface="Calibri"/>
              </a:rPr>
              <a:t>This </a:t>
            </a:r>
            <a:r>
              <a:rPr sz="2500" spc="-20" dirty="0">
                <a:latin typeface="Calibri"/>
                <a:cs typeface="Calibri"/>
              </a:rPr>
              <a:t>stage </a:t>
            </a:r>
            <a:r>
              <a:rPr sz="2500" spc="-15" dirty="0">
                <a:latin typeface="Calibri"/>
                <a:cs typeface="Calibri"/>
              </a:rPr>
              <a:t>consists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413384" marR="5080" indent="-287020" algn="just">
              <a:lnSpc>
                <a:spcPts val="2110"/>
              </a:lnSpc>
              <a:buFont typeface="Wingdings"/>
              <a:buChar char=""/>
              <a:tabLst>
                <a:tab pos="414020" algn="l"/>
              </a:tabLst>
            </a:pPr>
            <a:r>
              <a:rPr sz="2200" i="1" spc="-10" dirty="0">
                <a:latin typeface="Calibri"/>
                <a:cs typeface="Calibri"/>
              </a:rPr>
              <a:t>Development </a:t>
            </a:r>
            <a:r>
              <a:rPr sz="2200" i="1" spc="-5" dirty="0">
                <a:latin typeface="Calibri"/>
                <a:cs typeface="Calibri"/>
              </a:rPr>
              <a:t>of wage and salary </a:t>
            </a:r>
            <a:r>
              <a:rPr sz="2200" i="1" spc="-10" dirty="0">
                <a:latin typeface="Calibri"/>
                <a:cs typeface="Calibri"/>
              </a:rPr>
              <a:t>structuring, benefits and  incentives </a:t>
            </a:r>
            <a:r>
              <a:rPr sz="2200" i="1" spc="-5" dirty="0">
                <a:latin typeface="Calibri"/>
                <a:cs typeface="Calibri"/>
              </a:rPr>
              <a:t>within the </a:t>
            </a:r>
            <a:r>
              <a:rPr sz="2200" i="1" spc="-10" dirty="0">
                <a:latin typeface="Calibri"/>
                <a:cs typeface="Calibri"/>
              </a:rPr>
              <a:t>framework </a:t>
            </a:r>
            <a:r>
              <a:rPr sz="2200" i="1" spc="-5" dirty="0">
                <a:latin typeface="Calibri"/>
                <a:cs typeface="Calibri"/>
              </a:rPr>
              <a:t>of the </a:t>
            </a:r>
            <a:r>
              <a:rPr sz="2200" i="1" spc="-20" dirty="0">
                <a:latin typeface="Calibri"/>
                <a:cs typeface="Calibri"/>
              </a:rPr>
              <a:t>market </a:t>
            </a:r>
            <a:r>
              <a:rPr sz="2200" i="1" spc="-10" dirty="0">
                <a:latin typeface="Calibri"/>
                <a:cs typeface="Calibri"/>
              </a:rPr>
              <a:t>rates, </a:t>
            </a:r>
            <a:r>
              <a:rPr sz="2200" i="1" spc="-15" dirty="0">
                <a:latin typeface="Calibri"/>
                <a:cs typeface="Calibri"/>
              </a:rPr>
              <a:t>company  </a:t>
            </a:r>
            <a:r>
              <a:rPr sz="2200" i="1" spc="-10" dirty="0">
                <a:latin typeface="Calibri"/>
                <a:cs typeface="Calibri"/>
              </a:rPr>
              <a:t>policy </a:t>
            </a:r>
            <a:r>
              <a:rPr sz="2200" i="1" spc="-5" dirty="0">
                <a:latin typeface="Calibri"/>
                <a:cs typeface="Calibri"/>
              </a:rPr>
              <a:t>and ability </a:t>
            </a:r>
            <a:r>
              <a:rPr sz="2200" i="1" spc="-20" dirty="0">
                <a:latin typeface="Calibri"/>
                <a:cs typeface="Calibri"/>
              </a:rPr>
              <a:t>to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35" dirty="0">
                <a:latin typeface="Calibri"/>
                <a:cs typeface="Calibri"/>
              </a:rPr>
              <a:t>pay.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875" y="60960"/>
            <a:ext cx="6553200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20" dirty="0"/>
              <a:t>PROCESS</a:t>
            </a:r>
            <a:r>
              <a:rPr sz="4000" spc="40" dirty="0"/>
              <a:t> </a:t>
            </a:r>
            <a:r>
              <a:rPr sz="4000" spc="-5" dirty="0"/>
              <a:t>-</a:t>
            </a:r>
            <a:endParaRPr sz="4000"/>
          </a:p>
          <a:p>
            <a:pPr marL="1270" algn="ctr">
              <a:lnSpc>
                <a:spcPct val="100000"/>
              </a:lnSpc>
            </a:pPr>
            <a:r>
              <a:rPr sz="4000" i="1" spc="-55" dirty="0">
                <a:latin typeface="Calibri"/>
                <a:cs typeface="Calibri"/>
              </a:rPr>
              <a:t>ILLUSTRATED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1600200"/>
            <a:ext cx="3038855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1676400"/>
            <a:ext cx="4267200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3248</Words>
  <Application>Microsoft Office PowerPoint</Application>
  <PresentationFormat>On-screen Show (4:3)</PresentationFormat>
  <Paragraphs>537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Office Theme</vt:lpstr>
      <vt:lpstr>JOB EVALUATION AND GRADING</vt:lpstr>
      <vt:lpstr>DEFINITION, PURPOSE AND  OBJECTIVES OF JOB EVALUATION</vt:lpstr>
      <vt:lpstr>PowerPoint Presentation</vt:lpstr>
      <vt:lpstr>PowerPoint Presentation</vt:lpstr>
      <vt:lpstr>CRITICAL SUCCESS FACTORS AND BEST  PRACTICE PRINCIPLES OF JOB EVALUATION</vt:lpstr>
      <vt:lpstr>PowerPoint Presentation</vt:lpstr>
      <vt:lpstr>PowerPoint Presentation</vt:lpstr>
      <vt:lpstr>JOB EVALUATION PROCESS</vt:lpstr>
      <vt:lpstr>JOB EVALUATION PROCESS - ILLUSTRATED</vt:lpstr>
      <vt:lpstr>CRITERIA INFORMING THE SELECTION OF  THE JOB EVALUATION SYSTEM</vt:lpstr>
      <vt:lpstr>PowerPoint Presentation</vt:lpstr>
      <vt:lpstr>PROMINENT JOB EVALUATION  SYSTEMS</vt:lpstr>
      <vt:lpstr>HAY JOB EVALUATION METHOD</vt:lpstr>
      <vt:lpstr>HAY JOB EVALUATION FACTORS</vt:lpstr>
      <vt:lpstr>HAY JOB EVALUATION FACTORS - ILLUSTRATED</vt:lpstr>
      <vt:lpstr>HAY JOB EVALUATION GUIDE CHARTS</vt:lpstr>
      <vt:lpstr>PEROMNES</vt:lpstr>
      <vt:lpstr>PEROMNES JOB EVALUATION  FACTORS</vt:lpstr>
      <vt:lpstr>JE MANAGER/DT</vt:lpstr>
      <vt:lpstr>JE MANAGER/DT</vt:lpstr>
      <vt:lpstr>JE MANAGER/DT FACTORS</vt:lpstr>
      <vt:lpstr>JE MANAGER/DT PROCESS</vt:lpstr>
      <vt:lpstr>JE MANAGER/DT PROCESS</vt:lpstr>
      <vt:lpstr>T.A.S.K. JOB EVALUATION</vt:lpstr>
      <vt:lpstr>T.A.S.K. JOB EVALUATION PROCESS</vt:lpstr>
      <vt:lpstr>T.A.S.K. JOB EVALUATION SKILL  LEVELS</vt:lpstr>
      <vt:lpstr>T.A.S.K. JOB EVALUATION FACTORS</vt:lpstr>
      <vt:lpstr>PowerPoint Presentation</vt:lpstr>
      <vt:lpstr>PATERSON GRADING SYSTEM</vt:lpstr>
      <vt:lpstr>PATERSON GRADING SYSTEM BANDS  OF DECISIONS</vt:lpstr>
      <vt:lpstr>PATERSON FACTORS</vt:lpstr>
      <vt:lpstr>PowerPoint Presentation</vt:lpstr>
      <vt:lpstr>PowerPoint Presentation</vt:lpstr>
      <vt:lpstr>EQUATE FACTORS</vt:lpstr>
      <vt:lpstr>TOWERS WATSON GLOBAL GRADING  SYSTEM (GGS)</vt:lpstr>
      <vt:lpstr>JOB EVALUATION SYSTEMS - COMPARISON</vt:lpstr>
      <vt:lpstr>APPLYING PATERSON JOB EVALUATION  AND GRADING PROCEDURE</vt:lpstr>
      <vt:lpstr>LEARNING ACTIVITY</vt:lpstr>
      <vt:lpstr>FACTORS INFORMING AND  INFLUENCING COMPENSATION</vt:lpstr>
      <vt:lpstr>CONCLUSION – DAY 2</vt:lpstr>
      <vt:lpstr>TRAINING PROGRAMME OVERVIEW – DAY 3</vt:lpstr>
      <vt:lpstr>CASE STUDY 1: DEVELOPING A COMPLETE PLAN  FOR JOB ANALYSIS (EXCITOR)</vt:lpstr>
      <vt:lpstr>CASE STUDY 1: DEVELOPING A COMPLETE PLAN  FOR JOB ANALYSIS (EXCITOR)</vt:lpstr>
      <vt:lpstr>CASE STUDY 2: JOB EVALUATION AT WORLD  VISION (BY MEANS OF JE MANAGER)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EVALUATION AND GRADING</dc:title>
  <dc:creator>clara clara</dc:creator>
  <cp:lastModifiedBy>clara clara</cp:lastModifiedBy>
  <cp:revision>1</cp:revision>
  <dcterms:created xsi:type="dcterms:W3CDTF">2020-06-22T05:34:30Z</dcterms:created>
  <dcterms:modified xsi:type="dcterms:W3CDTF">2020-06-22T06:11:34Z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