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291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80" r:id="rId10"/>
    <p:sldId id="281" r:id="rId11"/>
    <p:sldId id="282" r:id="rId12"/>
    <p:sldId id="268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76" r:id="rId23"/>
    <p:sldId id="277" r:id="rId24"/>
    <p:sldId id="279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3"/>
  </p:normalViewPr>
  <p:slideViewPr>
    <p:cSldViewPr>
      <p:cViewPr varScale="1">
        <p:scale>
          <a:sx n="113" d="100"/>
          <a:sy n="113" d="100"/>
        </p:scale>
        <p:origin x="160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05721-6668-438A-900D-6C0FABF77B3D}" type="datetimeFigureOut">
              <a:rPr lang="id-ID" smtClean="0"/>
              <a:t>02/10/18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D4541-60F2-4D75-B610-FEF9751A98C5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Insprational</a:t>
            </a:r>
            <a:r>
              <a:rPr lang="en-US" baseline="0" dirty="0" smtClean="0"/>
              <a:t> : </a:t>
            </a:r>
            <a:r>
              <a:rPr lang="en-US" baseline="0" dirty="0" err="1" smtClean="0"/>
              <a:t>insipirasi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misalya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mamahnya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gaptek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iphone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barubagus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mahnanti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mamah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aku</a:t>
            </a:r>
            <a:r>
              <a:rPr lang="en-US" baseline="0" dirty="0" smtClean="0"/>
              <a:t> juga </a:t>
            </a:r>
            <a:r>
              <a:rPr lang="en-US" baseline="0" dirty="0" err="1" smtClean="0"/>
              <a:t>dibeliin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mah</a:t>
            </a:r>
            <a:endParaRPr lang="en-US" baseline="0" dirty="0" smtClean="0"/>
          </a:p>
          <a:p>
            <a:r>
              <a:rPr lang="en-US" baseline="0" dirty="0" err="1" smtClean="0"/>
              <a:t>Jadi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mamahnya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antusias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antusias</a:t>
            </a:r>
            <a:endParaRPr lang="en-US" baseline="0" dirty="0" smtClean="0"/>
          </a:p>
          <a:p>
            <a:r>
              <a:rPr lang="en-US" baseline="0" dirty="0" err="1" smtClean="0"/>
              <a:t>Menginspirasi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maahnya</a:t>
            </a:r>
            <a:r>
              <a:rPr lang="en-US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C0BB-0EF5-4D58-8ADC-06A64B67F3A2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375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C8F5335-67BE-46AE-BBDC-8FC6BB1FCA67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324C9FF-BCBD-4957-B2BD-D39BC45390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5335-67BE-46AE-BBDC-8FC6BB1FCA67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C9FF-BCBD-4957-B2BD-D39BC45390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5335-67BE-46AE-BBDC-8FC6BB1FCA67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C9FF-BCBD-4957-B2BD-D39BC45390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5335-67BE-46AE-BBDC-8FC6BB1FCA67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C9FF-BCBD-4957-B2BD-D39BC45390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C8F5335-67BE-46AE-BBDC-8FC6BB1FCA67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4324C9FF-BCBD-4957-B2BD-D39BC45390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5335-67BE-46AE-BBDC-8FC6BB1FCA67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C9FF-BCBD-4957-B2BD-D39BC45390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5335-67BE-46AE-BBDC-8FC6BB1FCA67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C9FF-BCBD-4957-B2BD-D39BC45390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5335-67BE-46AE-BBDC-8FC6BB1FCA67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C9FF-BCBD-4957-B2BD-D39BC45390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5335-67BE-46AE-BBDC-8FC6BB1FCA67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4C9FF-BCBD-4957-B2BD-D39BC45390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F5335-67BE-46AE-BBDC-8FC6BB1FCA67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24C9FF-BCBD-4957-B2BD-D39BC45390B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8F5335-67BE-46AE-BBDC-8FC6BB1FCA67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24C9FF-BCBD-4957-B2BD-D39BC45390B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8F5335-67BE-46AE-BBDC-8FC6BB1FCA67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324C9FF-BCBD-4957-B2BD-D39BC45390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05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057817"/>
          </a:xfrm>
        </p:spPr>
        <p:txBody>
          <a:bodyPr/>
          <a:lstStyle/>
          <a:p>
            <a:r>
              <a:rPr lang="en-US" sz="4800" dirty="0" smtClean="0"/>
              <a:t>The family and its social class standing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149080"/>
            <a:ext cx="6803136" cy="1035902"/>
          </a:xfrm>
        </p:spPr>
        <p:txBody>
          <a:bodyPr/>
          <a:lstStyle/>
          <a:p>
            <a:r>
              <a:rPr lang="en-US" dirty="0" err="1" smtClean="0"/>
              <a:t>Dhaniya</a:t>
            </a:r>
            <a:r>
              <a:rPr lang="en-US" dirty="0" smtClean="0"/>
              <a:t> </a:t>
            </a:r>
            <a:r>
              <a:rPr lang="en-US" dirty="0" err="1" smtClean="0"/>
              <a:t>Putri</a:t>
            </a:r>
            <a:r>
              <a:rPr lang="en-US" dirty="0" smtClean="0"/>
              <a:t> 2017031007</a:t>
            </a:r>
          </a:p>
          <a:p>
            <a:r>
              <a:rPr lang="en-US" dirty="0" smtClean="0"/>
              <a:t>Nanda Novira 2017031019</a:t>
            </a:r>
          </a:p>
          <a:p>
            <a:r>
              <a:rPr lang="en-US" dirty="0" err="1" smtClean="0"/>
              <a:t>Jihan</a:t>
            </a:r>
            <a:r>
              <a:rPr lang="en-US" dirty="0" smtClean="0"/>
              <a:t> </a:t>
            </a:r>
            <a:r>
              <a:rPr lang="en-US" dirty="0" err="1" smtClean="0"/>
              <a:t>Fahera</a:t>
            </a:r>
            <a:r>
              <a:rPr lang="en-US" dirty="0" smtClean="0"/>
              <a:t> 2017031032</a:t>
            </a:r>
          </a:p>
          <a:p>
            <a:r>
              <a:rPr lang="en-US" dirty="0" err="1" smtClean="0"/>
              <a:t>Ramadhandy</a:t>
            </a:r>
            <a:r>
              <a:rPr lang="en-US" dirty="0" smtClean="0"/>
              <a:t> Arya P 2016041063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044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Tactics used by children to influence their parents</a:t>
            </a:r>
            <a:endParaRPr lang="en-GB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562430"/>
              </p:ext>
            </p:extLst>
          </p:nvPr>
        </p:nvGraphicFramePr>
        <p:xfrm>
          <a:off x="174769" y="1785926"/>
          <a:ext cx="8826387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533"/>
                <a:gridCol w="4567854"/>
              </a:tblGrid>
              <a:tr h="1184675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Pressure tactics 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sz="2000" b="0" baseline="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</a:rPr>
                        <a:t>eminta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</a:rPr>
                        <a:t>sesuatu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</a:rPr>
                        <a:t>dengan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</a:rPr>
                        <a:t>mengancam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</a:rPr>
                        <a:t>atau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</a:rPr>
                        <a:t>mengintimidasi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</a:rPr>
                        <a:t>orangtuanya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agar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</a:rPr>
                        <a:t>menuruti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</a:rPr>
                        <a:t>permintaannya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</a:tr>
              <a:tr h="96364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Upward appeal</a:t>
                      </a:r>
                      <a:endParaRPr lang="en-GB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M</a:t>
                      </a:r>
                      <a:r>
                        <a:rPr lang="en-US" sz="2000" dirty="0" err="1" smtClean="0"/>
                        <a:t>embujuk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orangtua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dengan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mengatakan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bahwa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permintaanya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itu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didukung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oleh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anggota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keluarga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yg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lebih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tua</a:t>
                      </a:r>
                      <a:r>
                        <a:rPr lang="en-US" sz="2000" baseline="0" dirty="0" smtClean="0"/>
                        <a:t>, guru, </a:t>
                      </a:r>
                      <a:r>
                        <a:rPr lang="en-US" sz="2000" baseline="0" dirty="0" err="1" smtClean="0"/>
                        <a:t>teman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keluarga</a:t>
                      </a:r>
                      <a:r>
                        <a:rPr lang="en-US" sz="2000" baseline="0" dirty="0" smtClean="0"/>
                        <a:t>.</a:t>
                      </a:r>
                      <a:endParaRPr lang="en-GB" sz="2000" dirty="0"/>
                    </a:p>
                  </a:txBody>
                  <a:tcPr marL="68580" marR="68580"/>
                </a:tc>
              </a:tr>
              <a:tr h="96364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Exchange tactics</a:t>
                      </a:r>
                      <a:endParaRPr lang="en-GB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sz="2000" baseline="0" dirty="0" smtClean="0"/>
                        <a:t>B</a:t>
                      </a:r>
                      <a:r>
                        <a:rPr lang="en-US" sz="2000" baseline="0" dirty="0" err="1" smtClean="0"/>
                        <a:t>erjanji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untuk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memberi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orang</a:t>
                      </a:r>
                      <a:r>
                        <a:rPr lang="id-ID" sz="2000" baseline="0" dirty="0" smtClean="0"/>
                        <a:t> </a:t>
                      </a:r>
                      <a:r>
                        <a:rPr lang="en-US" sz="2000" baseline="0" dirty="0" err="1" smtClean="0"/>
                        <a:t>tua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layanan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seperti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membersihkan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mobil</a:t>
                      </a:r>
                      <a:r>
                        <a:rPr lang="id-ID" sz="2000" baseline="0" dirty="0" smtClean="0"/>
                        <a:t>, </a:t>
                      </a:r>
                      <a:r>
                        <a:rPr lang="en-US" sz="2000" baseline="0" dirty="0" err="1" smtClean="0"/>
                        <a:t>membersihkan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rumah</a:t>
                      </a:r>
                      <a:r>
                        <a:rPr lang="id-ID" sz="2000" baseline="0" dirty="0" smtClean="0"/>
                        <a:t>,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mengasuh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adik</a:t>
                      </a:r>
                      <a:r>
                        <a:rPr lang="id-ID" sz="2000" baseline="0" dirty="0" smtClean="0"/>
                        <a:t>.</a:t>
                      </a:r>
                      <a:endParaRPr lang="en-GB" sz="2000" dirty="0"/>
                    </a:p>
                  </a:txBody>
                  <a:tcPr marL="68580" marR="68580"/>
                </a:tc>
              </a:tr>
              <a:tr h="108607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Coalition tactics</a:t>
                      </a:r>
                      <a:endParaRPr lang="en-GB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sz="2000" baseline="0" dirty="0" smtClean="0"/>
                        <a:t>Mem</a:t>
                      </a:r>
                      <a:r>
                        <a:rPr lang="en-US" sz="2000" baseline="0" dirty="0" err="1" smtClean="0"/>
                        <a:t>inta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bantuan</a:t>
                      </a:r>
                      <a:r>
                        <a:rPr lang="en-US" sz="2000" baseline="0" dirty="0" smtClean="0"/>
                        <a:t> orang lain </a:t>
                      </a:r>
                      <a:r>
                        <a:rPr lang="en-US" sz="2000" baseline="0" dirty="0" err="1" smtClean="0"/>
                        <a:t>untuk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membujuk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orangtua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supaya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mengikuti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keing</a:t>
                      </a:r>
                      <a:r>
                        <a:rPr lang="id-ID" sz="2000" baseline="0" dirty="0" smtClean="0"/>
                        <a:t>i</a:t>
                      </a:r>
                      <a:r>
                        <a:rPr lang="en-US" sz="2000" baseline="0" dirty="0" err="1" smtClean="0"/>
                        <a:t>nannya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atau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menggunakan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dukungan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dari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pihak</a:t>
                      </a:r>
                      <a:r>
                        <a:rPr lang="en-US" sz="2000" baseline="0" dirty="0" smtClean="0"/>
                        <a:t> lain</a:t>
                      </a:r>
                      <a:r>
                        <a:rPr lang="id-ID" sz="2000" baseline="0" dirty="0" smtClean="0"/>
                        <a:t>.</a:t>
                      </a:r>
                      <a:endParaRPr lang="en-GB" sz="2000" dirty="0"/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935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58427"/>
              </p:ext>
            </p:extLst>
          </p:nvPr>
        </p:nvGraphicFramePr>
        <p:xfrm>
          <a:off x="174769" y="477959"/>
          <a:ext cx="8826387" cy="5756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533"/>
                <a:gridCol w="4567854"/>
              </a:tblGrid>
              <a:tr h="1268800"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</a:rPr>
                        <a:t>Ingratitating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tactics 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GB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encari</a:t>
                      </a:r>
                      <a:r>
                        <a:rPr lang="en-GB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waktu</a:t>
                      </a:r>
                      <a:r>
                        <a:rPr lang="en-GB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GB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tepat</a:t>
                      </a:r>
                      <a:r>
                        <a:rPr lang="en-GB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dimana</a:t>
                      </a:r>
                      <a:r>
                        <a:rPr lang="en-GB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orang</a:t>
                      </a:r>
                      <a:r>
                        <a:rPr lang="id-ID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tua</a:t>
                      </a:r>
                      <a:r>
                        <a:rPr lang="en-GB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mereka</a:t>
                      </a:r>
                      <a:r>
                        <a:rPr lang="en-GB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GB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keadaan</a:t>
                      </a:r>
                      <a:r>
                        <a:rPr lang="en-GB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mood yang </a:t>
                      </a:r>
                      <a:r>
                        <a:rPr lang="en-GB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baik</a:t>
                      </a:r>
                      <a:r>
                        <a:rPr lang="en-GB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GB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membuat</a:t>
                      </a:r>
                      <a:r>
                        <a:rPr lang="en-GB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orang</a:t>
                      </a:r>
                      <a:r>
                        <a:rPr lang="id-ID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tua</a:t>
                      </a:r>
                      <a:r>
                        <a:rPr lang="en-GB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mereka</a:t>
                      </a:r>
                      <a:r>
                        <a:rPr lang="en-GB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mempunyai</a:t>
                      </a:r>
                      <a:r>
                        <a:rPr lang="en-GB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mood yang </a:t>
                      </a:r>
                      <a:r>
                        <a:rPr lang="en-GB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baik</a:t>
                      </a:r>
                      <a:r>
                        <a:rPr lang="en-GB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sebelum</a:t>
                      </a:r>
                      <a:r>
                        <a:rPr lang="en-GB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mereka</a:t>
                      </a:r>
                      <a:r>
                        <a:rPr lang="en-GB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melakukan</a:t>
                      </a:r>
                      <a:r>
                        <a:rPr lang="en-GB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permintaan</a:t>
                      </a:r>
                      <a:r>
                        <a:rPr lang="en-GB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</a:tr>
              <a:tr h="124921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Rational </a:t>
                      </a:r>
                      <a:r>
                        <a:rPr lang="en-US" sz="2000" dirty="0" err="1" smtClean="0"/>
                        <a:t>persuation</a:t>
                      </a:r>
                      <a:endParaRPr lang="en-GB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GB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enggunakan</a:t>
                      </a:r>
                      <a:r>
                        <a:rPr lang="en-GB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pendapat</a:t>
                      </a:r>
                      <a:r>
                        <a:rPr lang="en-GB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logis</a:t>
                      </a:r>
                      <a:r>
                        <a:rPr lang="en-GB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GB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bukti</a:t>
                      </a:r>
                      <a:r>
                        <a:rPr lang="en-GB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GB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nyata</a:t>
                      </a:r>
                      <a:r>
                        <a:rPr lang="en-GB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GB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membujuk</a:t>
                      </a:r>
                      <a:r>
                        <a:rPr lang="en-GB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orangtua</a:t>
                      </a:r>
                      <a:r>
                        <a:rPr lang="en-GB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mereka</a:t>
                      </a:r>
                      <a:r>
                        <a:rPr lang="en-GB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setuju</a:t>
                      </a:r>
                      <a:r>
                        <a:rPr lang="en-GB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akan</a:t>
                      </a:r>
                      <a:r>
                        <a:rPr lang="en-GB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permintaan</a:t>
                      </a:r>
                      <a:r>
                        <a:rPr lang="en-GB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mereka</a:t>
                      </a:r>
                      <a:r>
                        <a:rPr lang="en-GB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2000" dirty="0"/>
                    </a:p>
                  </a:txBody>
                  <a:tcPr marL="68580" marR="68580"/>
                </a:tc>
              </a:tr>
              <a:tr h="1132764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Inspiratioinal</a:t>
                      </a:r>
                      <a:r>
                        <a:rPr lang="en-US" sz="2000" dirty="0" smtClean="0"/>
                        <a:t> appeals</a:t>
                      </a:r>
                      <a:endParaRPr lang="en-GB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GB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enggunakan</a:t>
                      </a:r>
                      <a:r>
                        <a:rPr lang="en-GB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daya</a:t>
                      </a:r>
                      <a:r>
                        <a:rPr lang="en-GB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tarik</a:t>
                      </a:r>
                      <a:r>
                        <a:rPr lang="en-GB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emosi</a:t>
                      </a:r>
                      <a:r>
                        <a:rPr lang="en-GB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GB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proposal yang </a:t>
                      </a:r>
                      <a:r>
                        <a:rPr lang="en-GB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menimbulkan</a:t>
                      </a:r>
                      <a:r>
                        <a:rPr lang="en-GB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rasa </a:t>
                      </a:r>
                      <a:r>
                        <a:rPr lang="en-GB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antusias</a:t>
                      </a:r>
                      <a:r>
                        <a:rPr lang="en-GB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GB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daya</a:t>
                      </a:r>
                      <a:r>
                        <a:rPr lang="en-GB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tarik</a:t>
                      </a:r>
                      <a:r>
                        <a:rPr lang="en-GB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nilai</a:t>
                      </a:r>
                      <a:r>
                        <a:rPr lang="en-GB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orang </a:t>
                      </a:r>
                      <a:r>
                        <a:rPr lang="en-GB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tua</a:t>
                      </a:r>
                      <a:r>
                        <a:rPr lang="en-GB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mereka</a:t>
                      </a:r>
                      <a:r>
                        <a:rPr lang="en-GB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2000" dirty="0"/>
                    </a:p>
                  </a:txBody>
                  <a:tcPr marL="68580" marR="68580"/>
                </a:tc>
              </a:tr>
              <a:tr h="121465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Consultation</a:t>
                      </a:r>
                      <a:r>
                        <a:rPr lang="en-US" sz="2000" baseline="0" dirty="0" smtClean="0"/>
                        <a:t> tactics</a:t>
                      </a:r>
                      <a:endParaRPr lang="en-GB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GB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encari</a:t>
                      </a:r>
                      <a:r>
                        <a:rPr lang="en-GB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pendapat</a:t>
                      </a:r>
                      <a:r>
                        <a:rPr lang="en-GB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orang </a:t>
                      </a:r>
                      <a:r>
                        <a:rPr lang="en-GB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tua</a:t>
                      </a:r>
                      <a:r>
                        <a:rPr lang="en-GB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mereka</a:t>
                      </a:r>
                      <a:r>
                        <a:rPr lang="en-GB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GB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mengambil</a:t>
                      </a:r>
                      <a:r>
                        <a:rPr lang="en-GB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keputusan</a:t>
                      </a:r>
                      <a:r>
                        <a:rPr lang="en-GB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2000" dirty="0"/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565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Family Life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FLC: </a:t>
            </a:r>
            <a:r>
              <a:rPr lang="en-GB" dirty="0" err="1"/>
              <a:t>Sarana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menggambarkan</a:t>
            </a:r>
            <a:r>
              <a:rPr lang="en-GB" dirty="0"/>
              <a:t> </a:t>
            </a:r>
            <a:r>
              <a:rPr lang="en-GB" dirty="0" err="1"/>
              <a:t>rangkaian</a:t>
            </a:r>
            <a:r>
              <a:rPr lang="en-GB" dirty="0"/>
              <a:t> </a:t>
            </a:r>
            <a:r>
              <a:rPr lang="en-GB" dirty="0" err="1"/>
              <a:t>tahapan</a:t>
            </a:r>
            <a:r>
              <a:rPr lang="en-GB" dirty="0"/>
              <a:t> yang </a:t>
            </a:r>
            <a:r>
              <a:rPr lang="en-GB" dirty="0" err="1"/>
              <a:t>cukup</a:t>
            </a:r>
            <a:r>
              <a:rPr lang="en-GB" dirty="0"/>
              <a:t> </a:t>
            </a:r>
            <a:r>
              <a:rPr lang="en-GB" dirty="0" err="1"/>
              <a:t>stabil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diprediksi</a:t>
            </a:r>
            <a:r>
              <a:rPr lang="en-GB" dirty="0"/>
              <a:t> yang </a:t>
            </a:r>
            <a:r>
              <a:rPr lang="en-GB" dirty="0" err="1"/>
              <a:t>dilalui</a:t>
            </a:r>
            <a:r>
              <a:rPr lang="en-GB" dirty="0"/>
              <a:t> </a:t>
            </a:r>
            <a:r>
              <a:rPr lang="en-GB" dirty="0" err="1"/>
              <a:t>oleh</a:t>
            </a:r>
            <a:r>
              <a:rPr lang="en-GB" dirty="0"/>
              <a:t> </a:t>
            </a:r>
            <a:r>
              <a:rPr lang="en-GB" dirty="0" err="1"/>
              <a:t>sebagian</a:t>
            </a:r>
            <a:r>
              <a:rPr lang="en-GB" dirty="0"/>
              <a:t> </a:t>
            </a:r>
            <a:r>
              <a:rPr lang="en-GB" dirty="0" err="1"/>
              <a:t>besar</a:t>
            </a:r>
            <a:r>
              <a:rPr lang="en-GB" dirty="0"/>
              <a:t> </a:t>
            </a:r>
            <a:r>
              <a:rPr lang="en-GB" dirty="0" err="1"/>
              <a:t>keluarga</a:t>
            </a:r>
            <a:r>
              <a:rPr lang="en-GB" dirty="0"/>
              <a:t>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695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Traditional Family Life Cycle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Proses di </a:t>
            </a:r>
            <a:r>
              <a:rPr lang="en-GB" dirty="0" err="1" smtClean="0"/>
              <a:t>mana</a:t>
            </a:r>
            <a:r>
              <a:rPr lang="en-GB" dirty="0" smtClean="0"/>
              <a:t> </a:t>
            </a:r>
            <a:r>
              <a:rPr lang="en-GB" dirty="0" err="1"/>
              <a:t>tahap-tahap</a:t>
            </a:r>
            <a:r>
              <a:rPr lang="en-GB" dirty="0"/>
              <a:t> </a:t>
            </a:r>
            <a:r>
              <a:rPr lang="en-GB" dirty="0" err="1" smtClean="0"/>
              <a:t>untuk</a:t>
            </a:r>
            <a:r>
              <a:rPr lang="en-GB" dirty="0" smtClean="0"/>
              <a:t> </a:t>
            </a:r>
            <a:r>
              <a:rPr lang="en-GB" dirty="0" err="1" smtClean="0"/>
              <a:t>berkeluarga</a:t>
            </a:r>
            <a:r>
              <a:rPr lang="en-GB" dirty="0" smtClean="0"/>
              <a:t>, </a:t>
            </a:r>
            <a:r>
              <a:rPr lang="en-GB" dirty="0" err="1"/>
              <a:t>dimulai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masa</a:t>
            </a:r>
            <a:r>
              <a:rPr lang="en-GB" dirty="0"/>
              <a:t> </a:t>
            </a:r>
            <a:r>
              <a:rPr lang="en-GB" dirty="0" err="1"/>
              <a:t>lajang</a:t>
            </a:r>
            <a:r>
              <a:rPr lang="en-GB" dirty="0"/>
              <a:t>, </a:t>
            </a:r>
            <a:r>
              <a:rPr lang="en-GB" dirty="0" err="1"/>
              <a:t>pindah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 smtClean="0"/>
              <a:t>pernikahan</a:t>
            </a:r>
            <a:r>
              <a:rPr lang="en-GB" dirty="0" smtClean="0"/>
              <a:t>, </a:t>
            </a:r>
            <a:r>
              <a:rPr lang="en-GB" dirty="0" err="1"/>
              <a:t>kemudian</a:t>
            </a:r>
            <a:r>
              <a:rPr lang="en-GB" dirty="0"/>
              <a:t> </a:t>
            </a:r>
            <a:r>
              <a:rPr lang="en-GB" dirty="0" err="1" smtClean="0"/>
              <a:t>berkeluarga</a:t>
            </a:r>
            <a:r>
              <a:rPr lang="en-GB" dirty="0" smtClean="0"/>
              <a:t> (</a:t>
            </a:r>
            <a:r>
              <a:rPr lang="en-GB" dirty="0" err="1" smtClean="0"/>
              <a:t>dengan</a:t>
            </a:r>
            <a:r>
              <a:rPr lang="en-GB" dirty="0" smtClean="0"/>
              <a:t> </a:t>
            </a:r>
            <a:r>
              <a:rPr lang="en-GB" dirty="0" err="1"/>
              <a:t>kelahiran</a:t>
            </a:r>
            <a:r>
              <a:rPr lang="en-GB" dirty="0"/>
              <a:t> </a:t>
            </a:r>
            <a:r>
              <a:rPr lang="en-GB" dirty="0" err="1"/>
              <a:t>anak-anak</a:t>
            </a:r>
            <a:r>
              <a:rPr lang="en-GB" dirty="0"/>
              <a:t>),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kontraksi</a:t>
            </a:r>
            <a:r>
              <a:rPr lang="en-GB" dirty="0"/>
              <a:t> </a:t>
            </a:r>
            <a:r>
              <a:rPr lang="en-GB" dirty="0" err="1"/>
              <a:t>keluarga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anak-anak</a:t>
            </a:r>
            <a:r>
              <a:rPr lang="en-GB" dirty="0" smtClean="0"/>
              <a:t> </a:t>
            </a:r>
            <a:r>
              <a:rPr lang="en-GB" dirty="0"/>
              <a:t>yang </a:t>
            </a:r>
            <a:r>
              <a:rPr lang="en-GB" dirty="0" err="1"/>
              <a:t>sudah</a:t>
            </a:r>
            <a:r>
              <a:rPr lang="en-GB" dirty="0"/>
              <a:t> </a:t>
            </a:r>
            <a:r>
              <a:rPr lang="en-GB" dirty="0" err="1"/>
              <a:t>dewasa</a:t>
            </a:r>
            <a:r>
              <a:rPr lang="en-GB" dirty="0"/>
              <a:t> </a:t>
            </a:r>
            <a:r>
              <a:rPr lang="en-GB" dirty="0" err="1"/>
              <a:t>meninggalkan</a:t>
            </a:r>
            <a:r>
              <a:rPr lang="en-GB" dirty="0"/>
              <a:t> </a:t>
            </a:r>
            <a:r>
              <a:rPr lang="en-GB" dirty="0" err="1" smtClean="0"/>
              <a:t>rumah</a:t>
            </a:r>
            <a:r>
              <a:rPr lang="en-GB" dirty="0" smtClean="0"/>
              <a:t>),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diakhiri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i="1" dirty="0" smtClean="0"/>
              <a:t>dissolution</a:t>
            </a:r>
            <a:r>
              <a:rPr lang="en-GB" dirty="0" smtClean="0"/>
              <a:t> (</a:t>
            </a:r>
            <a:r>
              <a:rPr lang="en-GB" dirty="0" err="1" smtClean="0"/>
              <a:t>kematian</a:t>
            </a:r>
            <a:r>
              <a:rPr lang="en-GB" dirty="0" smtClean="0"/>
              <a:t> </a:t>
            </a:r>
            <a:r>
              <a:rPr lang="en-GB" dirty="0" err="1"/>
              <a:t>satu</a:t>
            </a:r>
            <a:r>
              <a:rPr lang="en-GB" dirty="0"/>
              <a:t> </a:t>
            </a:r>
            <a:r>
              <a:rPr lang="en-GB" dirty="0" err="1"/>
              <a:t>pasangan</a:t>
            </a:r>
            <a:r>
              <a:rPr lang="en-GB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436314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Traditional Family Life Cycle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Stage I: Bachelorhood</a:t>
            </a:r>
          </a:p>
          <a:p>
            <a:r>
              <a:rPr lang="en-GB" dirty="0" smtClean="0"/>
              <a:t>Stage II: Honeymooners</a:t>
            </a:r>
          </a:p>
          <a:p>
            <a:r>
              <a:rPr lang="en-GB" dirty="0" smtClean="0"/>
              <a:t>Stage III: Parenthood </a:t>
            </a:r>
          </a:p>
          <a:p>
            <a:r>
              <a:rPr lang="en-GB" dirty="0" smtClean="0"/>
              <a:t>Stage IV: </a:t>
            </a:r>
            <a:r>
              <a:rPr lang="en-GB" dirty="0" err="1" smtClean="0"/>
              <a:t>Postparenthood</a:t>
            </a:r>
            <a:endParaRPr lang="en-GB" dirty="0" smtClean="0"/>
          </a:p>
          <a:p>
            <a:r>
              <a:rPr lang="en-GB" dirty="0" smtClean="0"/>
              <a:t>Stage V: Dissolution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0834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Marketing and the traditional FLC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Menunjukan</a:t>
            </a:r>
            <a:r>
              <a:rPr lang="en-GB" dirty="0" smtClean="0"/>
              <a:t> </a:t>
            </a:r>
            <a:r>
              <a:rPr lang="en-GB" dirty="0" err="1" smtClean="0"/>
              <a:t>jenis</a:t>
            </a:r>
            <a:r>
              <a:rPr lang="en-GB" dirty="0" smtClean="0"/>
              <a:t> </a:t>
            </a:r>
            <a:r>
              <a:rPr lang="en-GB" dirty="0" err="1" smtClean="0"/>
              <a:t>produk</a:t>
            </a:r>
            <a:r>
              <a:rPr lang="en-GB" dirty="0" smtClean="0"/>
              <a:t> </a:t>
            </a:r>
            <a:r>
              <a:rPr lang="en-GB" dirty="0" err="1" smtClean="0"/>
              <a:t>atau</a:t>
            </a:r>
            <a:r>
              <a:rPr lang="en-GB" dirty="0" smtClean="0"/>
              <a:t> </a:t>
            </a:r>
            <a:r>
              <a:rPr lang="en-GB" dirty="0" err="1" smtClean="0"/>
              <a:t>layanan</a:t>
            </a:r>
            <a:r>
              <a:rPr lang="en-GB" dirty="0" smtClean="0"/>
              <a:t> yang </a:t>
            </a:r>
            <a:r>
              <a:rPr lang="en-GB" dirty="0" err="1" smtClean="0"/>
              <a:t>diperlukan</a:t>
            </a:r>
            <a:r>
              <a:rPr lang="en-GB" dirty="0" smtClean="0"/>
              <a:t> </a:t>
            </a:r>
            <a:r>
              <a:rPr lang="en-GB" dirty="0" err="1" smtClean="0"/>
              <a:t>didalam</a:t>
            </a:r>
            <a:r>
              <a:rPr lang="en-GB" dirty="0" smtClean="0"/>
              <a:t> </a:t>
            </a:r>
            <a:r>
              <a:rPr lang="en-GB" dirty="0" err="1" smtClean="0"/>
              <a:t>keluarga</a:t>
            </a:r>
            <a:r>
              <a:rPr lang="en-GB" dirty="0" smtClean="0"/>
              <a:t>. </a:t>
            </a:r>
          </a:p>
          <a:p>
            <a:r>
              <a:rPr lang="en-GB" dirty="0" err="1" smtClean="0"/>
              <a:t>Mulai</a:t>
            </a:r>
            <a:r>
              <a:rPr lang="en-GB" dirty="0" smtClean="0"/>
              <a:t> </a:t>
            </a:r>
            <a:r>
              <a:rPr lang="en-GB" dirty="0" err="1" smtClean="0"/>
              <a:t>dari</a:t>
            </a:r>
            <a:r>
              <a:rPr lang="en-GB" dirty="0" smtClean="0"/>
              <a:t> </a:t>
            </a:r>
            <a:r>
              <a:rPr lang="en-GB" dirty="0" err="1" smtClean="0"/>
              <a:t>produk</a:t>
            </a:r>
            <a:r>
              <a:rPr lang="en-GB" dirty="0" smtClean="0"/>
              <a:t> </a:t>
            </a:r>
            <a:r>
              <a:rPr lang="en-GB" dirty="0" err="1" smtClean="0"/>
              <a:t>keperluan</a:t>
            </a:r>
            <a:r>
              <a:rPr lang="en-GB" dirty="0" smtClean="0"/>
              <a:t> yang </a:t>
            </a:r>
            <a:r>
              <a:rPr lang="en-GB" dirty="0" err="1" smtClean="0"/>
              <a:t>ada</a:t>
            </a:r>
            <a:r>
              <a:rPr lang="en-GB" dirty="0" smtClean="0"/>
              <a:t> di </a:t>
            </a:r>
            <a:r>
              <a:rPr lang="en-GB" dirty="0" err="1" smtClean="0"/>
              <a:t>dalam</a:t>
            </a:r>
            <a:r>
              <a:rPr lang="en-GB" dirty="0" smtClean="0"/>
              <a:t> </a:t>
            </a:r>
            <a:r>
              <a:rPr lang="en-GB" dirty="0" err="1" smtClean="0"/>
              <a:t>rumah</a:t>
            </a:r>
            <a:r>
              <a:rPr lang="en-GB" dirty="0" smtClean="0"/>
              <a:t>, </a:t>
            </a:r>
            <a:r>
              <a:rPr lang="en-GB" dirty="0" err="1" smtClean="0"/>
              <a:t>sampai</a:t>
            </a:r>
            <a:r>
              <a:rPr lang="en-GB" dirty="0" smtClean="0"/>
              <a:t> </a:t>
            </a:r>
            <a:r>
              <a:rPr lang="en-GB" dirty="0" err="1" smtClean="0"/>
              <a:t>kebutuhan</a:t>
            </a:r>
            <a:r>
              <a:rPr lang="en-GB" dirty="0" smtClean="0"/>
              <a:t> </a:t>
            </a:r>
            <a:r>
              <a:rPr lang="en-GB" dirty="0" err="1" smtClean="0"/>
              <a:t>layanan</a:t>
            </a:r>
            <a:r>
              <a:rPr lang="en-GB" dirty="0" smtClean="0"/>
              <a:t> </a:t>
            </a:r>
            <a:r>
              <a:rPr lang="en-GB" dirty="0" err="1" smtClean="0"/>
              <a:t>untuk</a:t>
            </a:r>
            <a:r>
              <a:rPr lang="en-GB" dirty="0" smtClean="0"/>
              <a:t> </a:t>
            </a:r>
            <a:r>
              <a:rPr lang="en-GB" dirty="0" err="1" smtClean="0"/>
              <a:t>keluarga</a:t>
            </a:r>
            <a:r>
              <a:rPr lang="en-GB" dirty="0" smtClean="0"/>
              <a:t> </a:t>
            </a:r>
            <a:r>
              <a:rPr lang="en-GB" dirty="0" err="1" smtClean="0"/>
              <a:t>seperti</a:t>
            </a:r>
            <a:r>
              <a:rPr lang="en-GB" dirty="0" smtClean="0"/>
              <a:t> </a:t>
            </a:r>
            <a:r>
              <a:rPr lang="en-GB" dirty="0" err="1" smtClean="0"/>
              <a:t>liburan</a:t>
            </a:r>
            <a:r>
              <a:rPr lang="en-GB" dirty="0" smtClean="0"/>
              <a:t>, </a:t>
            </a:r>
            <a:r>
              <a:rPr lang="en-GB" dirty="0" err="1" smtClean="0"/>
              <a:t>dll</a:t>
            </a:r>
            <a:r>
              <a:rPr lang="en-GB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930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Modifications-the </a:t>
            </a:r>
            <a:r>
              <a:rPr lang="en-GB" dirty="0" err="1" smtClean="0"/>
              <a:t>Nontraditional</a:t>
            </a:r>
            <a:r>
              <a:rPr lang="en-GB" dirty="0" smtClean="0"/>
              <a:t> FLC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Model FLC </a:t>
            </a:r>
            <a:r>
              <a:rPr lang="en-GB" dirty="0" err="1" smtClean="0"/>
              <a:t>ini</a:t>
            </a:r>
            <a:r>
              <a:rPr lang="en-GB" dirty="0" smtClean="0"/>
              <a:t> </a:t>
            </a:r>
            <a:r>
              <a:rPr lang="en-GB" dirty="0" err="1" smtClean="0"/>
              <a:t>telah</a:t>
            </a:r>
            <a:r>
              <a:rPr lang="en-GB" dirty="0" smtClean="0"/>
              <a:t> </a:t>
            </a:r>
            <a:r>
              <a:rPr lang="en-GB" dirty="0" err="1" smtClean="0"/>
              <a:t>kehilangan</a:t>
            </a:r>
            <a:r>
              <a:rPr lang="en-GB" dirty="0" smtClean="0"/>
              <a:t> </a:t>
            </a:r>
            <a:r>
              <a:rPr lang="en-GB" dirty="0" err="1" smtClean="0"/>
              <a:t>kegunaannya</a:t>
            </a:r>
            <a:r>
              <a:rPr lang="en-GB" dirty="0" smtClean="0"/>
              <a:t> </a:t>
            </a:r>
            <a:r>
              <a:rPr lang="en-GB" dirty="0" err="1" smtClean="0"/>
              <a:t>sebagai</a:t>
            </a:r>
            <a:r>
              <a:rPr lang="en-GB" dirty="0" smtClean="0"/>
              <a:t> </a:t>
            </a:r>
            <a:r>
              <a:rPr lang="en-GB" dirty="0" err="1" smtClean="0"/>
              <a:t>perkembangan</a:t>
            </a:r>
            <a:r>
              <a:rPr lang="en-GB" dirty="0" smtClean="0"/>
              <a:t> </a:t>
            </a:r>
            <a:r>
              <a:rPr lang="en-GB" dirty="0" err="1" smtClean="0"/>
              <a:t>dalam</a:t>
            </a:r>
            <a:r>
              <a:rPr lang="en-GB" dirty="0" smtClean="0"/>
              <a:t> </a:t>
            </a:r>
            <a:r>
              <a:rPr lang="en-GB" dirty="0" err="1" smtClean="0"/>
              <a:t>sebuah</a:t>
            </a:r>
            <a:r>
              <a:rPr lang="en-GB" dirty="0" smtClean="0"/>
              <a:t> </a:t>
            </a:r>
            <a:r>
              <a:rPr lang="en-GB" dirty="0" err="1" smtClean="0"/>
              <a:t>keluarga</a:t>
            </a:r>
            <a:r>
              <a:rPr lang="en-GB" dirty="0" smtClean="0"/>
              <a:t>. </a:t>
            </a:r>
            <a:r>
              <a:rPr lang="en-GB" dirty="0" err="1" smtClean="0"/>
              <a:t>Karena</a:t>
            </a:r>
            <a:r>
              <a:rPr lang="en-GB" dirty="0" smtClean="0"/>
              <a:t> </a:t>
            </a:r>
            <a:r>
              <a:rPr lang="en-GB" dirty="0" err="1" smtClean="0"/>
              <a:t>makin</a:t>
            </a:r>
            <a:r>
              <a:rPr lang="en-GB" dirty="0" smtClean="0"/>
              <a:t> </a:t>
            </a:r>
            <a:r>
              <a:rPr lang="en-GB" dirty="0" err="1" smtClean="0"/>
              <a:t>banyaknya</a:t>
            </a:r>
            <a:r>
              <a:rPr lang="en-GB" dirty="0" smtClean="0"/>
              <a:t> </a:t>
            </a:r>
            <a:r>
              <a:rPr lang="en-GB" dirty="0" err="1" smtClean="0"/>
              <a:t>perceraian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pernikahan</a:t>
            </a:r>
            <a:r>
              <a:rPr lang="en-GB" dirty="0" smtClean="0"/>
              <a:t> yang </a:t>
            </a:r>
            <a:r>
              <a:rPr lang="en-GB" dirty="0" err="1" smtClean="0"/>
              <a:t>ditunda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245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Non-traditional FLC stages </a:t>
            </a:r>
          </a:p>
        </p:txBody>
      </p:sp>
      <p:pic>
        <p:nvPicPr>
          <p:cNvPr id="1026" name="Picture 2" descr="C:\Users\LENOVO\Downloads\IMG_78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9907" y="2103438"/>
            <a:ext cx="5244187" cy="39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990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408940" y="1916832"/>
            <a:ext cx="6264696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Consumption in non-traditional families </a:t>
            </a:r>
          </a:p>
        </p:txBody>
      </p:sp>
    </p:spTree>
    <p:extLst>
      <p:ext uri="{BB962C8B-B14F-4D97-AF65-F5344CB8AC3E}">
        <p14:creationId xmlns:p14="http://schemas.microsoft.com/office/powerpoint/2010/main" val="1926866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lowchart: Process 4"/>
          <p:cNvSpPr/>
          <p:nvPr/>
        </p:nvSpPr>
        <p:spPr>
          <a:xfrm>
            <a:off x="1619672" y="2060848"/>
            <a:ext cx="6120680" cy="352839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Dual spousal work involvement (DSWI):an alternative family/household classification system </a:t>
            </a:r>
          </a:p>
        </p:txBody>
      </p:sp>
    </p:spTree>
    <p:extLst>
      <p:ext uri="{BB962C8B-B14F-4D97-AF65-F5344CB8AC3E}">
        <p14:creationId xmlns:p14="http://schemas.microsoft.com/office/powerpoint/2010/main" val="4134597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Changing U.S 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Nuclear Family, </a:t>
            </a:r>
            <a:r>
              <a:rPr lang="en-GB" dirty="0" err="1"/>
              <a:t>Keluarga</a:t>
            </a:r>
            <a:r>
              <a:rPr lang="en-GB" dirty="0"/>
              <a:t> </a:t>
            </a:r>
            <a:r>
              <a:rPr lang="en-GB" dirty="0" err="1" smtClean="0"/>
              <a:t>Inti</a:t>
            </a:r>
            <a:r>
              <a:rPr lang="en-GB" dirty="0" smtClean="0"/>
              <a:t>.</a:t>
            </a:r>
          </a:p>
          <a:p>
            <a:r>
              <a:rPr lang="en-GB" dirty="0" smtClean="0"/>
              <a:t>Extended </a:t>
            </a:r>
            <a:r>
              <a:rPr lang="en-GB" dirty="0"/>
              <a:t>Family, </a:t>
            </a:r>
            <a:r>
              <a:rPr lang="en-GB" dirty="0" err="1"/>
              <a:t>Keluarga</a:t>
            </a:r>
            <a:r>
              <a:rPr lang="en-GB" dirty="0"/>
              <a:t> </a:t>
            </a:r>
            <a:r>
              <a:rPr lang="en-GB" dirty="0" err="1" smtClean="0"/>
              <a:t>Besar</a:t>
            </a:r>
            <a:endParaRPr lang="en-GB" dirty="0" smtClean="0"/>
          </a:p>
          <a:p>
            <a:r>
              <a:rPr lang="en-GB" dirty="0" smtClean="0"/>
              <a:t>Single-parent Family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4038600" cy="246803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21088"/>
            <a:ext cx="3240000" cy="21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1088"/>
            <a:ext cx="380281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20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social </a:t>
            </a:r>
            <a:r>
              <a:rPr lang="en-GB" dirty="0" smtClean="0"/>
              <a:t>class?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/>
              <a:t>kelas</a:t>
            </a:r>
            <a:r>
              <a:rPr lang="en-GB" b="1" dirty="0"/>
              <a:t> </a:t>
            </a:r>
            <a:r>
              <a:rPr lang="en-GB" b="1" dirty="0" err="1"/>
              <a:t>sosial</a:t>
            </a:r>
            <a:r>
              <a:rPr lang="en-GB" dirty="0"/>
              <a:t>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dianggap</a:t>
            </a:r>
            <a:r>
              <a:rPr lang="en-GB" dirty="0"/>
              <a:t> </a:t>
            </a:r>
            <a:r>
              <a:rPr lang="en-GB" dirty="0" err="1"/>
              <a:t>sebagai</a:t>
            </a:r>
            <a:r>
              <a:rPr lang="en-GB" dirty="0"/>
              <a:t> </a:t>
            </a:r>
            <a:r>
              <a:rPr lang="en-GB" dirty="0" err="1" smtClean="0"/>
              <a:t>kontinum</a:t>
            </a:r>
            <a:r>
              <a:rPr lang="en-GB" dirty="0" smtClean="0"/>
              <a:t> (</a:t>
            </a:r>
            <a:r>
              <a:rPr lang="en-GB" dirty="0" err="1" smtClean="0"/>
              <a:t>rangkaian</a:t>
            </a:r>
            <a:r>
              <a:rPr lang="en-GB" dirty="0" smtClean="0"/>
              <a:t>) </a:t>
            </a:r>
            <a:r>
              <a:rPr lang="en-GB" dirty="0"/>
              <a:t>yang </a:t>
            </a:r>
            <a:r>
              <a:rPr lang="en-GB" dirty="0" err="1"/>
              <a:t>mencakup</a:t>
            </a:r>
            <a:r>
              <a:rPr lang="en-GB" dirty="0"/>
              <a:t> </a:t>
            </a:r>
            <a:r>
              <a:rPr lang="en-GB" dirty="0" err="1"/>
              <a:t>berbagai</a:t>
            </a:r>
            <a:r>
              <a:rPr lang="en-GB" dirty="0"/>
              <a:t> </a:t>
            </a:r>
            <a:r>
              <a:rPr lang="en-GB" dirty="0" err="1"/>
              <a:t>posisi</a:t>
            </a:r>
            <a:r>
              <a:rPr lang="en-GB" dirty="0"/>
              <a:t> </a:t>
            </a:r>
            <a:r>
              <a:rPr lang="en-GB" dirty="0" err="1"/>
              <a:t>sosial</a:t>
            </a:r>
            <a:r>
              <a:rPr lang="en-GB" dirty="0"/>
              <a:t> di </a:t>
            </a:r>
            <a:r>
              <a:rPr lang="en-GB" dirty="0" err="1"/>
              <a:t>mana</a:t>
            </a:r>
            <a:r>
              <a:rPr lang="en-GB" dirty="0"/>
              <a:t> </a:t>
            </a:r>
            <a:r>
              <a:rPr lang="en-GB" dirty="0" err="1"/>
              <a:t>setiap</a:t>
            </a:r>
            <a:r>
              <a:rPr lang="en-GB" dirty="0"/>
              <a:t> </a:t>
            </a:r>
            <a:r>
              <a:rPr lang="en-GB" dirty="0" err="1"/>
              <a:t>jumlah</a:t>
            </a:r>
            <a:r>
              <a:rPr lang="en-GB" dirty="0"/>
              <a:t> </a:t>
            </a:r>
            <a:r>
              <a:rPr lang="en-GB" dirty="0" err="1"/>
              <a:t>masyarakat</a:t>
            </a:r>
            <a:r>
              <a:rPr lang="en-GB" dirty="0"/>
              <a:t>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ditempatkan</a:t>
            </a:r>
            <a:r>
              <a:rPr lang="en-GB" dirty="0"/>
              <a:t>, </a:t>
            </a:r>
            <a:r>
              <a:rPr lang="en-GB" dirty="0" err="1"/>
              <a:t>dibagi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sejumlah</a:t>
            </a:r>
            <a:r>
              <a:rPr lang="en-GB" dirty="0"/>
              <a:t> </a:t>
            </a:r>
            <a:r>
              <a:rPr lang="en-GB" dirty="0" err="1"/>
              <a:t>kecil</a:t>
            </a:r>
            <a:r>
              <a:rPr lang="en-GB" dirty="0"/>
              <a:t> </a:t>
            </a:r>
            <a:r>
              <a:rPr lang="en-GB" dirty="0" err="1"/>
              <a:t>kelas</a:t>
            </a:r>
            <a:r>
              <a:rPr lang="en-GB" dirty="0"/>
              <a:t> </a:t>
            </a:r>
            <a:r>
              <a:rPr lang="en-GB" dirty="0" err="1"/>
              <a:t>sosial</a:t>
            </a:r>
            <a:r>
              <a:rPr lang="en-GB" dirty="0"/>
              <a:t> </a:t>
            </a:r>
            <a:r>
              <a:rPr lang="en-GB" dirty="0" err="1"/>
              <a:t>tertentu</a:t>
            </a:r>
            <a:r>
              <a:rPr lang="en-GB" dirty="0"/>
              <a:t>, </a:t>
            </a:r>
            <a:r>
              <a:rPr lang="en-GB" dirty="0" err="1"/>
              <a:t>atau</a:t>
            </a:r>
            <a:r>
              <a:rPr lang="en-GB" dirty="0"/>
              <a:t> strata.</a:t>
            </a:r>
          </a:p>
        </p:txBody>
      </p:sp>
    </p:spTree>
    <p:extLst>
      <p:ext uri="{BB962C8B-B14F-4D97-AF65-F5344CB8AC3E}">
        <p14:creationId xmlns:p14="http://schemas.microsoft.com/office/powerpoint/2010/main" val="202843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Class and Social 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P</a:t>
            </a:r>
            <a:r>
              <a:rPr lang="en-GB" smtClean="0"/>
              <a:t>eneliti</a:t>
            </a:r>
            <a:r>
              <a:rPr lang="en-GB" dirty="0" smtClean="0"/>
              <a:t> </a:t>
            </a:r>
            <a:r>
              <a:rPr lang="en-GB" dirty="0" err="1"/>
              <a:t>sering</a:t>
            </a:r>
            <a:r>
              <a:rPr lang="en-GB" dirty="0"/>
              <a:t> </a:t>
            </a:r>
            <a:r>
              <a:rPr lang="en-GB" dirty="0" err="1"/>
              <a:t>mengukur</a:t>
            </a:r>
            <a:r>
              <a:rPr lang="en-GB" dirty="0"/>
              <a:t> </a:t>
            </a:r>
            <a:r>
              <a:rPr lang="en-GB" dirty="0" err="1"/>
              <a:t>kelas</a:t>
            </a:r>
            <a:r>
              <a:rPr lang="en-GB" dirty="0"/>
              <a:t> </a:t>
            </a:r>
            <a:r>
              <a:rPr lang="en-GB" dirty="0" err="1"/>
              <a:t>sosial</a:t>
            </a:r>
            <a:r>
              <a:rPr lang="en-GB" dirty="0"/>
              <a:t>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hal</a:t>
            </a:r>
            <a:r>
              <a:rPr lang="en-GB" dirty="0"/>
              <a:t> status </a:t>
            </a:r>
            <a:r>
              <a:rPr lang="en-GB" dirty="0" err="1"/>
              <a:t>sosial</a:t>
            </a:r>
            <a:r>
              <a:rPr lang="en-GB" dirty="0"/>
              <a:t>; </a:t>
            </a:r>
            <a:r>
              <a:rPr lang="en-GB" dirty="0" err="1"/>
              <a:t>artinya</a:t>
            </a:r>
            <a:r>
              <a:rPr lang="en-GB" dirty="0"/>
              <a:t>, </a:t>
            </a:r>
            <a:r>
              <a:rPr lang="en-GB" dirty="0" err="1"/>
              <a:t>mereka</a:t>
            </a:r>
            <a:r>
              <a:rPr lang="en-GB" dirty="0"/>
              <a:t> </a:t>
            </a:r>
            <a:r>
              <a:rPr lang="en-GB" dirty="0" err="1"/>
              <a:t>mendefinisikan</a:t>
            </a:r>
            <a:r>
              <a:rPr lang="en-GB" dirty="0"/>
              <a:t> </a:t>
            </a:r>
            <a:r>
              <a:rPr lang="en-GB" dirty="0" err="1"/>
              <a:t>setiap</a:t>
            </a:r>
            <a:r>
              <a:rPr lang="en-GB" dirty="0"/>
              <a:t> </a:t>
            </a:r>
            <a:r>
              <a:rPr lang="en-GB" dirty="0" err="1"/>
              <a:t>kelas</a:t>
            </a:r>
            <a:r>
              <a:rPr lang="en-GB" dirty="0"/>
              <a:t> </a:t>
            </a:r>
            <a:r>
              <a:rPr lang="en-GB" dirty="0" err="1"/>
              <a:t>sosial</a:t>
            </a:r>
            <a:r>
              <a:rPr lang="en-GB" dirty="0"/>
              <a:t> </a:t>
            </a:r>
            <a:r>
              <a:rPr lang="en-GB" dirty="0" err="1"/>
              <a:t>berdasarkan</a:t>
            </a:r>
            <a:r>
              <a:rPr lang="en-GB" dirty="0"/>
              <a:t> </a:t>
            </a:r>
            <a:r>
              <a:rPr lang="en-GB" dirty="0" err="1"/>
              <a:t>jumlah</a:t>
            </a:r>
            <a:r>
              <a:rPr lang="en-GB" dirty="0"/>
              <a:t> status </a:t>
            </a:r>
            <a:r>
              <a:rPr lang="en-GB" dirty="0" err="1"/>
              <a:t>anggota</a:t>
            </a:r>
            <a:r>
              <a:rPr lang="en-GB" dirty="0"/>
              <a:t> </a:t>
            </a:r>
            <a:r>
              <a:rPr lang="en-GB" dirty="0" err="1"/>
              <a:t>kelas</a:t>
            </a:r>
            <a:r>
              <a:rPr lang="en-GB" dirty="0"/>
              <a:t> </a:t>
            </a:r>
            <a:r>
              <a:rPr lang="en-GB" dirty="0" err="1"/>
              <a:t>tersebut</a:t>
            </a:r>
            <a:r>
              <a:rPr lang="en-GB" dirty="0"/>
              <a:t> </a:t>
            </a:r>
            <a:r>
              <a:rPr lang="en-GB" dirty="0" err="1"/>
              <a:t>dibandingkan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anggota</a:t>
            </a:r>
            <a:r>
              <a:rPr lang="en-GB" dirty="0"/>
              <a:t> </a:t>
            </a:r>
            <a:r>
              <a:rPr lang="en-GB" dirty="0" err="1"/>
              <a:t>kelas</a:t>
            </a:r>
            <a:r>
              <a:rPr lang="en-GB" dirty="0"/>
              <a:t> </a:t>
            </a:r>
            <a:r>
              <a:rPr lang="en-GB" dirty="0" err="1"/>
              <a:t>sosial</a:t>
            </a:r>
            <a:r>
              <a:rPr lang="en-GB" dirty="0"/>
              <a:t> </a:t>
            </a:r>
            <a:r>
              <a:rPr lang="en-GB" dirty="0" err="1"/>
              <a:t>lainnya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14283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lowchart: Process 3"/>
          <p:cNvSpPr/>
          <p:nvPr/>
        </p:nvSpPr>
        <p:spPr>
          <a:xfrm>
            <a:off x="1475656" y="1844824"/>
            <a:ext cx="6408712" cy="352839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Social class is hierarchical and a form of segmentation </a:t>
            </a:r>
          </a:p>
        </p:txBody>
      </p:sp>
    </p:spTree>
    <p:extLst>
      <p:ext uri="{BB962C8B-B14F-4D97-AF65-F5344CB8AC3E}">
        <p14:creationId xmlns:p14="http://schemas.microsoft.com/office/powerpoint/2010/main" val="715625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Class Categories</a:t>
            </a:r>
            <a:endParaRPr lang="en-GB" dirty="0"/>
          </a:p>
        </p:txBody>
      </p:sp>
      <p:pic>
        <p:nvPicPr>
          <p:cNvPr id="1026" name="Picture 2" descr="C:\Users\LENOVO\Downloads\FullSizeRend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7685" y="2103438"/>
            <a:ext cx="7168630" cy="39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691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measurement of social class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Subjective Measures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Class Consciousness</a:t>
            </a:r>
          </a:p>
          <a:p>
            <a:r>
              <a:rPr lang="en-GB" dirty="0" smtClean="0"/>
              <a:t>Objective Measures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Single variable indexes: Occupation,       Education, Income.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Composite-Variable Indexes: Index of status characteristics, Socioeconomic status scores</a:t>
            </a:r>
          </a:p>
        </p:txBody>
      </p:sp>
    </p:spTree>
    <p:extLst>
      <p:ext uri="{BB962C8B-B14F-4D97-AF65-F5344CB8AC3E}">
        <p14:creationId xmlns:p14="http://schemas.microsoft.com/office/powerpoint/2010/main" val="1703088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476672"/>
            <a:ext cx="7680960" cy="1371600"/>
          </a:xfrm>
        </p:spPr>
        <p:txBody>
          <a:bodyPr/>
          <a:lstStyle/>
          <a:p>
            <a:r>
              <a:rPr lang="en-US" dirty="0"/>
              <a:t>Lifestyle Profiles of the Social Classes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700808"/>
            <a:ext cx="7680960" cy="3931920"/>
          </a:xfrm>
        </p:spPr>
        <p:txBody>
          <a:bodyPr/>
          <a:lstStyle/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yang </a:t>
            </a:r>
            <a:r>
              <a:rPr lang="en-US" dirty="0" err="1"/>
              <a:t>spesifik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keyakinan</a:t>
            </a:r>
            <a:r>
              <a:rPr lang="en-US" dirty="0"/>
              <a:t>, </a:t>
            </a:r>
            <a:r>
              <a:rPr lang="en-US" dirty="0" err="1"/>
              <a:t>sikap</a:t>
            </a:r>
            <a:r>
              <a:rPr lang="en-US" dirty="0"/>
              <a:t>, </a:t>
            </a:r>
            <a:r>
              <a:rPr lang="en-US" dirty="0" err="1"/>
              <a:t>aktivitas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.</a:t>
            </a:r>
          </a:p>
          <a:p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6;</a:t>
            </a:r>
          </a:p>
          <a:p>
            <a:pPr marL="0" indent="0">
              <a:buNone/>
            </a:pPr>
            <a:r>
              <a:rPr lang="en-US" dirty="0"/>
              <a:t>	- Upper-Upper Class</a:t>
            </a:r>
          </a:p>
          <a:p>
            <a:pPr marL="0" indent="0">
              <a:buNone/>
            </a:pPr>
            <a:r>
              <a:rPr lang="en-US" dirty="0"/>
              <a:t>	- Lower-Upper Class</a:t>
            </a:r>
          </a:p>
          <a:p>
            <a:pPr marL="0" indent="0">
              <a:buNone/>
            </a:pPr>
            <a:r>
              <a:rPr lang="en-US" dirty="0"/>
              <a:t>	- Upper-Middle Class </a:t>
            </a:r>
          </a:p>
          <a:p>
            <a:pPr marL="0" indent="0">
              <a:buNone/>
            </a:pPr>
            <a:r>
              <a:rPr lang="en-US" dirty="0"/>
              <a:t>	- Lower-Middle Class </a:t>
            </a:r>
          </a:p>
          <a:p>
            <a:pPr marL="0" indent="0">
              <a:buNone/>
            </a:pPr>
            <a:r>
              <a:rPr lang="en-US" dirty="0"/>
              <a:t>	- Upper-Lower Class</a:t>
            </a:r>
          </a:p>
          <a:p>
            <a:pPr marL="0" indent="0">
              <a:buNone/>
            </a:pPr>
            <a:r>
              <a:rPr lang="en-US" dirty="0"/>
              <a:t>	- Lower-Lower Class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348880"/>
            <a:ext cx="3131234" cy="417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67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Class Mobility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Upward Mobility: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contoh</a:t>
            </a:r>
            <a:r>
              <a:rPr lang="en-US" dirty="0"/>
              <a:t>: trainee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yang </a:t>
            </a:r>
            <a:r>
              <a:rPr lang="en-US" dirty="0" err="1"/>
              <a:t>berusaha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	</a:t>
            </a:r>
            <a:r>
              <a:rPr lang="en-US" dirty="0" err="1"/>
              <a:t>berpakaian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bos</a:t>
            </a:r>
            <a:endParaRPr lang="en-US" dirty="0"/>
          </a:p>
          <a:p>
            <a:r>
              <a:rPr lang="en-US" dirty="0"/>
              <a:t>Downward Mobility: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11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Geodemographic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Pengelompokkan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</a:p>
          <a:p>
            <a:r>
              <a:rPr lang="en-US" dirty="0" err="1"/>
              <a:t>Contohnya</a:t>
            </a:r>
            <a:r>
              <a:rPr lang="en-US" dirty="0"/>
              <a:t>: </a:t>
            </a:r>
            <a:r>
              <a:rPr lang="en-US" dirty="0" err="1"/>
              <a:t>Keluarga</a:t>
            </a:r>
            <a:r>
              <a:rPr lang="en-US" dirty="0"/>
              <a:t> yang </a:t>
            </a:r>
            <a:r>
              <a:rPr lang="en-US" dirty="0" err="1"/>
              <a:t>berlatar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tinggal</a:t>
            </a:r>
            <a:r>
              <a:rPr lang="en-US" dirty="0"/>
              <a:t> di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komunitas</a:t>
            </a:r>
            <a:r>
              <a:rPr lang="en-US" dirty="0"/>
              <a:t> yang </a:t>
            </a:r>
            <a:r>
              <a:rPr lang="en-US" dirty="0" err="1"/>
              <a:t>sama</a:t>
            </a:r>
            <a:endParaRPr lang="en-US" dirty="0"/>
          </a:p>
          <a:p>
            <a:r>
              <a:rPr lang="en-US" dirty="0"/>
              <a:t>PRIZM NE: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pengelompokan</a:t>
            </a:r>
            <a:r>
              <a:rPr lang="en-US" dirty="0"/>
              <a:t> yang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demografi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260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Affluent Consumer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Konsumen</a:t>
            </a:r>
            <a:r>
              <a:rPr lang="en-US" dirty="0"/>
              <a:t> yang kaya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kapal</a:t>
            </a:r>
            <a:r>
              <a:rPr lang="en-US" dirty="0"/>
              <a:t> </a:t>
            </a:r>
            <a:r>
              <a:rPr lang="en-US" dirty="0" err="1"/>
              <a:t>pesiar</a:t>
            </a:r>
            <a:r>
              <a:rPr lang="en-US" dirty="0"/>
              <a:t> , </a:t>
            </a:r>
            <a:r>
              <a:rPr lang="en-US" dirty="0" err="1"/>
              <a:t>mobil</a:t>
            </a:r>
            <a:r>
              <a:rPr lang="en-US" dirty="0"/>
              <a:t> sport,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perhiasan</a:t>
            </a:r>
            <a:r>
              <a:rPr lang="en-US" dirty="0"/>
              <a:t> yang </a:t>
            </a:r>
            <a:r>
              <a:rPr lang="en-US" dirty="0" err="1"/>
              <a:t>bagus</a:t>
            </a:r>
            <a:r>
              <a:rPr lang="en-US" dirty="0"/>
              <a:t> </a:t>
            </a:r>
          </a:p>
          <a:p>
            <a:r>
              <a:rPr lang="en-US" dirty="0"/>
              <a:t>Ada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yang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status </a:t>
            </a:r>
            <a:r>
              <a:rPr lang="en-US" dirty="0" err="1"/>
              <a:t>ekonomi</a:t>
            </a:r>
            <a:endParaRPr lang="en-US" dirty="0"/>
          </a:p>
          <a:p>
            <a:r>
              <a:rPr lang="en-US" dirty="0"/>
              <a:t>Affluent Market: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3 </a:t>
            </a:r>
            <a:r>
              <a:rPr lang="en-US" dirty="0" err="1"/>
              <a:t>segmen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- Least Affluent Segment</a:t>
            </a:r>
          </a:p>
          <a:p>
            <a:pPr marL="0" indent="0">
              <a:buNone/>
            </a:pPr>
            <a:r>
              <a:rPr lang="en-US" dirty="0"/>
              <a:t>		- Middle Affluent Segment</a:t>
            </a:r>
          </a:p>
          <a:p>
            <a:pPr marL="0" indent="0">
              <a:buNone/>
            </a:pPr>
            <a:r>
              <a:rPr lang="en-US" dirty="0"/>
              <a:t>		- Most Affluent Segment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417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Middle-Class?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Household earning between $25,000 and $80,000</a:t>
            </a:r>
          </a:p>
          <a:p>
            <a:r>
              <a:rPr lang="en-US" dirty="0"/>
              <a:t>The emerging Chinese middle-class</a:t>
            </a:r>
          </a:p>
          <a:p>
            <a:r>
              <a:rPr lang="en-US" dirty="0"/>
              <a:t>Moving up to more ”near-luxuries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79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Changing U.S Family</a:t>
            </a: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3392396" cy="4525963"/>
          </a:xfrm>
          <a:prstGeom prst="rect">
            <a:avLst/>
          </a:prstGeom>
        </p:spPr>
      </p:pic>
      <p:pic>
        <p:nvPicPr>
          <p:cNvPr id="5" name="Content Placeholder 8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77616"/>
            <a:ext cx="4035829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5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Working Class and non-Affluent Consumers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Household earning $40,000 or less</a:t>
            </a:r>
          </a:p>
          <a:p>
            <a:r>
              <a:rPr lang="en-US" dirty="0"/>
              <a:t>These consumer more loyal than wealthier </a:t>
            </a:r>
            <a:r>
              <a:rPr lang="en-US" dirty="0" smtClean="0"/>
              <a:t>consumer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5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Recognizing The Techno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Having competency with technology</a:t>
            </a:r>
          </a:p>
          <a:p>
            <a:r>
              <a:rPr lang="en-US" dirty="0"/>
              <a:t>The geeks computer gets status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700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</a:t>
            </a:r>
            <a:r>
              <a:rPr lang="en-US" dirty="0" err="1"/>
              <a:t>Behaviour</a:t>
            </a:r>
            <a:r>
              <a:rPr lang="en-US" dirty="0"/>
              <a:t> and Social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Clothing, fashion, and shopping</a:t>
            </a:r>
          </a:p>
          <a:p>
            <a:r>
              <a:rPr lang="en-US" dirty="0"/>
              <a:t>The pursuit of leisure</a:t>
            </a:r>
          </a:p>
          <a:p>
            <a:r>
              <a:rPr lang="en-US" dirty="0"/>
              <a:t>Saving, spending, and credit</a:t>
            </a:r>
          </a:p>
          <a:p>
            <a:r>
              <a:rPr lang="en-US" dirty="0"/>
              <a:t>Social class and Communication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55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Ever-Changing Household Spending Patterns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16832"/>
            <a:ext cx="5256584" cy="412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1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Socialization and Related Roles of Family Members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Socialization of Member, </a:t>
            </a:r>
            <a:r>
              <a:rPr lang="en-GB" dirty="0" err="1" smtClean="0"/>
              <a:t>sosialisasi</a:t>
            </a:r>
            <a:r>
              <a:rPr lang="en-GB" dirty="0" smtClean="0"/>
              <a:t> </a:t>
            </a:r>
            <a:r>
              <a:rPr lang="en-GB" dirty="0" err="1" smtClean="0"/>
              <a:t>dimulai</a:t>
            </a:r>
            <a:r>
              <a:rPr lang="en-GB" dirty="0" smtClean="0"/>
              <a:t> </a:t>
            </a:r>
            <a:r>
              <a:rPr lang="en-GB" dirty="0" err="1" smtClean="0"/>
              <a:t>sejak</a:t>
            </a:r>
            <a:r>
              <a:rPr lang="en-GB" dirty="0" smtClean="0"/>
              <a:t> </a:t>
            </a:r>
            <a:r>
              <a:rPr lang="en-GB" dirty="0" err="1" smtClean="0"/>
              <a:t>masa</a:t>
            </a:r>
            <a:r>
              <a:rPr lang="en-GB" dirty="0" smtClean="0"/>
              <a:t> </a:t>
            </a:r>
            <a:r>
              <a:rPr lang="en-GB" dirty="0" err="1" smtClean="0"/>
              <a:t>kanak-kanak</a:t>
            </a:r>
            <a:r>
              <a:rPr lang="en-GB" dirty="0" smtClean="0"/>
              <a:t> </a:t>
            </a:r>
            <a:r>
              <a:rPr lang="en-GB" dirty="0" err="1" smtClean="0"/>
              <a:t>hingga</a:t>
            </a:r>
            <a:r>
              <a:rPr lang="en-GB" dirty="0" smtClean="0"/>
              <a:t> </a:t>
            </a:r>
            <a:r>
              <a:rPr lang="en-GB" dirty="0" err="1" smtClean="0"/>
              <a:t>dewasa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708920"/>
            <a:ext cx="549618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27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Socialization of Children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Consumer Socialization, proses </a:t>
            </a:r>
            <a:r>
              <a:rPr lang="en-GB" dirty="0" err="1" smtClean="0"/>
              <a:t>dimana</a:t>
            </a:r>
            <a:r>
              <a:rPr lang="en-GB" dirty="0" smtClean="0"/>
              <a:t> </a:t>
            </a:r>
            <a:r>
              <a:rPr lang="en-GB" dirty="0" err="1" smtClean="0"/>
              <a:t>anak-anak</a:t>
            </a:r>
            <a:r>
              <a:rPr lang="en-GB" dirty="0" smtClean="0"/>
              <a:t> </a:t>
            </a:r>
            <a:r>
              <a:rPr lang="en-GB" dirty="0" err="1" smtClean="0"/>
              <a:t>memperoleh</a:t>
            </a:r>
            <a:r>
              <a:rPr lang="en-GB" dirty="0" smtClean="0"/>
              <a:t> </a:t>
            </a:r>
            <a:r>
              <a:rPr lang="en-GB" dirty="0" err="1" smtClean="0"/>
              <a:t>keterampilan</a:t>
            </a:r>
            <a:r>
              <a:rPr lang="en-GB" dirty="0" smtClean="0"/>
              <a:t>, </a:t>
            </a:r>
            <a:r>
              <a:rPr lang="en-GB" dirty="0" err="1" smtClean="0"/>
              <a:t>pengetahuan</a:t>
            </a:r>
            <a:r>
              <a:rPr lang="en-GB" dirty="0" smtClean="0"/>
              <a:t>, </a:t>
            </a:r>
            <a:r>
              <a:rPr lang="en-GB" dirty="0" err="1" smtClean="0"/>
              <a:t>sikap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pengalaman</a:t>
            </a:r>
            <a:r>
              <a:rPr lang="en-GB" dirty="0" smtClean="0"/>
              <a:t> yang </a:t>
            </a:r>
            <a:r>
              <a:rPr lang="en-GB" dirty="0" err="1" smtClean="0"/>
              <a:t>diperlukan</a:t>
            </a:r>
            <a:r>
              <a:rPr lang="en-GB" dirty="0" smtClean="0"/>
              <a:t> </a:t>
            </a:r>
            <a:r>
              <a:rPr lang="en-GB" dirty="0" err="1" smtClean="0"/>
              <a:t>sebagai</a:t>
            </a:r>
            <a:r>
              <a:rPr lang="en-GB" dirty="0" smtClean="0"/>
              <a:t> </a:t>
            </a:r>
            <a:r>
              <a:rPr lang="en-GB" dirty="0" err="1" smtClean="0"/>
              <a:t>konsumen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Socialization Agent, </a:t>
            </a:r>
            <a:r>
              <a:rPr lang="en-GB" dirty="0" err="1" smtClean="0"/>
              <a:t>seseorang</a:t>
            </a:r>
            <a:r>
              <a:rPr lang="en-GB" dirty="0" smtClean="0"/>
              <a:t> </a:t>
            </a:r>
            <a:r>
              <a:rPr lang="en-GB" dirty="0" err="1" smtClean="0"/>
              <a:t>atau</a:t>
            </a:r>
            <a:r>
              <a:rPr lang="en-GB" dirty="0" smtClean="0"/>
              <a:t> </a:t>
            </a:r>
            <a:r>
              <a:rPr lang="en-GB" dirty="0" err="1" smtClean="0"/>
              <a:t>suatu</a:t>
            </a:r>
            <a:r>
              <a:rPr lang="en-GB" dirty="0" smtClean="0"/>
              <a:t> </a:t>
            </a:r>
            <a:r>
              <a:rPr lang="en-GB" dirty="0" err="1" smtClean="0"/>
              <a:t>organisasi</a:t>
            </a:r>
            <a:r>
              <a:rPr lang="en-GB" dirty="0" smtClean="0"/>
              <a:t> yang </a:t>
            </a:r>
            <a:r>
              <a:rPr lang="en-GB" dirty="0" err="1" smtClean="0"/>
              <a:t>terlibat</a:t>
            </a:r>
            <a:r>
              <a:rPr lang="en-GB" dirty="0" smtClean="0"/>
              <a:t> </a:t>
            </a:r>
            <a:r>
              <a:rPr lang="en-GB" dirty="0" err="1" smtClean="0"/>
              <a:t>dalam</a:t>
            </a:r>
            <a:r>
              <a:rPr lang="en-GB" dirty="0" smtClean="0"/>
              <a:t> proses </a:t>
            </a:r>
            <a:r>
              <a:rPr lang="en-GB" dirty="0" err="1" smtClean="0"/>
              <a:t>sosialisasi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6308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Adult Consumer Socialization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Proses </a:t>
            </a:r>
            <a:r>
              <a:rPr lang="en-GB" dirty="0" err="1" smtClean="0"/>
              <a:t>sosialisasi</a:t>
            </a:r>
            <a:r>
              <a:rPr lang="en-GB" dirty="0" smtClean="0"/>
              <a:t> </a:t>
            </a:r>
            <a:r>
              <a:rPr lang="en-GB" dirty="0" err="1" smtClean="0"/>
              <a:t>tidak</a:t>
            </a:r>
            <a:r>
              <a:rPr lang="en-GB" dirty="0" smtClean="0"/>
              <a:t> </a:t>
            </a:r>
            <a:r>
              <a:rPr lang="en-GB" dirty="0" err="1" smtClean="0"/>
              <a:t>teratas</a:t>
            </a:r>
            <a:r>
              <a:rPr lang="en-GB" dirty="0" smtClean="0"/>
              <a:t> </a:t>
            </a:r>
            <a:r>
              <a:rPr lang="en-GB" dirty="0" err="1" smtClean="0"/>
              <a:t>pada</a:t>
            </a:r>
            <a:r>
              <a:rPr lang="en-GB" dirty="0" smtClean="0"/>
              <a:t> </a:t>
            </a:r>
            <a:r>
              <a:rPr lang="en-GB" dirty="0" err="1" smtClean="0"/>
              <a:t>masa</a:t>
            </a:r>
            <a:r>
              <a:rPr lang="en-GB" dirty="0" smtClean="0"/>
              <a:t> </a:t>
            </a:r>
            <a:r>
              <a:rPr lang="en-GB" dirty="0" err="1" smtClean="0"/>
              <a:t>kanak-kanak</a:t>
            </a:r>
            <a:r>
              <a:rPr lang="en-GB" dirty="0" smtClean="0"/>
              <a:t>, </a:t>
            </a:r>
            <a:r>
              <a:rPr lang="en-GB" dirty="0" err="1" smtClean="0"/>
              <a:t>tetapi</a:t>
            </a:r>
            <a:r>
              <a:rPr lang="en-GB" dirty="0" smtClean="0"/>
              <a:t> </a:t>
            </a:r>
            <a:r>
              <a:rPr lang="en-GB" dirty="0" err="1" smtClean="0"/>
              <a:t>merupakan</a:t>
            </a:r>
            <a:r>
              <a:rPr lang="en-GB" dirty="0" smtClean="0"/>
              <a:t> proses yang </a:t>
            </a:r>
            <a:r>
              <a:rPr lang="en-GB" dirty="0" err="1" smtClean="0"/>
              <a:t>berkelanjutan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369" y="3356992"/>
            <a:ext cx="561039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988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Intergenerational Socialization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/>
              <a:t>Loyalitas</a:t>
            </a:r>
            <a:r>
              <a:rPr lang="en-GB" dirty="0" smtClean="0"/>
              <a:t> </a:t>
            </a:r>
            <a:r>
              <a:rPr lang="en-GB" dirty="0" err="1" smtClean="0"/>
              <a:t>produk</a:t>
            </a:r>
            <a:r>
              <a:rPr lang="en-GB" dirty="0" smtClean="0"/>
              <a:t> </a:t>
            </a:r>
            <a:r>
              <a:rPr lang="en-GB" dirty="0" err="1" smtClean="0"/>
              <a:t>diturunkan</a:t>
            </a:r>
            <a:r>
              <a:rPr lang="en-GB" dirty="0" smtClean="0"/>
              <a:t> </a:t>
            </a:r>
            <a:r>
              <a:rPr lang="en-GB" dirty="0" err="1" smtClean="0"/>
              <a:t>dari</a:t>
            </a:r>
            <a:r>
              <a:rPr lang="en-GB" dirty="0" smtClean="0"/>
              <a:t> </a:t>
            </a:r>
            <a:r>
              <a:rPr lang="en-GB" dirty="0" err="1" smtClean="0"/>
              <a:t>satu</a:t>
            </a:r>
            <a:r>
              <a:rPr lang="en-GB" dirty="0" smtClean="0"/>
              <a:t> </a:t>
            </a:r>
            <a:r>
              <a:rPr lang="en-GB" dirty="0" err="1" smtClean="0"/>
              <a:t>generasi</a:t>
            </a:r>
            <a:r>
              <a:rPr lang="en-GB" dirty="0" smtClean="0"/>
              <a:t> </a:t>
            </a:r>
            <a:r>
              <a:rPr lang="en-GB" dirty="0" err="1" smtClean="0"/>
              <a:t>ke</a:t>
            </a:r>
            <a:r>
              <a:rPr lang="en-GB" dirty="0" smtClean="0"/>
              <a:t> </a:t>
            </a:r>
            <a:r>
              <a:rPr lang="en-GB" dirty="0" err="1" smtClean="0"/>
              <a:t>generasi</a:t>
            </a:r>
            <a:r>
              <a:rPr lang="en-GB" dirty="0" smtClean="0"/>
              <a:t>. </a:t>
            </a:r>
            <a:r>
              <a:rPr lang="en-GB" dirty="0" err="1" smtClean="0"/>
              <a:t>Bahkan</a:t>
            </a:r>
            <a:r>
              <a:rPr lang="en-GB" dirty="0" smtClean="0"/>
              <a:t> </a:t>
            </a:r>
            <a:r>
              <a:rPr lang="en-GB" dirty="0" err="1" smtClean="0"/>
              <a:t>mungkin</a:t>
            </a:r>
            <a:r>
              <a:rPr lang="en-GB" dirty="0" smtClean="0"/>
              <a:t> </a:t>
            </a:r>
            <a:r>
              <a:rPr lang="en-GB" dirty="0" err="1" smtClean="0"/>
              <a:t>untuk</a:t>
            </a:r>
            <a:r>
              <a:rPr lang="en-GB" dirty="0" smtClean="0"/>
              <a:t> </a:t>
            </a:r>
            <a:r>
              <a:rPr lang="en-GB" dirty="0" err="1" smtClean="0"/>
              <a:t>tiga</a:t>
            </a:r>
            <a:r>
              <a:rPr lang="en-GB" dirty="0" smtClean="0"/>
              <a:t> </a:t>
            </a:r>
            <a:r>
              <a:rPr lang="en-GB" dirty="0" err="1" smtClean="0"/>
              <a:t>atau</a:t>
            </a:r>
            <a:r>
              <a:rPr lang="en-GB" dirty="0" smtClean="0"/>
              <a:t> </a:t>
            </a:r>
            <a:r>
              <a:rPr lang="en-GB" dirty="0" err="1" smtClean="0"/>
              <a:t>empat</a:t>
            </a:r>
            <a:r>
              <a:rPr lang="en-GB" dirty="0" smtClean="0"/>
              <a:t> </a:t>
            </a:r>
            <a:r>
              <a:rPr lang="en-GB" dirty="0" err="1" smtClean="0"/>
              <a:t>generasi</a:t>
            </a:r>
            <a:r>
              <a:rPr lang="en-GB" dirty="0" smtClean="0"/>
              <a:t> </a:t>
            </a:r>
            <a:r>
              <a:rPr lang="en-GB" dirty="0" err="1" smtClean="0"/>
              <a:t>dalam</a:t>
            </a:r>
            <a:r>
              <a:rPr lang="en-GB" dirty="0" smtClean="0"/>
              <a:t> </a:t>
            </a:r>
            <a:r>
              <a:rPr lang="en-GB" dirty="0" err="1" smtClean="0"/>
              <a:t>keluarga</a:t>
            </a:r>
            <a:r>
              <a:rPr lang="en-GB" dirty="0" smtClean="0"/>
              <a:t> yang </a:t>
            </a:r>
            <a:r>
              <a:rPr lang="en-GB" dirty="0" err="1" smtClean="0"/>
              <a:t>sama</a:t>
            </a:r>
            <a:r>
              <a:rPr lang="en-GB" dirty="0" smtClean="0"/>
              <a:t>.</a:t>
            </a:r>
            <a:endParaRPr lang="id-ID" dirty="0" smtClean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en-US" dirty="0" smtClean="0"/>
              <a:t>Other Functions Of the Family</a:t>
            </a:r>
            <a:endParaRPr lang="id-ID" dirty="0" smtClean="0"/>
          </a:p>
          <a:p>
            <a:r>
              <a:rPr lang="en-US" dirty="0" smtClean="0">
                <a:cs typeface="Times New Roman" pitchFamily="18" charset="0"/>
              </a:rPr>
              <a:t>Economic well-being</a:t>
            </a:r>
          </a:p>
          <a:p>
            <a:r>
              <a:rPr lang="en-US" dirty="0" smtClean="0">
                <a:cs typeface="Times New Roman" pitchFamily="18" charset="0"/>
              </a:rPr>
              <a:t>Emotional support</a:t>
            </a:r>
            <a:endParaRPr lang="id-ID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Suitable Family Lifestyles</a:t>
            </a:r>
          </a:p>
        </p:txBody>
      </p:sp>
    </p:spTree>
    <p:extLst>
      <p:ext uri="{BB962C8B-B14F-4D97-AF65-F5344CB8AC3E}">
        <p14:creationId xmlns:p14="http://schemas.microsoft.com/office/powerpoint/2010/main" val="729652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</a:t>
            </a:r>
            <a:r>
              <a:rPr lang="id-ID" dirty="0" smtClean="0"/>
              <a:t>amily</a:t>
            </a:r>
            <a:r>
              <a:rPr lang="en-US" dirty="0" smtClean="0"/>
              <a:t> D</a:t>
            </a:r>
            <a:r>
              <a:rPr lang="id-ID" dirty="0" smtClean="0"/>
              <a:t>ecision</a:t>
            </a:r>
            <a:r>
              <a:rPr lang="en-US" dirty="0" smtClean="0"/>
              <a:t> M</a:t>
            </a:r>
            <a:r>
              <a:rPr lang="id-ID" dirty="0" smtClean="0"/>
              <a:t>aking</a:t>
            </a:r>
            <a:r>
              <a:rPr lang="en-US" dirty="0" smtClean="0"/>
              <a:t> </a:t>
            </a:r>
            <a:r>
              <a:rPr lang="id-ID" dirty="0" smtClean="0"/>
              <a:t>and</a:t>
            </a:r>
            <a:r>
              <a:rPr lang="en-US" dirty="0" smtClean="0"/>
              <a:t> C</a:t>
            </a:r>
            <a:r>
              <a:rPr lang="id-ID" dirty="0" smtClean="0"/>
              <a:t>onsumption</a:t>
            </a:r>
            <a:r>
              <a:rPr lang="en-US" dirty="0" smtClean="0"/>
              <a:t> R</a:t>
            </a:r>
            <a:r>
              <a:rPr lang="id-ID" dirty="0" smtClean="0"/>
              <a:t>elated </a:t>
            </a:r>
            <a:r>
              <a:rPr lang="en-US" dirty="0" smtClean="0"/>
              <a:t>R</a:t>
            </a:r>
            <a:r>
              <a:rPr lang="id-ID" dirty="0" smtClean="0"/>
              <a:t>oles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id-ID" sz="2400" dirty="0" smtClean="0">
              <a:cs typeface="Times New Roman" pitchFamily="18" charset="0"/>
            </a:endParaRPr>
          </a:p>
          <a:p>
            <a:r>
              <a:rPr lang="id-ID" sz="2400" dirty="0" smtClean="0">
                <a:cs typeface="Times New Roman" pitchFamily="18" charset="0"/>
              </a:rPr>
              <a:t>Husband Dominated</a:t>
            </a:r>
          </a:p>
          <a:p>
            <a:r>
              <a:rPr lang="id-ID" sz="2400" dirty="0" smtClean="0">
                <a:cs typeface="Times New Roman" pitchFamily="18" charset="0"/>
              </a:rPr>
              <a:t>Wife Dominated</a:t>
            </a:r>
          </a:p>
          <a:p>
            <a:r>
              <a:rPr lang="id-ID" sz="2400" dirty="0" smtClean="0">
                <a:cs typeface="Times New Roman" pitchFamily="18" charset="0"/>
              </a:rPr>
              <a:t>Joint</a:t>
            </a:r>
          </a:p>
          <a:p>
            <a:r>
              <a:rPr lang="id-ID" sz="2400" dirty="0" smtClean="0">
                <a:cs typeface="Times New Roman" pitchFamily="18" charset="0"/>
              </a:rPr>
              <a:t>Autonomic</a:t>
            </a:r>
          </a:p>
          <a:p>
            <a:endParaRPr lang="id-ID" sz="2400" dirty="0" smtClean="0">
              <a:cs typeface="Times New Roman" pitchFamily="18" charset="0"/>
            </a:endParaRPr>
          </a:p>
          <a:p>
            <a:pPr>
              <a:buNone/>
            </a:pPr>
            <a:r>
              <a:rPr lang="id-ID" sz="2400" dirty="0" smtClean="0"/>
              <a:t>	</a:t>
            </a:r>
            <a:r>
              <a:rPr lang="en-US" sz="2400" dirty="0" smtClean="0"/>
              <a:t>The </a:t>
            </a:r>
            <a:r>
              <a:rPr lang="id-ID" sz="2400" dirty="0" smtClean="0"/>
              <a:t>E</a:t>
            </a:r>
            <a:r>
              <a:rPr lang="en-US" sz="2400" dirty="0" err="1" smtClean="0"/>
              <a:t>xpanding</a:t>
            </a:r>
            <a:r>
              <a:rPr lang="en-US" sz="2400" dirty="0" smtClean="0"/>
              <a:t> </a:t>
            </a:r>
            <a:r>
              <a:rPr lang="id-ID" sz="2400" dirty="0" smtClean="0"/>
              <a:t>R</a:t>
            </a:r>
            <a:r>
              <a:rPr lang="en-US" sz="2400" dirty="0" smtClean="0"/>
              <a:t>ole of </a:t>
            </a:r>
            <a:r>
              <a:rPr lang="id-ID" sz="2400" dirty="0" smtClean="0"/>
              <a:t>C</a:t>
            </a:r>
            <a:r>
              <a:rPr lang="en-US" sz="2400" dirty="0" err="1" smtClean="0"/>
              <a:t>hildren</a:t>
            </a:r>
            <a:r>
              <a:rPr lang="en-US" sz="2400" dirty="0" smtClean="0"/>
              <a:t> in </a:t>
            </a:r>
            <a:r>
              <a:rPr lang="id-ID" sz="2400" dirty="0" smtClean="0"/>
              <a:t>F</a:t>
            </a:r>
            <a:r>
              <a:rPr lang="en-US" sz="2400" dirty="0" err="1" smtClean="0"/>
              <a:t>amily</a:t>
            </a:r>
            <a:r>
              <a:rPr lang="en-US" sz="2400" dirty="0" smtClean="0"/>
              <a:t> </a:t>
            </a:r>
            <a:r>
              <a:rPr lang="id-ID" sz="2400" dirty="0" smtClean="0"/>
              <a:t>D</a:t>
            </a:r>
            <a:r>
              <a:rPr lang="en-US" sz="2400" dirty="0" err="1" smtClean="0"/>
              <a:t>ecision</a:t>
            </a:r>
            <a:r>
              <a:rPr lang="en-US" sz="2400" dirty="0" smtClean="0"/>
              <a:t> </a:t>
            </a:r>
            <a:r>
              <a:rPr lang="id-ID" sz="2400" dirty="0" smtClean="0"/>
              <a:t>M</a:t>
            </a:r>
            <a:r>
              <a:rPr lang="en-US" sz="2400" dirty="0" err="1" smtClean="0"/>
              <a:t>aking</a:t>
            </a:r>
            <a:endParaRPr lang="en-US" sz="2400" dirty="0" smtClean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1303</TotalTime>
  <Words>868</Words>
  <Application>Microsoft Macintosh PowerPoint</Application>
  <PresentationFormat>On-screen Show (4:3)</PresentationFormat>
  <Paragraphs>124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Calibri</vt:lpstr>
      <vt:lpstr>Century Gothic</vt:lpstr>
      <vt:lpstr>Garamond</vt:lpstr>
      <vt:lpstr>Times New Roman</vt:lpstr>
      <vt:lpstr>Savon</vt:lpstr>
      <vt:lpstr>The family and its social class standing</vt:lpstr>
      <vt:lpstr>The Changing U.S Family</vt:lpstr>
      <vt:lpstr>The Changing U.S Family</vt:lpstr>
      <vt:lpstr>Ever-Changing Household Spending Patterns</vt:lpstr>
      <vt:lpstr>Socialization and Related Roles of Family Members</vt:lpstr>
      <vt:lpstr>Consumer Socialization of Children</vt:lpstr>
      <vt:lpstr>Adult Consumer Socialization</vt:lpstr>
      <vt:lpstr>Intergenerational Socialization</vt:lpstr>
      <vt:lpstr>Family Decision Making and Consumption Related Roles</vt:lpstr>
      <vt:lpstr>Tactics used by children to influence their parents</vt:lpstr>
      <vt:lpstr>PowerPoint Presentation</vt:lpstr>
      <vt:lpstr>The Family Life Cycle</vt:lpstr>
      <vt:lpstr>Traditional Family Life Cycle</vt:lpstr>
      <vt:lpstr>Traditional Family Life Cycle</vt:lpstr>
      <vt:lpstr>Marketing and the traditional FLC </vt:lpstr>
      <vt:lpstr>Modifications-the Nontraditional FLC</vt:lpstr>
      <vt:lpstr>Non-traditional FLC stages </vt:lpstr>
      <vt:lpstr>PowerPoint Presentation</vt:lpstr>
      <vt:lpstr>PowerPoint Presentation</vt:lpstr>
      <vt:lpstr>What is social class?</vt:lpstr>
      <vt:lpstr>Social Class and Social Status</vt:lpstr>
      <vt:lpstr>PowerPoint Presentation</vt:lpstr>
      <vt:lpstr>Social Class Categories</vt:lpstr>
      <vt:lpstr>The measurement of social class </vt:lpstr>
      <vt:lpstr>Lifestyle Profiles of the Social Classes </vt:lpstr>
      <vt:lpstr>Social Class Mobility </vt:lpstr>
      <vt:lpstr>Geodemographic Clustering</vt:lpstr>
      <vt:lpstr>The Affluent Consumer</vt:lpstr>
      <vt:lpstr>What Is Middle-Class?</vt:lpstr>
      <vt:lpstr>The Working Class and non-Affluent Consumers</vt:lpstr>
      <vt:lpstr>Recognizing The Techno Class</vt:lpstr>
      <vt:lpstr>Consumer Behaviour and Social Class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Nanda Novira Agyano</cp:lastModifiedBy>
  <cp:revision>36</cp:revision>
  <dcterms:created xsi:type="dcterms:W3CDTF">2018-09-30T07:43:45Z</dcterms:created>
  <dcterms:modified xsi:type="dcterms:W3CDTF">2018-10-02T05:14:53Z</dcterms:modified>
</cp:coreProperties>
</file>