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1"/>
  </p:notesMasterIdLst>
  <p:handoutMasterIdLst>
    <p:handoutMasterId r:id="rId22"/>
  </p:handoutMasterIdLst>
  <p:sldIdLst>
    <p:sldId id="268" r:id="rId2"/>
    <p:sldId id="269" r:id="rId3"/>
    <p:sldId id="270" r:id="rId4"/>
    <p:sldId id="271" r:id="rId5"/>
    <p:sldId id="272" r:id="rId6"/>
    <p:sldId id="273" r:id="rId7"/>
    <p:sldId id="274" r:id="rId8"/>
    <p:sldId id="275" r:id="rId9"/>
    <p:sldId id="257" r:id="rId10"/>
    <p:sldId id="258" r:id="rId11"/>
    <p:sldId id="259" r:id="rId12"/>
    <p:sldId id="260" r:id="rId13"/>
    <p:sldId id="261" r:id="rId14"/>
    <p:sldId id="262" r:id="rId15"/>
    <p:sldId id="263" r:id="rId16"/>
    <p:sldId id="264" r:id="rId17"/>
    <p:sldId id="265" r:id="rId18"/>
    <p:sldId id="266" r:id="rId19"/>
    <p:sldId id="267" r:id="rId20"/>
  </p:sldIdLst>
  <p:sldSz cx="9144000" cy="6858000" type="screen4x3"/>
  <p:notesSz cx="6858000" cy="9525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502" autoAdjust="0"/>
  </p:normalViewPr>
  <p:slideViewPr>
    <p:cSldViewPr>
      <p:cViewPr>
        <p:scale>
          <a:sx n="70" d="100"/>
          <a:sy n="70" d="100"/>
        </p:scale>
        <p:origin x="-1374"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A55BEF-55BD-4CF0-9533-0492A40E4DC5}" type="doc">
      <dgm:prSet loTypeId="urn:microsoft.com/office/officeart/2005/8/layout/chevron2" loCatId="list" qsTypeId="urn:microsoft.com/office/officeart/2005/8/quickstyle/simple3" qsCatId="simple" csTypeId="urn:microsoft.com/office/officeart/2005/8/colors/accent1_3" csCatId="accent1" phldr="1"/>
      <dgm:spPr/>
      <dgm:t>
        <a:bodyPr/>
        <a:lstStyle/>
        <a:p>
          <a:endParaRPr lang="id-ID"/>
        </a:p>
      </dgm:t>
    </dgm:pt>
    <dgm:pt modelId="{B5F0A8DC-55E4-479E-A58D-53A83CA7A328}">
      <dgm:prSet phldrT="[Text]"/>
      <dgm:spPr/>
      <dgm:t>
        <a:bodyPr/>
        <a:lstStyle/>
        <a:p>
          <a:r>
            <a:rPr lang="id-ID" dirty="0" smtClean="0"/>
            <a:t>1.</a:t>
          </a:r>
          <a:endParaRPr lang="id-ID" dirty="0"/>
        </a:p>
      </dgm:t>
    </dgm:pt>
    <dgm:pt modelId="{AF569509-8B0A-4A3E-92EA-9BC0E896D797}" type="parTrans" cxnId="{28A47FA8-E842-4078-81E3-5929D93E6800}">
      <dgm:prSet/>
      <dgm:spPr/>
      <dgm:t>
        <a:bodyPr/>
        <a:lstStyle/>
        <a:p>
          <a:endParaRPr lang="id-ID"/>
        </a:p>
      </dgm:t>
    </dgm:pt>
    <dgm:pt modelId="{EC063748-1BBE-4006-BCE4-D0884E495A2B}" type="sibTrans" cxnId="{28A47FA8-E842-4078-81E3-5929D93E6800}">
      <dgm:prSet/>
      <dgm:spPr/>
      <dgm:t>
        <a:bodyPr/>
        <a:lstStyle/>
        <a:p>
          <a:endParaRPr lang="id-ID"/>
        </a:p>
      </dgm:t>
    </dgm:pt>
    <dgm:pt modelId="{08D70FB4-7171-4B2A-9929-375D4CF7E6D8}">
      <dgm:prSet phldrT="[Text]"/>
      <dgm:spPr/>
      <dgm:t>
        <a:bodyPr/>
        <a:lstStyle/>
        <a:p>
          <a:r>
            <a:rPr lang="id-ID" dirty="0" smtClean="0"/>
            <a:t>Interpersonal need</a:t>
          </a:r>
          <a:endParaRPr lang="id-ID" dirty="0"/>
        </a:p>
      </dgm:t>
    </dgm:pt>
    <dgm:pt modelId="{9DA74F59-0D51-4EEC-B610-D2E83B5E9E71}" type="parTrans" cxnId="{F2CD7C23-413F-4254-8749-90C0902BA317}">
      <dgm:prSet/>
      <dgm:spPr/>
      <dgm:t>
        <a:bodyPr/>
        <a:lstStyle/>
        <a:p>
          <a:endParaRPr lang="id-ID"/>
        </a:p>
      </dgm:t>
    </dgm:pt>
    <dgm:pt modelId="{6FDF2498-3C06-4E18-A231-CB2CA10EED61}" type="sibTrans" cxnId="{F2CD7C23-413F-4254-8749-90C0902BA317}">
      <dgm:prSet/>
      <dgm:spPr/>
      <dgm:t>
        <a:bodyPr/>
        <a:lstStyle/>
        <a:p>
          <a:endParaRPr lang="id-ID"/>
        </a:p>
      </dgm:t>
    </dgm:pt>
    <dgm:pt modelId="{CF7DE785-293D-4DA6-9DCC-14D79E1421CB}">
      <dgm:prSet phldrT="[Text]"/>
      <dgm:spPr/>
      <dgm:t>
        <a:bodyPr/>
        <a:lstStyle/>
        <a:p>
          <a:r>
            <a:rPr lang="id-ID" dirty="0" smtClean="0"/>
            <a:t>3.</a:t>
          </a:r>
          <a:endParaRPr lang="id-ID" dirty="0"/>
        </a:p>
      </dgm:t>
    </dgm:pt>
    <dgm:pt modelId="{2080B60E-CEEF-40F0-B8EE-FEE5232E9A52}" type="parTrans" cxnId="{13B8CBDD-9FA0-4635-AB4D-4F28764D7F0C}">
      <dgm:prSet/>
      <dgm:spPr/>
      <dgm:t>
        <a:bodyPr/>
        <a:lstStyle/>
        <a:p>
          <a:endParaRPr lang="id-ID"/>
        </a:p>
      </dgm:t>
    </dgm:pt>
    <dgm:pt modelId="{69CA2EF6-A2BE-4977-B3D2-00C31CA15B3E}" type="sibTrans" cxnId="{13B8CBDD-9FA0-4635-AB4D-4F28764D7F0C}">
      <dgm:prSet/>
      <dgm:spPr/>
      <dgm:t>
        <a:bodyPr/>
        <a:lstStyle/>
        <a:p>
          <a:endParaRPr lang="id-ID"/>
        </a:p>
      </dgm:t>
    </dgm:pt>
    <dgm:pt modelId="{39FA3AC7-62C5-4B4D-BD0B-C3FDFEF6FFD5}">
      <dgm:prSet phldrT="[Text]"/>
      <dgm:spPr/>
      <dgm:t>
        <a:bodyPr/>
        <a:lstStyle/>
        <a:p>
          <a:r>
            <a:rPr lang="id-ID" dirty="0" smtClean="0"/>
            <a:t>4.</a:t>
          </a:r>
          <a:endParaRPr lang="id-ID" dirty="0"/>
        </a:p>
      </dgm:t>
    </dgm:pt>
    <dgm:pt modelId="{1CA39CDB-9051-4A3C-AE60-F9BF50E75CE8}" type="parTrans" cxnId="{57A36623-101B-476F-A56A-D708BA4BE7DB}">
      <dgm:prSet/>
      <dgm:spPr/>
      <dgm:t>
        <a:bodyPr/>
        <a:lstStyle/>
        <a:p>
          <a:endParaRPr lang="id-ID"/>
        </a:p>
      </dgm:t>
    </dgm:pt>
    <dgm:pt modelId="{F2E4FB69-C92E-4933-A14C-5FD980802BE0}" type="sibTrans" cxnId="{57A36623-101B-476F-A56A-D708BA4BE7DB}">
      <dgm:prSet/>
      <dgm:spPr/>
      <dgm:t>
        <a:bodyPr/>
        <a:lstStyle/>
        <a:p>
          <a:endParaRPr lang="id-ID"/>
        </a:p>
      </dgm:t>
    </dgm:pt>
    <dgm:pt modelId="{0206F1DA-C0BA-484C-8F71-3CC41D72683D}">
      <dgm:prSet/>
      <dgm:spPr/>
      <dgm:t>
        <a:bodyPr/>
        <a:lstStyle/>
        <a:p>
          <a:r>
            <a:rPr lang="id-ID" dirty="0" smtClean="0"/>
            <a:t>2.</a:t>
          </a:r>
          <a:endParaRPr lang="id-ID" dirty="0"/>
        </a:p>
      </dgm:t>
    </dgm:pt>
    <dgm:pt modelId="{0F17AFBA-4A7B-496E-B36C-4E0802FC6E3E}" type="parTrans" cxnId="{FEA06A17-ED48-4DCC-B810-7875EDBBC012}">
      <dgm:prSet/>
      <dgm:spPr/>
      <dgm:t>
        <a:bodyPr/>
        <a:lstStyle/>
        <a:p>
          <a:endParaRPr lang="id-ID"/>
        </a:p>
      </dgm:t>
    </dgm:pt>
    <dgm:pt modelId="{F5A874D7-C9DE-4A0D-8183-CB5E9A5D5142}" type="sibTrans" cxnId="{FEA06A17-ED48-4DCC-B810-7875EDBBC012}">
      <dgm:prSet/>
      <dgm:spPr/>
      <dgm:t>
        <a:bodyPr/>
        <a:lstStyle/>
        <a:p>
          <a:endParaRPr lang="id-ID"/>
        </a:p>
      </dgm:t>
    </dgm:pt>
    <dgm:pt modelId="{A1BB3FC4-470D-4F06-B12C-9E4F7682C921}">
      <dgm:prSet/>
      <dgm:spPr/>
      <dgm:t>
        <a:bodyPr/>
        <a:lstStyle/>
        <a:p>
          <a:r>
            <a:rPr lang="id-ID" dirty="0" smtClean="0"/>
            <a:t>Product involvement and utility</a:t>
          </a:r>
          <a:endParaRPr lang="id-ID" dirty="0"/>
        </a:p>
      </dgm:t>
    </dgm:pt>
    <dgm:pt modelId="{7C119BA8-A6E4-476D-B38D-9F788779FF05}" type="parTrans" cxnId="{704F4AE9-74F5-4E47-9EBF-AD57D3D7ED9C}">
      <dgm:prSet/>
      <dgm:spPr/>
      <dgm:t>
        <a:bodyPr/>
        <a:lstStyle/>
        <a:p>
          <a:endParaRPr lang="id-ID"/>
        </a:p>
      </dgm:t>
    </dgm:pt>
    <dgm:pt modelId="{328FCA2E-39DE-431D-B12B-5480CDA28B1D}" type="sibTrans" cxnId="{704F4AE9-74F5-4E47-9EBF-AD57D3D7ED9C}">
      <dgm:prSet/>
      <dgm:spPr/>
      <dgm:t>
        <a:bodyPr/>
        <a:lstStyle/>
        <a:p>
          <a:endParaRPr lang="id-ID"/>
        </a:p>
      </dgm:t>
    </dgm:pt>
    <dgm:pt modelId="{9EE9DBF9-F91B-488D-AADE-CAF017894A25}">
      <dgm:prSet/>
      <dgm:spPr/>
      <dgm:t>
        <a:bodyPr/>
        <a:lstStyle/>
        <a:p>
          <a:r>
            <a:rPr lang="id-ID" dirty="0" smtClean="0"/>
            <a:t>Resposibility </a:t>
          </a:r>
          <a:endParaRPr lang="id-ID" dirty="0"/>
        </a:p>
      </dgm:t>
    </dgm:pt>
    <dgm:pt modelId="{30664653-4234-4E38-9E53-B906FE3CBD6F}" type="parTrans" cxnId="{9022226D-781D-466A-AC1E-82B00000E1A0}">
      <dgm:prSet/>
      <dgm:spPr/>
      <dgm:t>
        <a:bodyPr/>
        <a:lstStyle/>
        <a:p>
          <a:endParaRPr lang="id-ID"/>
        </a:p>
      </dgm:t>
    </dgm:pt>
    <dgm:pt modelId="{7A22A443-314E-4A54-B1B3-328BF5AC320B}" type="sibTrans" cxnId="{9022226D-781D-466A-AC1E-82B00000E1A0}">
      <dgm:prSet/>
      <dgm:spPr/>
      <dgm:t>
        <a:bodyPr/>
        <a:lstStyle/>
        <a:p>
          <a:endParaRPr lang="id-ID"/>
        </a:p>
      </dgm:t>
    </dgm:pt>
    <dgm:pt modelId="{9F2B9702-691C-4AF5-88BD-123DAE9FAC4E}">
      <dgm:prSet/>
      <dgm:spPr/>
      <dgm:t>
        <a:bodyPr/>
        <a:lstStyle/>
        <a:p>
          <a:r>
            <a:rPr lang="id-ID" dirty="0" smtClean="0"/>
            <a:t>Power </a:t>
          </a:r>
          <a:endParaRPr lang="id-ID" dirty="0"/>
        </a:p>
      </dgm:t>
    </dgm:pt>
    <dgm:pt modelId="{6216824F-2984-4E4A-9067-31245B4E2AA7}" type="parTrans" cxnId="{4831B209-C86B-4EA2-83BD-C934FF94D0F0}">
      <dgm:prSet/>
      <dgm:spPr/>
      <dgm:t>
        <a:bodyPr/>
        <a:lstStyle/>
        <a:p>
          <a:endParaRPr lang="id-ID"/>
        </a:p>
      </dgm:t>
    </dgm:pt>
    <dgm:pt modelId="{31BC62A9-437F-4E11-AA09-60C71C4D274A}" type="sibTrans" cxnId="{4831B209-C86B-4EA2-83BD-C934FF94D0F0}">
      <dgm:prSet/>
      <dgm:spPr/>
      <dgm:t>
        <a:bodyPr/>
        <a:lstStyle/>
        <a:p>
          <a:endParaRPr lang="id-ID"/>
        </a:p>
      </dgm:t>
    </dgm:pt>
    <dgm:pt modelId="{5B889008-CAFA-453B-B28A-58C8D0842E02}" type="pres">
      <dgm:prSet presAssocID="{AFA55BEF-55BD-4CF0-9533-0492A40E4DC5}" presName="linearFlow" presStyleCnt="0">
        <dgm:presLayoutVars>
          <dgm:dir/>
          <dgm:animLvl val="lvl"/>
          <dgm:resizeHandles val="exact"/>
        </dgm:presLayoutVars>
      </dgm:prSet>
      <dgm:spPr/>
      <dgm:t>
        <a:bodyPr/>
        <a:lstStyle/>
        <a:p>
          <a:endParaRPr lang="id-ID"/>
        </a:p>
      </dgm:t>
    </dgm:pt>
    <dgm:pt modelId="{DB4C133F-086E-4504-9AFB-A062F2E7ECFD}" type="pres">
      <dgm:prSet presAssocID="{B5F0A8DC-55E4-479E-A58D-53A83CA7A328}" presName="composite" presStyleCnt="0"/>
      <dgm:spPr/>
    </dgm:pt>
    <dgm:pt modelId="{B8FBEBB8-E1CE-401F-90BC-ECBE525C6769}" type="pres">
      <dgm:prSet presAssocID="{B5F0A8DC-55E4-479E-A58D-53A83CA7A328}" presName="parentText" presStyleLbl="alignNode1" presStyleIdx="0" presStyleCnt="4">
        <dgm:presLayoutVars>
          <dgm:chMax val="1"/>
          <dgm:bulletEnabled val="1"/>
        </dgm:presLayoutVars>
      </dgm:prSet>
      <dgm:spPr/>
      <dgm:t>
        <a:bodyPr/>
        <a:lstStyle/>
        <a:p>
          <a:endParaRPr lang="id-ID"/>
        </a:p>
      </dgm:t>
    </dgm:pt>
    <dgm:pt modelId="{730E604C-648F-4550-9793-D0A587DC134E}" type="pres">
      <dgm:prSet presAssocID="{B5F0A8DC-55E4-479E-A58D-53A83CA7A328}" presName="descendantText" presStyleLbl="alignAcc1" presStyleIdx="0" presStyleCnt="4">
        <dgm:presLayoutVars>
          <dgm:bulletEnabled val="1"/>
        </dgm:presLayoutVars>
      </dgm:prSet>
      <dgm:spPr/>
      <dgm:t>
        <a:bodyPr/>
        <a:lstStyle/>
        <a:p>
          <a:endParaRPr lang="id-ID"/>
        </a:p>
      </dgm:t>
    </dgm:pt>
    <dgm:pt modelId="{C8CE0157-D8CD-4232-A7AD-A53DA7F1A445}" type="pres">
      <dgm:prSet presAssocID="{EC063748-1BBE-4006-BCE4-D0884E495A2B}" presName="sp" presStyleCnt="0"/>
      <dgm:spPr/>
    </dgm:pt>
    <dgm:pt modelId="{D2AC08C3-DFE0-434E-85FA-0143D9631F47}" type="pres">
      <dgm:prSet presAssocID="{0206F1DA-C0BA-484C-8F71-3CC41D72683D}" presName="composite" presStyleCnt="0"/>
      <dgm:spPr/>
    </dgm:pt>
    <dgm:pt modelId="{EFCC8647-B2D3-42B9-8319-83144B9CEEBD}" type="pres">
      <dgm:prSet presAssocID="{0206F1DA-C0BA-484C-8F71-3CC41D72683D}" presName="parentText" presStyleLbl="alignNode1" presStyleIdx="1" presStyleCnt="4">
        <dgm:presLayoutVars>
          <dgm:chMax val="1"/>
          <dgm:bulletEnabled val="1"/>
        </dgm:presLayoutVars>
      </dgm:prSet>
      <dgm:spPr/>
      <dgm:t>
        <a:bodyPr/>
        <a:lstStyle/>
        <a:p>
          <a:endParaRPr lang="id-ID"/>
        </a:p>
      </dgm:t>
    </dgm:pt>
    <dgm:pt modelId="{F5E362B7-B2DE-4141-88E0-DFDB1D07E822}" type="pres">
      <dgm:prSet presAssocID="{0206F1DA-C0BA-484C-8F71-3CC41D72683D}" presName="descendantText" presStyleLbl="alignAcc1" presStyleIdx="1" presStyleCnt="4">
        <dgm:presLayoutVars>
          <dgm:bulletEnabled val="1"/>
        </dgm:presLayoutVars>
      </dgm:prSet>
      <dgm:spPr/>
      <dgm:t>
        <a:bodyPr/>
        <a:lstStyle/>
        <a:p>
          <a:endParaRPr lang="id-ID"/>
        </a:p>
      </dgm:t>
    </dgm:pt>
    <dgm:pt modelId="{257ACA87-4312-480A-872F-1D6E48494751}" type="pres">
      <dgm:prSet presAssocID="{F5A874D7-C9DE-4A0D-8183-CB5E9A5D5142}" presName="sp" presStyleCnt="0"/>
      <dgm:spPr/>
    </dgm:pt>
    <dgm:pt modelId="{156A1686-166E-4011-B934-D3EC6724A8AF}" type="pres">
      <dgm:prSet presAssocID="{CF7DE785-293D-4DA6-9DCC-14D79E1421CB}" presName="composite" presStyleCnt="0"/>
      <dgm:spPr/>
    </dgm:pt>
    <dgm:pt modelId="{7524A3B5-4CDB-4211-BB8B-16FCA2ED9CE9}" type="pres">
      <dgm:prSet presAssocID="{CF7DE785-293D-4DA6-9DCC-14D79E1421CB}" presName="parentText" presStyleLbl="alignNode1" presStyleIdx="2" presStyleCnt="4">
        <dgm:presLayoutVars>
          <dgm:chMax val="1"/>
          <dgm:bulletEnabled val="1"/>
        </dgm:presLayoutVars>
      </dgm:prSet>
      <dgm:spPr/>
      <dgm:t>
        <a:bodyPr/>
        <a:lstStyle/>
        <a:p>
          <a:endParaRPr lang="id-ID"/>
        </a:p>
      </dgm:t>
    </dgm:pt>
    <dgm:pt modelId="{8DA3B2E6-88AE-446D-86CD-50148CBE4EDA}" type="pres">
      <dgm:prSet presAssocID="{CF7DE785-293D-4DA6-9DCC-14D79E1421CB}" presName="descendantText" presStyleLbl="alignAcc1" presStyleIdx="2" presStyleCnt="4">
        <dgm:presLayoutVars>
          <dgm:bulletEnabled val="1"/>
        </dgm:presLayoutVars>
      </dgm:prSet>
      <dgm:spPr/>
      <dgm:t>
        <a:bodyPr/>
        <a:lstStyle/>
        <a:p>
          <a:endParaRPr lang="id-ID"/>
        </a:p>
      </dgm:t>
    </dgm:pt>
    <dgm:pt modelId="{14601517-8931-40E2-9625-F2F06E8E4A3C}" type="pres">
      <dgm:prSet presAssocID="{69CA2EF6-A2BE-4977-B3D2-00C31CA15B3E}" presName="sp" presStyleCnt="0"/>
      <dgm:spPr/>
    </dgm:pt>
    <dgm:pt modelId="{8496F67D-252D-4971-A834-EA03275E2303}" type="pres">
      <dgm:prSet presAssocID="{39FA3AC7-62C5-4B4D-BD0B-C3FDFEF6FFD5}" presName="composite" presStyleCnt="0"/>
      <dgm:spPr/>
    </dgm:pt>
    <dgm:pt modelId="{380E69DD-F320-4023-B404-941110F3135A}" type="pres">
      <dgm:prSet presAssocID="{39FA3AC7-62C5-4B4D-BD0B-C3FDFEF6FFD5}" presName="parentText" presStyleLbl="alignNode1" presStyleIdx="3" presStyleCnt="4">
        <dgm:presLayoutVars>
          <dgm:chMax val="1"/>
          <dgm:bulletEnabled val="1"/>
        </dgm:presLayoutVars>
      </dgm:prSet>
      <dgm:spPr/>
      <dgm:t>
        <a:bodyPr/>
        <a:lstStyle/>
        <a:p>
          <a:endParaRPr lang="id-ID"/>
        </a:p>
      </dgm:t>
    </dgm:pt>
    <dgm:pt modelId="{E24AE6DC-EAE5-4144-A752-6655451CB83A}" type="pres">
      <dgm:prSet presAssocID="{39FA3AC7-62C5-4B4D-BD0B-C3FDFEF6FFD5}" presName="descendantText" presStyleLbl="alignAcc1" presStyleIdx="3" presStyleCnt="4">
        <dgm:presLayoutVars>
          <dgm:bulletEnabled val="1"/>
        </dgm:presLayoutVars>
      </dgm:prSet>
      <dgm:spPr/>
      <dgm:t>
        <a:bodyPr/>
        <a:lstStyle/>
        <a:p>
          <a:endParaRPr lang="id-ID"/>
        </a:p>
      </dgm:t>
    </dgm:pt>
  </dgm:ptLst>
  <dgm:cxnLst>
    <dgm:cxn modelId="{57A36623-101B-476F-A56A-D708BA4BE7DB}" srcId="{AFA55BEF-55BD-4CF0-9533-0492A40E4DC5}" destId="{39FA3AC7-62C5-4B4D-BD0B-C3FDFEF6FFD5}" srcOrd="3" destOrd="0" parTransId="{1CA39CDB-9051-4A3C-AE60-F9BF50E75CE8}" sibTransId="{F2E4FB69-C92E-4933-A14C-5FD980802BE0}"/>
    <dgm:cxn modelId="{F2CD7C23-413F-4254-8749-90C0902BA317}" srcId="{B5F0A8DC-55E4-479E-A58D-53A83CA7A328}" destId="{08D70FB4-7171-4B2A-9929-375D4CF7E6D8}" srcOrd="0" destOrd="0" parTransId="{9DA74F59-0D51-4EEC-B610-D2E83B5E9E71}" sibTransId="{6FDF2498-3C06-4E18-A231-CB2CA10EED61}"/>
    <dgm:cxn modelId="{4831B209-C86B-4EA2-83BD-C934FF94D0F0}" srcId="{39FA3AC7-62C5-4B4D-BD0B-C3FDFEF6FFD5}" destId="{9F2B9702-691C-4AF5-88BD-123DAE9FAC4E}" srcOrd="0" destOrd="0" parTransId="{6216824F-2984-4E4A-9067-31245B4E2AA7}" sibTransId="{31BC62A9-437F-4E11-AA09-60C71C4D274A}"/>
    <dgm:cxn modelId="{F8EC9183-7046-42E3-A35D-B5C7500019AC}" type="presOf" srcId="{A1BB3FC4-470D-4F06-B12C-9E4F7682C921}" destId="{F5E362B7-B2DE-4141-88E0-DFDB1D07E822}" srcOrd="0" destOrd="0" presId="urn:microsoft.com/office/officeart/2005/8/layout/chevron2"/>
    <dgm:cxn modelId="{FEA06A17-ED48-4DCC-B810-7875EDBBC012}" srcId="{AFA55BEF-55BD-4CF0-9533-0492A40E4DC5}" destId="{0206F1DA-C0BA-484C-8F71-3CC41D72683D}" srcOrd="1" destOrd="0" parTransId="{0F17AFBA-4A7B-496E-B36C-4E0802FC6E3E}" sibTransId="{F5A874D7-C9DE-4A0D-8183-CB5E9A5D5142}"/>
    <dgm:cxn modelId="{13B8CBDD-9FA0-4635-AB4D-4F28764D7F0C}" srcId="{AFA55BEF-55BD-4CF0-9533-0492A40E4DC5}" destId="{CF7DE785-293D-4DA6-9DCC-14D79E1421CB}" srcOrd="2" destOrd="0" parTransId="{2080B60E-CEEF-40F0-B8EE-FEE5232E9A52}" sibTransId="{69CA2EF6-A2BE-4977-B3D2-00C31CA15B3E}"/>
    <dgm:cxn modelId="{9022226D-781D-466A-AC1E-82B00000E1A0}" srcId="{CF7DE785-293D-4DA6-9DCC-14D79E1421CB}" destId="{9EE9DBF9-F91B-488D-AADE-CAF017894A25}" srcOrd="0" destOrd="0" parTransId="{30664653-4234-4E38-9E53-B906FE3CBD6F}" sibTransId="{7A22A443-314E-4A54-B1B3-328BF5AC320B}"/>
    <dgm:cxn modelId="{2A0EA0B8-EEF1-4C23-A1A3-906DBA3A5712}" type="presOf" srcId="{CF7DE785-293D-4DA6-9DCC-14D79E1421CB}" destId="{7524A3B5-4CDB-4211-BB8B-16FCA2ED9CE9}" srcOrd="0" destOrd="0" presId="urn:microsoft.com/office/officeart/2005/8/layout/chevron2"/>
    <dgm:cxn modelId="{717B71DF-19E9-4153-AD85-C9317D071A44}" type="presOf" srcId="{39FA3AC7-62C5-4B4D-BD0B-C3FDFEF6FFD5}" destId="{380E69DD-F320-4023-B404-941110F3135A}" srcOrd="0" destOrd="0" presId="urn:microsoft.com/office/officeart/2005/8/layout/chevron2"/>
    <dgm:cxn modelId="{704F4AE9-74F5-4E47-9EBF-AD57D3D7ED9C}" srcId="{0206F1DA-C0BA-484C-8F71-3CC41D72683D}" destId="{A1BB3FC4-470D-4F06-B12C-9E4F7682C921}" srcOrd="0" destOrd="0" parTransId="{7C119BA8-A6E4-476D-B38D-9F788779FF05}" sibTransId="{328FCA2E-39DE-431D-B12B-5480CDA28B1D}"/>
    <dgm:cxn modelId="{314B5318-5C9C-4A83-8E79-F39BD6840B49}" type="presOf" srcId="{0206F1DA-C0BA-484C-8F71-3CC41D72683D}" destId="{EFCC8647-B2D3-42B9-8319-83144B9CEEBD}" srcOrd="0" destOrd="0" presId="urn:microsoft.com/office/officeart/2005/8/layout/chevron2"/>
    <dgm:cxn modelId="{28195374-DA36-4B25-B322-9C76AD911EB8}" type="presOf" srcId="{9EE9DBF9-F91B-488D-AADE-CAF017894A25}" destId="{8DA3B2E6-88AE-446D-86CD-50148CBE4EDA}" srcOrd="0" destOrd="0" presId="urn:microsoft.com/office/officeart/2005/8/layout/chevron2"/>
    <dgm:cxn modelId="{6182322D-3319-4C03-8E5F-03512B428B6A}" type="presOf" srcId="{B5F0A8DC-55E4-479E-A58D-53A83CA7A328}" destId="{B8FBEBB8-E1CE-401F-90BC-ECBE525C6769}" srcOrd="0" destOrd="0" presId="urn:microsoft.com/office/officeart/2005/8/layout/chevron2"/>
    <dgm:cxn modelId="{27131913-EAD5-4646-A02D-49B1F7198D33}" type="presOf" srcId="{08D70FB4-7171-4B2A-9929-375D4CF7E6D8}" destId="{730E604C-648F-4550-9793-D0A587DC134E}" srcOrd="0" destOrd="0" presId="urn:microsoft.com/office/officeart/2005/8/layout/chevron2"/>
    <dgm:cxn modelId="{3FE2EC15-6B9F-49F9-8A39-0A4717E5F2EF}" type="presOf" srcId="{AFA55BEF-55BD-4CF0-9533-0492A40E4DC5}" destId="{5B889008-CAFA-453B-B28A-58C8D0842E02}" srcOrd="0" destOrd="0" presId="urn:microsoft.com/office/officeart/2005/8/layout/chevron2"/>
    <dgm:cxn modelId="{28A47FA8-E842-4078-81E3-5929D93E6800}" srcId="{AFA55BEF-55BD-4CF0-9533-0492A40E4DC5}" destId="{B5F0A8DC-55E4-479E-A58D-53A83CA7A328}" srcOrd="0" destOrd="0" parTransId="{AF569509-8B0A-4A3E-92EA-9BC0E896D797}" sibTransId="{EC063748-1BBE-4006-BCE4-D0884E495A2B}"/>
    <dgm:cxn modelId="{4B6F0248-864C-4F6E-A944-76619A932445}" type="presOf" srcId="{9F2B9702-691C-4AF5-88BD-123DAE9FAC4E}" destId="{E24AE6DC-EAE5-4144-A752-6655451CB83A}" srcOrd="0" destOrd="0" presId="urn:microsoft.com/office/officeart/2005/8/layout/chevron2"/>
    <dgm:cxn modelId="{D833976F-1F37-4EBF-AD7F-E0F8D6C47074}" type="presParOf" srcId="{5B889008-CAFA-453B-B28A-58C8D0842E02}" destId="{DB4C133F-086E-4504-9AFB-A062F2E7ECFD}" srcOrd="0" destOrd="0" presId="urn:microsoft.com/office/officeart/2005/8/layout/chevron2"/>
    <dgm:cxn modelId="{22157AA0-0DAF-42A9-A4E7-487FE3390C09}" type="presParOf" srcId="{DB4C133F-086E-4504-9AFB-A062F2E7ECFD}" destId="{B8FBEBB8-E1CE-401F-90BC-ECBE525C6769}" srcOrd="0" destOrd="0" presId="urn:microsoft.com/office/officeart/2005/8/layout/chevron2"/>
    <dgm:cxn modelId="{50836F9F-2C28-4AD0-A07A-9DF56B076722}" type="presParOf" srcId="{DB4C133F-086E-4504-9AFB-A062F2E7ECFD}" destId="{730E604C-648F-4550-9793-D0A587DC134E}" srcOrd="1" destOrd="0" presId="urn:microsoft.com/office/officeart/2005/8/layout/chevron2"/>
    <dgm:cxn modelId="{167D8653-D5D1-4747-9E7D-421286E0211C}" type="presParOf" srcId="{5B889008-CAFA-453B-B28A-58C8D0842E02}" destId="{C8CE0157-D8CD-4232-A7AD-A53DA7F1A445}" srcOrd="1" destOrd="0" presId="urn:microsoft.com/office/officeart/2005/8/layout/chevron2"/>
    <dgm:cxn modelId="{2E3AA2C5-CC73-493C-A9B2-32706EA9768E}" type="presParOf" srcId="{5B889008-CAFA-453B-B28A-58C8D0842E02}" destId="{D2AC08C3-DFE0-434E-85FA-0143D9631F47}" srcOrd="2" destOrd="0" presId="urn:microsoft.com/office/officeart/2005/8/layout/chevron2"/>
    <dgm:cxn modelId="{9AE96C00-C90D-4E31-B52C-9499AEA7DBD8}" type="presParOf" srcId="{D2AC08C3-DFE0-434E-85FA-0143D9631F47}" destId="{EFCC8647-B2D3-42B9-8319-83144B9CEEBD}" srcOrd="0" destOrd="0" presId="urn:microsoft.com/office/officeart/2005/8/layout/chevron2"/>
    <dgm:cxn modelId="{45676C60-3790-4F55-B127-CFA73B5EB3D6}" type="presParOf" srcId="{D2AC08C3-DFE0-434E-85FA-0143D9631F47}" destId="{F5E362B7-B2DE-4141-88E0-DFDB1D07E822}" srcOrd="1" destOrd="0" presId="urn:microsoft.com/office/officeart/2005/8/layout/chevron2"/>
    <dgm:cxn modelId="{F25FCCE1-22F5-46B7-B92D-72F3146BAC6E}" type="presParOf" srcId="{5B889008-CAFA-453B-B28A-58C8D0842E02}" destId="{257ACA87-4312-480A-872F-1D6E48494751}" srcOrd="3" destOrd="0" presId="urn:microsoft.com/office/officeart/2005/8/layout/chevron2"/>
    <dgm:cxn modelId="{252F42E5-A643-48CB-8F97-24688E31A32E}" type="presParOf" srcId="{5B889008-CAFA-453B-B28A-58C8D0842E02}" destId="{156A1686-166E-4011-B934-D3EC6724A8AF}" srcOrd="4" destOrd="0" presId="urn:microsoft.com/office/officeart/2005/8/layout/chevron2"/>
    <dgm:cxn modelId="{BF5F5E59-5F1A-44E8-8320-FFD0AFE40D96}" type="presParOf" srcId="{156A1686-166E-4011-B934-D3EC6724A8AF}" destId="{7524A3B5-4CDB-4211-BB8B-16FCA2ED9CE9}" srcOrd="0" destOrd="0" presId="urn:microsoft.com/office/officeart/2005/8/layout/chevron2"/>
    <dgm:cxn modelId="{AB41F50C-FFC8-4A49-ACB9-39902ACE383F}" type="presParOf" srcId="{156A1686-166E-4011-B934-D3EC6724A8AF}" destId="{8DA3B2E6-88AE-446D-86CD-50148CBE4EDA}" srcOrd="1" destOrd="0" presId="urn:microsoft.com/office/officeart/2005/8/layout/chevron2"/>
    <dgm:cxn modelId="{240A8585-5363-4BF9-8998-B14022CDFC77}" type="presParOf" srcId="{5B889008-CAFA-453B-B28A-58C8D0842E02}" destId="{14601517-8931-40E2-9625-F2F06E8E4A3C}" srcOrd="5" destOrd="0" presId="urn:microsoft.com/office/officeart/2005/8/layout/chevron2"/>
    <dgm:cxn modelId="{1E0B32BD-61FF-4431-BD21-6D3BCA00A2F6}" type="presParOf" srcId="{5B889008-CAFA-453B-B28A-58C8D0842E02}" destId="{8496F67D-252D-4971-A834-EA03275E2303}" srcOrd="6" destOrd="0" presId="urn:microsoft.com/office/officeart/2005/8/layout/chevron2"/>
    <dgm:cxn modelId="{473C33B7-5418-41EA-A09C-1B26C1F5DBF8}" type="presParOf" srcId="{8496F67D-252D-4971-A834-EA03275E2303}" destId="{380E69DD-F320-4023-B404-941110F3135A}" srcOrd="0" destOrd="0" presId="urn:microsoft.com/office/officeart/2005/8/layout/chevron2"/>
    <dgm:cxn modelId="{56F9CD13-0666-4762-B50D-4DC36361B1CE}" type="presParOf" srcId="{8496F67D-252D-4971-A834-EA03275E2303}" destId="{E24AE6DC-EAE5-4144-A752-6655451CB83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FBEBB8-E1CE-401F-90BC-ECBE525C6769}">
      <dsp:nvSpPr>
        <dsp:cNvPr id="0" name=""/>
        <dsp:cNvSpPr/>
      </dsp:nvSpPr>
      <dsp:spPr>
        <a:xfrm rot="5400000">
          <a:off x="-166365" y="167398"/>
          <a:ext cx="1109103" cy="776372"/>
        </a:xfrm>
        <a:prstGeom prst="chevron">
          <a:avLst/>
        </a:prstGeom>
        <a:blipFill rotWithShape="0">
          <a:blip xmlns:r="http://schemas.openxmlformats.org/officeDocument/2006/relationships" r:embed="rId1">
            <a:duotone>
              <a:schemeClr val="accent1">
                <a:shade val="80000"/>
                <a:hueOff val="0"/>
                <a:satOff val="0"/>
                <a:lumOff val="0"/>
                <a:alphaOff val="0"/>
                <a:tint val="30000"/>
                <a:satMod val="300000"/>
              </a:schemeClr>
              <a:schemeClr val="accent1">
                <a:shade val="80000"/>
                <a:hueOff val="0"/>
                <a:satOff val="0"/>
                <a:lumOff val="0"/>
                <a:alphaOff val="0"/>
                <a:tint val="40000"/>
                <a:satMod val="200000"/>
              </a:schemeClr>
            </a:duotone>
          </a:blip>
          <a:tile tx="0" ty="0" sx="70000" sy="70000" flip="none" algn="ctr"/>
        </a:blipFill>
        <a:ln w="9525" cap="flat" cmpd="sng" algn="ctr">
          <a:solidFill>
            <a:schemeClr val="accent1">
              <a:shade val="80000"/>
              <a:hueOff val="0"/>
              <a:satOff val="0"/>
              <a:lumOff val="0"/>
              <a:alphaOff val="0"/>
            </a:schemeClr>
          </a:solidFill>
          <a:prstDash val="solid"/>
        </a:ln>
        <a:effectLst>
          <a:outerShdw blurRad="38100" dist="25400" dir="5400000" algn="t" rotWithShape="0">
            <a:srgbClr val="000000">
              <a:alpha val="50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id-ID" sz="2200" kern="1200" dirty="0" smtClean="0"/>
            <a:t>1.</a:t>
          </a:r>
          <a:endParaRPr lang="id-ID" sz="2200" kern="1200" dirty="0"/>
        </a:p>
      </dsp:txBody>
      <dsp:txXfrm rot="-5400000">
        <a:off x="1" y="389218"/>
        <a:ext cx="776372" cy="332731"/>
      </dsp:txXfrm>
    </dsp:sp>
    <dsp:sp modelId="{730E604C-648F-4550-9793-D0A587DC134E}">
      <dsp:nvSpPr>
        <dsp:cNvPr id="0" name=""/>
        <dsp:cNvSpPr/>
      </dsp:nvSpPr>
      <dsp:spPr>
        <a:xfrm rot="5400000">
          <a:off x="3592123" y="-2814718"/>
          <a:ext cx="720917" cy="6352419"/>
        </a:xfrm>
        <a:prstGeom prst="round2SameRect">
          <a:avLst/>
        </a:prstGeom>
        <a:solidFill>
          <a:schemeClr val="lt1">
            <a:alpha val="90000"/>
            <a:hueOff val="0"/>
            <a:satOff val="0"/>
            <a:lumOff val="0"/>
            <a:alphaOff val="0"/>
          </a:schemeClr>
        </a:solidFill>
        <a:ln w="9525" cap="flat" cmpd="sng" algn="ctr">
          <a:solidFill>
            <a:schemeClr val="accent1">
              <a:shade val="8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7368" tIns="24765" rIns="24765" bIns="24765" numCol="1" spcCol="1270" anchor="ctr" anchorCtr="0">
          <a:noAutofit/>
        </a:bodyPr>
        <a:lstStyle/>
        <a:p>
          <a:pPr marL="285750" lvl="1" indent="-285750" algn="l" defTabSz="1733550">
            <a:lnSpc>
              <a:spcPct val="90000"/>
            </a:lnSpc>
            <a:spcBef>
              <a:spcPct val="0"/>
            </a:spcBef>
            <a:spcAft>
              <a:spcPct val="15000"/>
            </a:spcAft>
            <a:buChar char="••"/>
          </a:pPr>
          <a:r>
            <a:rPr lang="id-ID" sz="3900" kern="1200" dirty="0" smtClean="0"/>
            <a:t>Interpersonal need</a:t>
          </a:r>
          <a:endParaRPr lang="id-ID" sz="3900" kern="1200" dirty="0"/>
        </a:p>
      </dsp:txBody>
      <dsp:txXfrm rot="-5400000">
        <a:off x="776372" y="36225"/>
        <a:ext cx="6317227" cy="650533"/>
      </dsp:txXfrm>
    </dsp:sp>
    <dsp:sp modelId="{EFCC8647-B2D3-42B9-8319-83144B9CEEBD}">
      <dsp:nvSpPr>
        <dsp:cNvPr id="0" name=""/>
        <dsp:cNvSpPr/>
      </dsp:nvSpPr>
      <dsp:spPr>
        <a:xfrm rot="5400000">
          <a:off x="-166365" y="1127672"/>
          <a:ext cx="1109103" cy="776372"/>
        </a:xfrm>
        <a:prstGeom prst="chevron">
          <a:avLst/>
        </a:prstGeom>
        <a:blipFill rotWithShape="0">
          <a:blip xmlns:r="http://schemas.openxmlformats.org/officeDocument/2006/relationships" r:embed="rId1">
            <a:duotone>
              <a:schemeClr val="accent1">
                <a:shade val="80000"/>
                <a:hueOff val="-177117"/>
                <a:satOff val="-8445"/>
                <a:lumOff val="10777"/>
                <a:alphaOff val="0"/>
                <a:tint val="30000"/>
                <a:satMod val="300000"/>
              </a:schemeClr>
              <a:schemeClr val="accent1">
                <a:shade val="80000"/>
                <a:hueOff val="-177117"/>
                <a:satOff val="-8445"/>
                <a:lumOff val="10777"/>
                <a:alphaOff val="0"/>
                <a:tint val="40000"/>
                <a:satMod val="200000"/>
              </a:schemeClr>
            </a:duotone>
          </a:blip>
          <a:tile tx="0" ty="0" sx="70000" sy="70000" flip="none" algn="ctr"/>
        </a:blipFill>
        <a:ln w="9525" cap="flat" cmpd="sng" algn="ctr">
          <a:solidFill>
            <a:schemeClr val="accent1">
              <a:shade val="80000"/>
              <a:hueOff val="-177117"/>
              <a:satOff val="-8445"/>
              <a:lumOff val="10777"/>
              <a:alphaOff val="0"/>
            </a:schemeClr>
          </a:solidFill>
          <a:prstDash val="solid"/>
        </a:ln>
        <a:effectLst>
          <a:outerShdw blurRad="38100" dist="25400" dir="5400000" algn="t" rotWithShape="0">
            <a:srgbClr val="000000">
              <a:alpha val="50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id-ID" sz="2200" kern="1200" dirty="0" smtClean="0"/>
            <a:t>2.</a:t>
          </a:r>
          <a:endParaRPr lang="id-ID" sz="2200" kern="1200" dirty="0"/>
        </a:p>
      </dsp:txBody>
      <dsp:txXfrm rot="-5400000">
        <a:off x="1" y="1349492"/>
        <a:ext cx="776372" cy="332731"/>
      </dsp:txXfrm>
    </dsp:sp>
    <dsp:sp modelId="{F5E362B7-B2DE-4141-88E0-DFDB1D07E822}">
      <dsp:nvSpPr>
        <dsp:cNvPr id="0" name=""/>
        <dsp:cNvSpPr/>
      </dsp:nvSpPr>
      <dsp:spPr>
        <a:xfrm rot="5400000">
          <a:off x="3592123" y="-1854444"/>
          <a:ext cx="720917" cy="6352419"/>
        </a:xfrm>
        <a:prstGeom prst="round2SameRect">
          <a:avLst/>
        </a:prstGeom>
        <a:solidFill>
          <a:schemeClr val="lt1">
            <a:alpha val="90000"/>
            <a:hueOff val="0"/>
            <a:satOff val="0"/>
            <a:lumOff val="0"/>
            <a:alphaOff val="0"/>
          </a:schemeClr>
        </a:solidFill>
        <a:ln w="9525" cap="flat" cmpd="sng" algn="ctr">
          <a:solidFill>
            <a:schemeClr val="accent1">
              <a:shade val="80000"/>
              <a:hueOff val="-177117"/>
              <a:satOff val="-8445"/>
              <a:lumOff val="1077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7368" tIns="24765" rIns="24765" bIns="24765" numCol="1" spcCol="1270" anchor="ctr" anchorCtr="0">
          <a:noAutofit/>
        </a:bodyPr>
        <a:lstStyle/>
        <a:p>
          <a:pPr marL="285750" lvl="1" indent="-285750" algn="l" defTabSz="1733550">
            <a:lnSpc>
              <a:spcPct val="90000"/>
            </a:lnSpc>
            <a:spcBef>
              <a:spcPct val="0"/>
            </a:spcBef>
            <a:spcAft>
              <a:spcPct val="15000"/>
            </a:spcAft>
            <a:buChar char="••"/>
          </a:pPr>
          <a:r>
            <a:rPr lang="id-ID" sz="3900" kern="1200" dirty="0" smtClean="0"/>
            <a:t>Product involvement and utility</a:t>
          </a:r>
          <a:endParaRPr lang="id-ID" sz="3900" kern="1200" dirty="0"/>
        </a:p>
      </dsp:txBody>
      <dsp:txXfrm rot="-5400000">
        <a:off x="776372" y="996499"/>
        <a:ext cx="6317227" cy="650533"/>
      </dsp:txXfrm>
    </dsp:sp>
    <dsp:sp modelId="{7524A3B5-4CDB-4211-BB8B-16FCA2ED9CE9}">
      <dsp:nvSpPr>
        <dsp:cNvPr id="0" name=""/>
        <dsp:cNvSpPr/>
      </dsp:nvSpPr>
      <dsp:spPr>
        <a:xfrm rot="5400000">
          <a:off x="-166365" y="2087946"/>
          <a:ext cx="1109103" cy="776372"/>
        </a:xfrm>
        <a:prstGeom prst="chevron">
          <a:avLst/>
        </a:prstGeom>
        <a:blipFill rotWithShape="0">
          <a:blip xmlns:r="http://schemas.openxmlformats.org/officeDocument/2006/relationships" r:embed="rId1">
            <a:duotone>
              <a:schemeClr val="accent1">
                <a:shade val="80000"/>
                <a:hueOff val="-354233"/>
                <a:satOff val="-16890"/>
                <a:lumOff val="21553"/>
                <a:alphaOff val="0"/>
                <a:tint val="30000"/>
                <a:satMod val="300000"/>
              </a:schemeClr>
              <a:schemeClr val="accent1">
                <a:shade val="80000"/>
                <a:hueOff val="-354233"/>
                <a:satOff val="-16890"/>
                <a:lumOff val="21553"/>
                <a:alphaOff val="0"/>
                <a:tint val="40000"/>
                <a:satMod val="200000"/>
              </a:schemeClr>
            </a:duotone>
          </a:blip>
          <a:tile tx="0" ty="0" sx="70000" sy="70000" flip="none" algn="ctr"/>
        </a:blipFill>
        <a:ln w="9525" cap="flat" cmpd="sng" algn="ctr">
          <a:solidFill>
            <a:schemeClr val="accent1">
              <a:shade val="80000"/>
              <a:hueOff val="-354233"/>
              <a:satOff val="-16890"/>
              <a:lumOff val="21553"/>
              <a:alphaOff val="0"/>
            </a:schemeClr>
          </a:solidFill>
          <a:prstDash val="solid"/>
        </a:ln>
        <a:effectLst>
          <a:outerShdw blurRad="38100" dist="25400" dir="5400000" algn="t" rotWithShape="0">
            <a:srgbClr val="000000">
              <a:alpha val="50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id-ID" sz="2200" kern="1200" dirty="0" smtClean="0"/>
            <a:t>3.</a:t>
          </a:r>
          <a:endParaRPr lang="id-ID" sz="2200" kern="1200" dirty="0"/>
        </a:p>
      </dsp:txBody>
      <dsp:txXfrm rot="-5400000">
        <a:off x="1" y="2309766"/>
        <a:ext cx="776372" cy="332731"/>
      </dsp:txXfrm>
    </dsp:sp>
    <dsp:sp modelId="{8DA3B2E6-88AE-446D-86CD-50148CBE4EDA}">
      <dsp:nvSpPr>
        <dsp:cNvPr id="0" name=""/>
        <dsp:cNvSpPr/>
      </dsp:nvSpPr>
      <dsp:spPr>
        <a:xfrm rot="5400000">
          <a:off x="3592123" y="-894169"/>
          <a:ext cx="720917" cy="6352419"/>
        </a:xfrm>
        <a:prstGeom prst="round2SameRect">
          <a:avLst/>
        </a:prstGeom>
        <a:solidFill>
          <a:schemeClr val="lt1">
            <a:alpha val="90000"/>
            <a:hueOff val="0"/>
            <a:satOff val="0"/>
            <a:lumOff val="0"/>
            <a:alphaOff val="0"/>
          </a:schemeClr>
        </a:solidFill>
        <a:ln w="9525" cap="flat" cmpd="sng" algn="ctr">
          <a:solidFill>
            <a:schemeClr val="accent1">
              <a:shade val="80000"/>
              <a:hueOff val="-354233"/>
              <a:satOff val="-16890"/>
              <a:lumOff val="2155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7368" tIns="24765" rIns="24765" bIns="24765" numCol="1" spcCol="1270" anchor="ctr" anchorCtr="0">
          <a:noAutofit/>
        </a:bodyPr>
        <a:lstStyle/>
        <a:p>
          <a:pPr marL="285750" lvl="1" indent="-285750" algn="l" defTabSz="1733550">
            <a:lnSpc>
              <a:spcPct val="90000"/>
            </a:lnSpc>
            <a:spcBef>
              <a:spcPct val="0"/>
            </a:spcBef>
            <a:spcAft>
              <a:spcPct val="15000"/>
            </a:spcAft>
            <a:buChar char="••"/>
          </a:pPr>
          <a:r>
            <a:rPr lang="id-ID" sz="3900" kern="1200" dirty="0" smtClean="0"/>
            <a:t>Resposibility </a:t>
          </a:r>
          <a:endParaRPr lang="id-ID" sz="3900" kern="1200" dirty="0"/>
        </a:p>
      </dsp:txBody>
      <dsp:txXfrm rot="-5400000">
        <a:off x="776372" y="1956774"/>
        <a:ext cx="6317227" cy="650533"/>
      </dsp:txXfrm>
    </dsp:sp>
    <dsp:sp modelId="{380E69DD-F320-4023-B404-941110F3135A}">
      <dsp:nvSpPr>
        <dsp:cNvPr id="0" name=""/>
        <dsp:cNvSpPr/>
      </dsp:nvSpPr>
      <dsp:spPr>
        <a:xfrm rot="5400000">
          <a:off x="-166365" y="3048221"/>
          <a:ext cx="1109103" cy="776372"/>
        </a:xfrm>
        <a:prstGeom prst="chevron">
          <a:avLst/>
        </a:prstGeom>
        <a:blipFill rotWithShape="0">
          <a:blip xmlns:r="http://schemas.openxmlformats.org/officeDocument/2006/relationships" r:embed="rId1">
            <a:duotone>
              <a:schemeClr val="accent1">
                <a:shade val="80000"/>
                <a:hueOff val="-531350"/>
                <a:satOff val="-25335"/>
                <a:lumOff val="32330"/>
                <a:alphaOff val="0"/>
                <a:tint val="30000"/>
                <a:satMod val="300000"/>
              </a:schemeClr>
              <a:schemeClr val="accent1">
                <a:shade val="80000"/>
                <a:hueOff val="-531350"/>
                <a:satOff val="-25335"/>
                <a:lumOff val="32330"/>
                <a:alphaOff val="0"/>
                <a:tint val="40000"/>
                <a:satMod val="200000"/>
              </a:schemeClr>
            </a:duotone>
          </a:blip>
          <a:tile tx="0" ty="0" sx="70000" sy="70000" flip="none" algn="ctr"/>
        </a:blipFill>
        <a:ln w="9525" cap="flat" cmpd="sng" algn="ctr">
          <a:solidFill>
            <a:schemeClr val="accent1">
              <a:shade val="80000"/>
              <a:hueOff val="-531350"/>
              <a:satOff val="-25335"/>
              <a:lumOff val="32330"/>
              <a:alphaOff val="0"/>
            </a:schemeClr>
          </a:solidFill>
          <a:prstDash val="solid"/>
        </a:ln>
        <a:effectLst>
          <a:outerShdw blurRad="38100" dist="25400" dir="5400000" algn="t" rotWithShape="0">
            <a:srgbClr val="000000">
              <a:alpha val="50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id-ID" sz="2200" kern="1200" dirty="0" smtClean="0"/>
            <a:t>4.</a:t>
          </a:r>
          <a:endParaRPr lang="id-ID" sz="2200" kern="1200" dirty="0"/>
        </a:p>
      </dsp:txBody>
      <dsp:txXfrm rot="-5400000">
        <a:off x="1" y="3270041"/>
        <a:ext cx="776372" cy="332731"/>
      </dsp:txXfrm>
    </dsp:sp>
    <dsp:sp modelId="{E24AE6DC-EAE5-4144-A752-6655451CB83A}">
      <dsp:nvSpPr>
        <dsp:cNvPr id="0" name=""/>
        <dsp:cNvSpPr/>
      </dsp:nvSpPr>
      <dsp:spPr>
        <a:xfrm rot="5400000">
          <a:off x="3592123" y="66104"/>
          <a:ext cx="720917" cy="6352419"/>
        </a:xfrm>
        <a:prstGeom prst="round2SameRect">
          <a:avLst/>
        </a:prstGeom>
        <a:solidFill>
          <a:schemeClr val="lt1">
            <a:alpha val="90000"/>
            <a:hueOff val="0"/>
            <a:satOff val="0"/>
            <a:lumOff val="0"/>
            <a:alphaOff val="0"/>
          </a:schemeClr>
        </a:solidFill>
        <a:ln w="9525" cap="flat" cmpd="sng" algn="ctr">
          <a:solidFill>
            <a:schemeClr val="accent1">
              <a:shade val="80000"/>
              <a:hueOff val="-531350"/>
              <a:satOff val="-25335"/>
              <a:lumOff val="3233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7368" tIns="24765" rIns="24765" bIns="24765" numCol="1" spcCol="1270" anchor="ctr" anchorCtr="0">
          <a:noAutofit/>
        </a:bodyPr>
        <a:lstStyle/>
        <a:p>
          <a:pPr marL="285750" lvl="1" indent="-285750" algn="l" defTabSz="1733550">
            <a:lnSpc>
              <a:spcPct val="90000"/>
            </a:lnSpc>
            <a:spcBef>
              <a:spcPct val="0"/>
            </a:spcBef>
            <a:spcAft>
              <a:spcPct val="15000"/>
            </a:spcAft>
            <a:buChar char="••"/>
          </a:pPr>
          <a:r>
            <a:rPr lang="id-ID" sz="3900" kern="1200" dirty="0" smtClean="0"/>
            <a:t>Power </a:t>
          </a:r>
          <a:endParaRPr lang="id-ID" sz="3900" kern="1200" dirty="0"/>
        </a:p>
      </dsp:txBody>
      <dsp:txXfrm rot="-5400000">
        <a:off x="776372" y="2917047"/>
        <a:ext cx="6317227" cy="65053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7625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76250"/>
          </a:xfrm>
          <a:prstGeom prst="rect">
            <a:avLst/>
          </a:prstGeom>
        </p:spPr>
        <p:txBody>
          <a:bodyPr vert="horz" lIns="91440" tIns="45720" rIns="91440" bIns="45720" rtlCol="0"/>
          <a:lstStyle>
            <a:lvl1pPr algn="r">
              <a:defRPr sz="1200"/>
            </a:lvl1pPr>
          </a:lstStyle>
          <a:p>
            <a:fld id="{C0BB0239-A3D4-4686-AF1E-0F1D2A8320A0}" type="datetimeFigureOut">
              <a:rPr lang="id-ID" smtClean="0"/>
              <a:t>23/09/2016</a:t>
            </a:fld>
            <a:endParaRPr lang="id-ID"/>
          </a:p>
        </p:txBody>
      </p:sp>
      <p:sp>
        <p:nvSpPr>
          <p:cNvPr id="4" name="Footer Placeholder 3"/>
          <p:cNvSpPr>
            <a:spLocks noGrp="1"/>
          </p:cNvSpPr>
          <p:nvPr>
            <p:ph type="ftr" sz="quarter" idx="2"/>
          </p:nvPr>
        </p:nvSpPr>
        <p:spPr>
          <a:xfrm>
            <a:off x="0" y="9047097"/>
            <a:ext cx="2971800" cy="476250"/>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9047097"/>
            <a:ext cx="2971800" cy="476250"/>
          </a:xfrm>
          <a:prstGeom prst="rect">
            <a:avLst/>
          </a:prstGeom>
        </p:spPr>
        <p:txBody>
          <a:bodyPr vert="horz" lIns="91440" tIns="45720" rIns="91440" bIns="45720" rtlCol="0" anchor="b"/>
          <a:lstStyle>
            <a:lvl1pPr algn="r">
              <a:defRPr sz="1200"/>
            </a:lvl1pPr>
          </a:lstStyle>
          <a:p>
            <a:fld id="{658DD1D2-6A44-4BCD-ABAC-5896C56A3438}" type="slidenum">
              <a:rPr lang="id-ID" smtClean="0"/>
              <a:t>‹#›</a:t>
            </a:fld>
            <a:endParaRPr lang="id-ID"/>
          </a:p>
        </p:txBody>
      </p:sp>
    </p:spTree>
    <p:extLst>
      <p:ext uri="{BB962C8B-B14F-4D97-AF65-F5344CB8AC3E}">
        <p14:creationId xmlns:p14="http://schemas.microsoft.com/office/powerpoint/2010/main" val="30220524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7625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76250"/>
          </a:xfrm>
          <a:prstGeom prst="rect">
            <a:avLst/>
          </a:prstGeom>
        </p:spPr>
        <p:txBody>
          <a:bodyPr vert="horz" lIns="91440" tIns="45720" rIns="91440" bIns="45720" rtlCol="0"/>
          <a:lstStyle>
            <a:lvl1pPr algn="r">
              <a:defRPr sz="1200"/>
            </a:lvl1pPr>
          </a:lstStyle>
          <a:p>
            <a:fld id="{4A185FA4-EF9A-49DE-B462-C90B7D4B0B89}" type="datetimeFigureOut">
              <a:rPr lang="id-ID" smtClean="0"/>
              <a:t>23/09/2016</a:t>
            </a:fld>
            <a:endParaRPr lang="id-ID"/>
          </a:p>
        </p:txBody>
      </p:sp>
      <p:sp>
        <p:nvSpPr>
          <p:cNvPr id="4" name="Slide Image Placeholder 3"/>
          <p:cNvSpPr>
            <a:spLocks noGrp="1" noRot="1" noChangeAspect="1"/>
          </p:cNvSpPr>
          <p:nvPr>
            <p:ph type="sldImg" idx="2"/>
          </p:nvPr>
        </p:nvSpPr>
        <p:spPr>
          <a:xfrm>
            <a:off x="1047750" y="714375"/>
            <a:ext cx="4762500" cy="3571875"/>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524375"/>
            <a:ext cx="5486400" cy="42862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9047097"/>
            <a:ext cx="2971800" cy="47625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9047097"/>
            <a:ext cx="2971800" cy="476250"/>
          </a:xfrm>
          <a:prstGeom prst="rect">
            <a:avLst/>
          </a:prstGeom>
        </p:spPr>
        <p:txBody>
          <a:bodyPr vert="horz" lIns="91440" tIns="45720" rIns="91440" bIns="45720" rtlCol="0" anchor="b"/>
          <a:lstStyle>
            <a:lvl1pPr algn="r">
              <a:defRPr sz="1200"/>
            </a:lvl1pPr>
          </a:lstStyle>
          <a:p>
            <a:fld id="{8A837B5E-FBDE-4A15-AE22-3475C20E0AA2}" type="slidenum">
              <a:rPr lang="id-ID" smtClean="0"/>
              <a:t>‹#›</a:t>
            </a:fld>
            <a:endParaRPr lang="id-ID"/>
          </a:p>
        </p:txBody>
      </p:sp>
    </p:spTree>
    <p:extLst>
      <p:ext uri="{BB962C8B-B14F-4D97-AF65-F5344CB8AC3E}">
        <p14:creationId xmlns:p14="http://schemas.microsoft.com/office/powerpoint/2010/main" val="4165058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dirty="0" smtClean="0"/>
              <a:t>1. </a:t>
            </a:r>
            <a:r>
              <a:rPr lang="id-ID" sz="1200" dirty="0" smtClean="0"/>
              <a:t>Seorang remaja mungkin lebih peduli apa yang keluarganya beli untuk rumah daripada seorang mahasiswa yang tinggal di asrama.</a:t>
            </a:r>
          </a:p>
          <a:p>
            <a:pPr marL="0" marR="0" indent="0" algn="l" defTabSz="914400" rtl="0" eaLnBrk="1" fontAlgn="auto" latinLnBrk="0" hangingPunct="1">
              <a:lnSpc>
                <a:spcPct val="100000"/>
              </a:lnSpc>
              <a:spcBef>
                <a:spcPts val="0"/>
              </a:spcBef>
              <a:spcAft>
                <a:spcPts val="0"/>
              </a:spcAft>
              <a:buClrTx/>
              <a:buSzTx/>
              <a:buFontTx/>
              <a:buNone/>
              <a:tabLst/>
              <a:defRPr/>
            </a:pPr>
            <a:r>
              <a:rPr lang="id-ID" dirty="0" smtClean="0"/>
              <a:t>2. </a:t>
            </a:r>
            <a:r>
              <a:rPr lang="id-ID" sz="1200" dirty="0" smtClean="0"/>
              <a:t>- (sejauh mana seseorang akan menggunakan produk untuk memenuhi kebutuhan): anggota keluarga yang merupakan peminum kopi avid jelas akan lebih tertarik dalam pembelian mesin kopi baru dari pengeluaran yang sama untuk beberapa item lain</a:t>
            </a:r>
          </a:p>
          <a:p>
            <a:pPr marL="0" marR="0" indent="0" algn="l" defTabSz="914400" rtl="0" eaLnBrk="1" fontAlgn="auto" latinLnBrk="0" hangingPunct="1">
              <a:lnSpc>
                <a:spcPct val="100000"/>
              </a:lnSpc>
              <a:spcBef>
                <a:spcPts val="0"/>
              </a:spcBef>
              <a:spcAft>
                <a:spcPts val="0"/>
              </a:spcAft>
              <a:buClrTx/>
              <a:buSzTx/>
              <a:buFontTx/>
              <a:buNone/>
              <a:tabLst/>
              <a:defRPr/>
            </a:pPr>
            <a:r>
              <a:rPr lang="id-ID" dirty="0" smtClean="0"/>
              <a:t>3. </a:t>
            </a:r>
            <a:r>
              <a:rPr lang="id-ID" sz="1200" dirty="0" smtClean="0"/>
              <a:t>Orang-orang lebih mungkin untuk memiliki perbedaan pendapat tentang keputusan jika itu memerlukan akibat konsekuensi jangka panjang  dan komitmen. </a:t>
            </a:r>
          </a:p>
          <a:p>
            <a:r>
              <a:rPr lang="id-ID" dirty="0" smtClean="0"/>
              <a:t>4. </a:t>
            </a:r>
            <a:r>
              <a:rPr lang="id-ID" sz="1200" smtClean="0"/>
              <a:t>sejauh mana satu anggota keluarga memiliki pengaruh atas yang lain</a:t>
            </a:r>
            <a:endParaRPr lang="id-ID" dirty="0"/>
          </a:p>
        </p:txBody>
      </p:sp>
      <p:sp>
        <p:nvSpPr>
          <p:cNvPr id="4" name="Slide Number Placeholder 3"/>
          <p:cNvSpPr>
            <a:spLocks noGrp="1"/>
          </p:cNvSpPr>
          <p:nvPr>
            <p:ph type="sldNum" sz="quarter" idx="10"/>
          </p:nvPr>
        </p:nvSpPr>
        <p:spPr/>
        <p:txBody>
          <a:bodyPr/>
          <a:lstStyle/>
          <a:p>
            <a:fld id="{8A837B5E-FBDE-4A15-AE22-3475C20E0AA2}" type="slidenum">
              <a:rPr lang="id-ID" smtClean="0"/>
              <a:t>10</a:t>
            </a:fld>
            <a:endParaRPr lang="id-ID"/>
          </a:p>
        </p:txBody>
      </p:sp>
    </p:spTree>
    <p:extLst>
      <p:ext uri="{BB962C8B-B14F-4D97-AF65-F5344CB8AC3E}">
        <p14:creationId xmlns:p14="http://schemas.microsoft.com/office/powerpoint/2010/main" val="4047380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Pemasar harus mencari tahu siapa yang membuat keputusan pembelian dalam keluarga karena</a:t>
            </a:r>
          </a:p>
          <a:p>
            <a:r>
              <a:rPr lang="id-ID" dirty="0" smtClean="0"/>
              <a:t>Informasi ini membuat</a:t>
            </a:r>
            <a:r>
              <a:rPr lang="id-ID" baseline="0" dirty="0" smtClean="0"/>
              <a:t> mereka dapat </a:t>
            </a:r>
            <a:r>
              <a:rPr lang="id-ID" dirty="0" smtClean="0"/>
              <a:t>menargetkan dan apa</a:t>
            </a:r>
            <a:r>
              <a:rPr lang="id-ID" baseline="0" dirty="0" smtClean="0"/>
              <a:t> yang mereka </a:t>
            </a:r>
            <a:r>
              <a:rPr lang="id-ID" dirty="0" smtClean="0"/>
              <a:t>butuhkan untuk mempengaruhi</a:t>
            </a:r>
            <a:r>
              <a:rPr lang="id-ID" baseline="0" dirty="0" smtClean="0"/>
              <a:t> pilihan </a:t>
            </a:r>
            <a:r>
              <a:rPr lang="id-ID" dirty="0" smtClean="0"/>
              <a:t>kedua pasangan.</a:t>
            </a:r>
            <a:r>
              <a:rPr lang="id-ID" baseline="0" dirty="0" smtClean="0"/>
              <a:t> </a:t>
            </a:r>
          </a:p>
          <a:p>
            <a:r>
              <a:rPr lang="id-ID" baseline="0" dirty="0" smtClean="0"/>
              <a:t>Contoh FFO : ibu yang mengatur seluruh keuangan dalam keluarga terutama gaji ayah dan semua kebutuhan lainnya</a:t>
            </a:r>
            <a:endParaRPr lang="id-ID" dirty="0"/>
          </a:p>
        </p:txBody>
      </p:sp>
      <p:sp>
        <p:nvSpPr>
          <p:cNvPr id="4" name="Slide Number Placeholder 3"/>
          <p:cNvSpPr>
            <a:spLocks noGrp="1"/>
          </p:cNvSpPr>
          <p:nvPr>
            <p:ph type="sldNum" sz="quarter" idx="10"/>
          </p:nvPr>
        </p:nvSpPr>
        <p:spPr/>
        <p:txBody>
          <a:bodyPr/>
          <a:lstStyle/>
          <a:p>
            <a:fld id="{8A837B5E-FBDE-4A15-AE22-3475C20E0AA2}" type="slidenum">
              <a:rPr lang="id-ID" smtClean="0"/>
              <a:t>12</a:t>
            </a:fld>
            <a:endParaRPr lang="id-ID"/>
          </a:p>
        </p:txBody>
      </p:sp>
    </p:spTree>
    <p:extLst>
      <p:ext uri="{BB962C8B-B14F-4D97-AF65-F5344CB8AC3E}">
        <p14:creationId xmlns:p14="http://schemas.microsoft.com/office/powerpoint/2010/main" val="2266064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id-ID" sz="1200" dirty="0" smtClean="0"/>
              <a:t>Meskipun perubahan terbaru dalam tanggung jawab pengambilan keputusan, perempuan masih terutama</a:t>
            </a:r>
          </a:p>
          <a:p>
            <a:pPr marL="0" indent="0">
              <a:buNone/>
            </a:pPr>
            <a:r>
              <a:rPr lang="id-ID" sz="1200" dirty="0" smtClean="0"/>
              <a:t>bertanggung jawab .</a:t>
            </a:r>
          </a:p>
          <a:p>
            <a:pPr marL="0" indent="0">
              <a:buNone/>
            </a:pPr>
            <a:r>
              <a:rPr lang="id-ID" sz="1200" dirty="0" smtClean="0"/>
              <a:t>Peran pengorganisasian ini berarti bahwa wanita sering</a:t>
            </a:r>
            <a:r>
              <a:rPr lang="id-ID" sz="1200" baseline="0" dirty="0" smtClean="0"/>
              <a:t> </a:t>
            </a:r>
            <a:r>
              <a:rPr lang="id-ID" sz="1200" dirty="0" smtClean="0"/>
              <a:t>membuat keputusan penting tentang kegiatan rekreasi keluarga, dan mereka lebih cenderung</a:t>
            </a:r>
          </a:p>
          <a:p>
            <a:pPr marL="0" indent="0">
              <a:buNone/>
            </a:pPr>
            <a:r>
              <a:rPr lang="id-ID" sz="1200" dirty="0" smtClean="0"/>
              <a:t>untuk memutuskan dengan siapa keluarga akan bersosialisasi.</a:t>
            </a:r>
          </a:p>
          <a:p>
            <a:pPr marL="0" indent="0">
              <a:buNone/>
            </a:pPr>
            <a:endParaRPr lang="id-ID" dirty="0"/>
          </a:p>
        </p:txBody>
      </p:sp>
      <p:sp>
        <p:nvSpPr>
          <p:cNvPr id="4" name="Slide Number Placeholder 3"/>
          <p:cNvSpPr>
            <a:spLocks noGrp="1"/>
          </p:cNvSpPr>
          <p:nvPr>
            <p:ph type="sldNum" sz="quarter" idx="10"/>
          </p:nvPr>
        </p:nvSpPr>
        <p:spPr/>
        <p:txBody>
          <a:bodyPr/>
          <a:lstStyle/>
          <a:p>
            <a:fld id="{8A837B5E-FBDE-4A15-AE22-3475C20E0AA2}" type="slidenum">
              <a:rPr lang="id-ID" smtClean="0"/>
              <a:t>13</a:t>
            </a:fld>
            <a:endParaRPr lang="id-ID"/>
          </a:p>
        </p:txBody>
      </p:sp>
    </p:spTree>
    <p:extLst>
      <p:ext uri="{BB962C8B-B14F-4D97-AF65-F5344CB8AC3E}">
        <p14:creationId xmlns:p14="http://schemas.microsoft.com/office/powerpoint/2010/main" val="2157898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Misalnya, mereka mungkin mudah menyepakati jumlah kamar tidur yang mereka butuhkan di rumah baru, tetapi mereka memiliki waktu yang sulit ketika mereka</a:t>
            </a:r>
            <a:r>
              <a:rPr lang="id-ID" baseline="0" dirty="0" smtClean="0"/>
              <a:t> </a:t>
            </a:r>
            <a:r>
              <a:rPr lang="id-ID" dirty="0" smtClean="0"/>
              <a:t>perlu menyepakati bagaimana rumah akan terlihat.</a:t>
            </a:r>
            <a:r>
              <a:rPr lang="id-ID" baseline="0" dirty="0" smtClean="0"/>
              <a:t> </a:t>
            </a:r>
            <a:r>
              <a:rPr lang="id-ID" dirty="0" smtClean="0"/>
              <a:t>Pasangan ini melakukan negosiasi di mana masing-masing bertanggung jawab</a:t>
            </a:r>
            <a:r>
              <a:rPr lang="id-ID" baseline="0" dirty="0" smtClean="0"/>
              <a:t> </a:t>
            </a:r>
            <a:r>
              <a:rPr lang="id-ID" dirty="0" smtClean="0"/>
              <a:t>untuk tugas-tugas tertentu atau bagian</a:t>
            </a:r>
            <a:r>
              <a:rPr lang="id-ID" baseline="0" dirty="0" smtClean="0"/>
              <a:t> </a:t>
            </a:r>
            <a:r>
              <a:rPr lang="id-ID" dirty="0" smtClean="0"/>
              <a:t>keputusan masing-masing dan tidak mengganggu bagian</a:t>
            </a:r>
            <a:r>
              <a:rPr lang="id-ID" baseline="0" dirty="0" smtClean="0"/>
              <a:t> </a:t>
            </a:r>
            <a:r>
              <a:rPr lang="id-ID" dirty="0" smtClean="0"/>
              <a:t>yang lain.</a:t>
            </a:r>
            <a:endParaRPr lang="id-ID" dirty="0"/>
          </a:p>
        </p:txBody>
      </p:sp>
      <p:sp>
        <p:nvSpPr>
          <p:cNvPr id="4" name="Slide Number Placeholder 3"/>
          <p:cNvSpPr>
            <a:spLocks noGrp="1"/>
          </p:cNvSpPr>
          <p:nvPr>
            <p:ph type="sldNum" sz="quarter" idx="10"/>
          </p:nvPr>
        </p:nvSpPr>
        <p:spPr/>
        <p:txBody>
          <a:bodyPr/>
          <a:lstStyle/>
          <a:p>
            <a:fld id="{8A837B5E-FBDE-4A15-AE22-3475C20E0AA2}" type="slidenum">
              <a:rPr lang="id-ID" smtClean="0"/>
              <a:t>14</a:t>
            </a:fld>
            <a:endParaRPr lang="id-ID"/>
          </a:p>
        </p:txBody>
      </p:sp>
    </p:spTree>
    <p:extLst>
      <p:ext uri="{BB962C8B-B14F-4D97-AF65-F5344CB8AC3E}">
        <p14:creationId xmlns:p14="http://schemas.microsoft.com/office/powerpoint/2010/main" val="2487727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kern="1200" dirty="0" smtClean="0">
                <a:solidFill>
                  <a:schemeClr val="tx1"/>
                </a:solidFill>
                <a:effectLst/>
                <a:latin typeface="+mn-lt"/>
                <a:ea typeface="+mn-ea"/>
                <a:cs typeface="+mn-cs"/>
              </a:rPr>
              <a:t>Anak-anak belajar dari waktu ke waktu apa dan bagaimana untuk mengkonsumsi.</a:t>
            </a:r>
            <a:r>
              <a:rPr lang="id-ID" sz="1200" kern="1200" baseline="0" dirty="0" smtClean="0">
                <a:solidFill>
                  <a:schemeClr val="tx1"/>
                </a:solidFill>
                <a:effectLst/>
                <a:latin typeface="+mn-lt"/>
                <a:ea typeface="+mn-ea"/>
                <a:cs typeface="+mn-cs"/>
              </a:rPr>
              <a:t> </a:t>
            </a:r>
            <a:r>
              <a:rPr lang="id-ID" sz="1200" kern="1200" dirty="0" smtClean="0">
                <a:solidFill>
                  <a:schemeClr val="tx1"/>
                </a:solidFill>
                <a:effectLst/>
                <a:latin typeface="+mn-lt"/>
                <a:ea typeface="+mn-ea"/>
                <a:cs typeface="+mn-cs"/>
              </a:rPr>
              <a:t>Orang tua dan teman-teman menanamkan beberapa pengetahuan ini, tapi banyak juga datang dari paparan media massa dan iklan. </a:t>
            </a:r>
            <a:endParaRPr lang="id-ID" dirty="0"/>
          </a:p>
        </p:txBody>
      </p:sp>
      <p:sp>
        <p:nvSpPr>
          <p:cNvPr id="4" name="Slide Number Placeholder 3"/>
          <p:cNvSpPr>
            <a:spLocks noGrp="1"/>
          </p:cNvSpPr>
          <p:nvPr>
            <p:ph type="sldNum" sz="quarter" idx="10"/>
          </p:nvPr>
        </p:nvSpPr>
        <p:spPr/>
        <p:txBody>
          <a:bodyPr/>
          <a:lstStyle/>
          <a:p>
            <a:fld id="{8A837B5E-FBDE-4A15-AE22-3475C20E0AA2}" type="slidenum">
              <a:rPr lang="id-ID" smtClean="0"/>
              <a:t>17</a:t>
            </a:fld>
            <a:endParaRPr lang="id-ID"/>
          </a:p>
        </p:txBody>
      </p:sp>
    </p:spTree>
    <p:extLst>
      <p:ext uri="{BB962C8B-B14F-4D97-AF65-F5344CB8AC3E}">
        <p14:creationId xmlns:p14="http://schemas.microsoft.com/office/powerpoint/2010/main" val="3005113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1475858-471F-48F7-B5E3-F353147B80CE}" type="datetimeFigureOut">
              <a:rPr lang="id-ID" smtClean="0"/>
              <a:t>23/09/2016</a:t>
            </a:fld>
            <a:endParaRPr lang="id-ID"/>
          </a:p>
        </p:txBody>
      </p:sp>
      <p:sp>
        <p:nvSpPr>
          <p:cNvPr id="17" name="Footer Placeholder 16"/>
          <p:cNvSpPr>
            <a:spLocks noGrp="1"/>
          </p:cNvSpPr>
          <p:nvPr>
            <p:ph type="ftr" sz="quarter" idx="11"/>
          </p:nvPr>
        </p:nvSpPr>
        <p:spPr/>
        <p:txBody>
          <a:bodyPr/>
          <a:lstStyle/>
          <a:p>
            <a:endParaRPr lang="id-ID"/>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551021F8-E49E-4B8B-AD09-B2C5525B47D6}" type="slidenum">
              <a:rPr lang="id-ID" smtClean="0"/>
              <a:t>‹#›</a:t>
            </a:fld>
            <a:endParaRPr lang="id-ID"/>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475858-471F-48F7-B5E3-F353147B80CE}" type="datetimeFigureOut">
              <a:rPr lang="id-ID" smtClean="0"/>
              <a:t>23/09/2016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51021F8-E49E-4B8B-AD09-B2C5525B47D6}"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475858-471F-48F7-B5E3-F353147B80CE}" type="datetimeFigureOut">
              <a:rPr lang="id-ID" smtClean="0"/>
              <a:t>23/09/2016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51021F8-E49E-4B8B-AD09-B2C5525B47D6}" type="slidenum">
              <a:rPr lang="id-ID" smtClean="0"/>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1475858-471F-48F7-B5E3-F353147B80CE}" type="datetimeFigureOut">
              <a:rPr lang="id-ID" smtClean="0"/>
              <a:t>23/09/2016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51021F8-E49E-4B8B-AD09-B2C5525B47D6}" type="slidenum">
              <a:rPr lang="id-ID" smtClean="0"/>
              <a:t>‹#›</a:t>
            </a:fld>
            <a:endParaRPr lang="id-ID"/>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1475858-471F-48F7-B5E3-F353147B80CE}" type="datetimeFigureOut">
              <a:rPr lang="id-ID" smtClean="0"/>
              <a:t>23/09/2016</a:t>
            </a:fld>
            <a:endParaRPr lang="id-ID"/>
          </a:p>
        </p:txBody>
      </p:sp>
      <p:sp>
        <p:nvSpPr>
          <p:cNvPr id="5" name="Footer Placeholder 4"/>
          <p:cNvSpPr>
            <a:spLocks noGrp="1"/>
          </p:cNvSpPr>
          <p:nvPr>
            <p:ph type="ftr" sz="quarter" idx="11"/>
          </p:nvPr>
        </p:nvSpPr>
        <p:spPr>
          <a:xfrm>
            <a:off x="800100" y="6172200"/>
            <a:ext cx="4000500" cy="457200"/>
          </a:xfrm>
        </p:spPr>
        <p:txBody>
          <a:bodyPr/>
          <a:lstStyle/>
          <a:p>
            <a:endParaRPr lang="id-ID"/>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551021F8-E49E-4B8B-AD09-B2C5525B47D6}" type="slidenum">
              <a:rPr lang="id-ID" smtClean="0"/>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1475858-471F-48F7-B5E3-F353147B80CE}" type="datetimeFigureOut">
              <a:rPr lang="id-ID" smtClean="0"/>
              <a:t>23/09/2016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51021F8-E49E-4B8B-AD09-B2C5525B47D6}" type="slidenum">
              <a:rPr lang="id-ID" smtClean="0"/>
              <a:t>‹#›</a:t>
            </a:fld>
            <a:endParaRPr lang="id-ID"/>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1475858-471F-48F7-B5E3-F353147B80CE}" type="datetimeFigureOut">
              <a:rPr lang="id-ID" smtClean="0"/>
              <a:t>23/09/2016</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551021F8-E49E-4B8B-AD09-B2C5525B47D6}" type="slidenum">
              <a:rPr lang="id-ID" smtClean="0"/>
              <a:t>‹#›</a:t>
            </a:fld>
            <a:endParaRPr lang="id-ID"/>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1475858-471F-48F7-B5E3-F353147B80CE}" type="datetimeFigureOut">
              <a:rPr lang="id-ID" smtClean="0"/>
              <a:t>23/09/2016</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551021F8-E49E-4B8B-AD09-B2C5525B47D6}" type="slidenum">
              <a:rPr lang="id-ID" smtClean="0"/>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475858-471F-48F7-B5E3-F353147B80CE}" type="datetimeFigureOut">
              <a:rPr lang="id-ID" smtClean="0"/>
              <a:t>23/09/2016</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551021F8-E49E-4B8B-AD09-B2C5525B47D6}"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1475858-471F-48F7-B5E3-F353147B80CE}" type="datetimeFigureOut">
              <a:rPr lang="id-ID" smtClean="0"/>
              <a:t>23/09/2016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51021F8-E49E-4B8B-AD09-B2C5525B47D6}" type="slidenum">
              <a:rPr lang="id-ID" smtClean="0"/>
              <a:t>‹#›</a:t>
            </a:fld>
            <a:endParaRPr lang="id-ID"/>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1475858-471F-48F7-B5E3-F353147B80CE}" type="datetimeFigureOut">
              <a:rPr lang="id-ID" smtClean="0"/>
              <a:t>23/09/2016</a:t>
            </a:fld>
            <a:endParaRPr lang="id-ID"/>
          </a:p>
        </p:txBody>
      </p:sp>
      <p:sp>
        <p:nvSpPr>
          <p:cNvPr id="6" name="Footer Placeholder 5"/>
          <p:cNvSpPr>
            <a:spLocks noGrp="1"/>
          </p:cNvSpPr>
          <p:nvPr>
            <p:ph type="ftr" sz="quarter" idx="11"/>
          </p:nvPr>
        </p:nvSpPr>
        <p:spPr>
          <a:xfrm>
            <a:off x="914400" y="6172200"/>
            <a:ext cx="3886200" cy="457200"/>
          </a:xfrm>
        </p:spPr>
        <p:txBody>
          <a:bodyPr/>
          <a:lstStyle/>
          <a:p>
            <a:endParaRPr lang="id-ID"/>
          </a:p>
        </p:txBody>
      </p:sp>
      <p:sp>
        <p:nvSpPr>
          <p:cNvPr id="7" name="Slide Number Placeholder 6"/>
          <p:cNvSpPr>
            <a:spLocks noGrp="1"/>
          </p:cNvSpPr>
          <p:nvPr>
            <p:ph type="sldNum" sz="quarter" idx="12"/>
          </p:nvPr>
        </p:nvSpPr>
        <p:spPr>
          <a:xfrm>
            <a:off x="146304" y="6208776"/>
            <a:ext cx="457200" cy="457200"/>
          </a:xfrm>
        </p:spPr>
        <p:txBody>
          <a:bodyPr/>
          <a:lstStyle/>
          <a:p>
            <a:fld id="{551021F8-E49E-4B8B-AD09-B2C5525B47D6}" type="slidenum">
              <a:rPr lang="id-ID" smtClean="0"/>
              <a:t>‹#›</a:t>
            </a:fld>
            <a:endParaRPr lang="id-ID"/>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D1475858-471F-48F7-B5E3-F353147B80CE}" type="datetimeFigureOut">
              <a:rPr lang="id-ID" smtClean="0"/>
              <a:t>23/09/2016</a:t>
            </a:fld>
            <a:endParaRPr lang="id-ID"/>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id-ID"/>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51021F8-E49E-4B8B-AD09-B2C5525B47D6}"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t>Organisational and Household Decision Making</a:t>
            </a:r>
            <a:endParaRPr lang="id-ID" dirty="0"/>
          </a:p>
        </p:txBody>
      </p:sp>
      <p:sp>
        <p:nvSpPr>
          <p:cNvPr id="3" name="Subtitle 2"/>
          <p:cNvSpPr>
            <a:spLocks noGrp="1"/>
          </p:cNvSpPr>
          <p:nvPr>
            <p:ph type="subTitle" idx="1"/>
          </p:nvPr>
        </p:nvSpPr>
        <p:spPr/>
        <p:txBody>
          <a:bodyPr/>
          <a:lstStyle/>
          <a:p>
            <a:pPr marL="457200" indent="-457200">
              <a:buFont typeface="Wingdings" pitchFamily="2" charset="2"/>
              <a:buChar char="Ø"/>
            </a:pPr>
            <a:r>
              <a:rPr lang="id-ID" dirty="0" smtClean="0"/>
              <a:t>Erna Apriana (DKV)</a:t>
            </a:r>
          </a:p>
          <a:p>
            <a:pPr marL="457200" indent="-457200">
              <a:buFont typeface="Wingdings" pitchFamily="2" charset="2"/>
              <a:buChar char="Ø"/>
            </a:pPr>
            <a:r>
              <a:rPr lang="id-ID" smtClean="0"/>
              <a:t>Melia Ikkiu (Psikologi)</a:t>
            </a:r>
            <a:endParaRPr lang="id-ID" dirty="0"/>
          </a:p>
        </p:txBody>
      </p:sp>
    </p:spTree>
    <p:extLst>
      <p:ext uri="{BB962C8B-B14F-4D97-AF65-F5344CB8AC3E}">
        <p14:creationId xmlns:p14="http://schemas.microsoft.com/office/powerpoint/2010/main" val="251879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48680"/>
            <a:ext cx="8229600" cy="5577483"/>
          </a:xfrm>
        </p:spPr>
        <p:txBody>
          <a:bodyPr>
            <a:noAutofit/>
          </a:bodyPr>
          <a:lstStyle/>
          <a:p>
            <a:pPr marL="0" indent="0">
              <a:buNone/>
            </a:pPr>
            <a:r>
              <a:rPr lang="id-ID" sz="2400" dirty="0" smtClean="0"/>
              <a:t>Beberapa faktor tertentu yang menentukan berapa banyak konflik keputusan keluarga akan ada meliputi:</a:t>
            </a:r>
          </a:p>
        </p:txBody>
      </p:sp>
      <p:graphicFrame>
        <p:nvGraphicFramePr>
          <p:cNvPr id="2" name="Diagram 1"/>
          <p:cNvGraphicFramePr/>
          <p:nvPr>
            <p:extLst>
              <p:ext uri="{D42A27DB-BD31-4B8C-83A1-F6EECF244321}">
                <p14:modId xmlns:p14="http://schemas.microsoft.com/office/powerpoint/2010/main" val="3429872387"/>
              </p:ext>
            </p:extLst>
          </p:nvPr>
        </p:nvGraphicFramePr>
        <p:xfrm>
          <a:off x="899592" y="1700808"/>
          <a:ext cx="7128792" cy="3991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48549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7544" y="3717032"/>
            <a:ext cx="8064896"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Rectangle 3"/>
          <p:cNvSpPr/>
          <p:nvPr/>
        </p:nvSpPr>
        <p:spPr>
          <a:xfrm>
            <a:off x="467544" y="2060848"/>
            <a:ext cx="7920880" cy="10801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d-ID"/>
          </a:p>
        </p:txBody>
      </p:sp>
      <p:sp>
        <p:nvSpPr>
          <p:cNvPr id="2" name="Title 1"/>
          <p:cNvSpPr>
            <a:spLocks noGrp="1"/>
          </p:cNvSpPr>
          <p:nvPr>
            <p:ph type="title"/>
          </p:nvPr>
        </p:nvSpPr>
        <p:spPr/>
        <p:txBody>
          <a:bodyPr>
            <a:normAutofit fontScale="90000"/>
          </a:bodyPr>
          <a:lstStyle/>
          <a:p>
            <a:r>
              <a:rPr lang="id-ID" dirty="0" smtClean="0"/>
              <a:t>Sex roles and decision-making responsibilities </a:t>
            </a:r>
            <a:endParaRPr lang="id-ID" dirty="0"/>
          </a:p>
        </p:txBody>
      </p:sp>
      <p:sp>
        <p:nvSpPr>
          <p:cNvPr id="3" name="Content Placeholder 2"/>
          <p:cNvSpPr>
            <a:spLocks noGrp="1"/>
          </p:cNvSpPr>
          <p:nvPr>
            <p:ph sz="quarter" idx="1"/>
          </p:nvPr>
        </p:nvSpPr>
        <p:spPr>
          <a:xfrm>
            <a:off x="457200" y="1700808"/>
            <a:ext cx="8229600" cy="4425355"/>
          </a:xfrm>
        </p:spPr>
        <p:style>
          <a:lnRef idx="2">
            <a:schemeClr val="accent6"/>
          </a:lnRef>
          <a:fillRef idx="1">
            <a:schemeClr val="lt1"/>
          </a:fillRef>
          <a:effectRef idx="0">
            <a:schemeClr val="accent6"/>
          </a:effectRef>
          <a:fontRef idx="minor">
            <a:schemeClr val="dk1"/>
          </a:fontRef>
        </p:style>
        <p:txBody>
          <a:bodyPr/>
          <a:lstStyle/>
          <a:p>
            <a:pPr lvl="0"/>
            <a:r>
              <a:rPr lang="id-ID" sz="2000" dirty="0"/>
              <a:t>Autonomic decision : Ketika </a:t>
            </a:r>
            <a:r>
              <a:rPr lang="id-ID" sz="2000" dirty="0" smtClean="0"/>
              <a:t>satu anggota </a:t>
            </a:r>
            <a:r>
              <a:rPr lang="id-ID" sz="2000" dirty="0"/>
              <a:t>keluarga memilih produk. </a:t>
            </a:r>
            <a:r>
              <a:rPr lang="id-ID" sz="2000" dirty="0" smtClean="0"/>
              <a:t>Contoh </a:t>
            </a:r>
            <a:r>
              <a:rPr lang="id-ID" sz="2000" dirty="0"/>
              <a:t>yang ada dalam rumah </a:t>
            </a:r>
            <a:r>
              <a:rPr lang="id-ID" sz="2000" dirty="0" smtClean="0"/>
              <a:t>tangga traditional </a:t>
            </a:r>
            <a:r>
              <a:rPr lang="id-ID" sz="2000" dirty="0"/>
              <a:t>biasanya laki-laki yang memilih mobil sedangkan dekorasinya jatuh ke perempuan</a:t>
            </a:r>
            <a:r>
              <a:rPr lang="id-ID" sz="2000" dirty="0" smtClean="0"/>
              <a:t>.</a:t>
            </a:r>
            <a:endParaRPr lang="id-ID" sz="2000" dirty="0"/>
          </a:p>
          <a:p>
            <a:r>
              <a:rPr lang="id-ID" sz="2000" dirty="0" smtClean="0"/>
              <a:t>Syncratic desicions : sama seperti </a:t>
            </a:r>
            <a:r>
              <a:rPr lang="id-ID" sz="2000" dirty="0"/>
              <a:t>memilih tujuan liburan, yang dibuat bersama-sama.</a:t>
            </a:r>
          </a:p>
          <a:p>
            <a:endParaRPr lang="id-ID"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456" y="3422244"/>
            <a:ext cx="3600400" cy="261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422245"/>
            <a:ext cx="3600400" cy="261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05235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Identifying the decision maker</a:t>
            </a:r>
            <a:endParaRPr lang="id-ID" dirty="0"/>
          </a:p>
        </p:txBody>
      </p:sp>
      <p:sp>
        <p:nvSpPr>
          <p:cNvPr id="3" name="Content Placeholder 2"/>
          <p:cNvSpPr>
            <a:spLocks noGrp="1"/>
          </p:cNvSpPr>
          <p:nvPr>
            <p:ph sz="quarter" idx="1"/>
          </p:nvPr>
        </p:nvSpPr>
        <p:spPr/>
        <p:txBody>
          <a:bodyPr/>
          <a:lstStyle/>
          <a:p>
            <a:pPr lvl="0"/>
            <a:r>
              <a:rPr lang="id-ID" sz="2000" dirty="0"/>
              <a:t>Family financial officer (FFO) : individu yang melacak tagihan keluarga dan memutuskan bagaimana setiap kelebihan dana akan </a:t>
            </a:r>
            <a:r>
              <a:rPr lang="id-ID" sz="2000" dirty="0" smtClean="0"/>
              <a:t>dibelanjakan. </a:t>
            </a:r>
            <a:endParaRPr lang="id-ID" sz="2000" dirty="0"/>
          </a:p>
          <a:p>
            <a:pPr marL="0" indent="0">
              <a:buNone/>
            </a:pPr>
            <a:endParaRPr lang="id-ID" dirty="0"/>
          </a:p>
        </p:txBody>
      </p:sp>
      <p:sp>
        <p:nvSpPr>
          <p:cNvPr id="5" name="Rectangle 4"/>
          <p:cNvSpPr/>
          <p:nvPr/>
        </p:nvSpPr>
        <p:spPr>
          <a:xfrm>
            <a:off x="683568" y="2564904"/>
            <a:ext cx="7920880" cy="35283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id-ID" dirty="0"/>
          </a:p>
        </p:txBody>
      </p:sp>
      <p:sp>
        <p:nvSpPr>
          <p:cNvPr id="6" name="TextBox 5"/>
          <p:cNvSpPr txBox="1"/>
          <p:nvPr/>
        </p:nvSpPr>
        <p:spPr>
          <a:xfrm>
            <a:off x="899592" y="2708920"/>
            <a:ext cx="3024336" cy="369332"/>
          </a:xfrm>
          <a:prstGeom prst="rect">
            <a:avLst/>
          </a:prstGeom>
          <a:noFill/>
        </p:spPr>
        <p:txBody>
          <a:bodyPr wrap="square" rtlCol="0">
            <a:spAutoFit/>
          </a:bodyPr>
          <a:lstStyle/>
          <a:p>
            <a:r>
              <a:rPr lang="id-ID" b="1" u="sng" dirty="0" smtClean="0"/>
              <a:t>LeoShe Mother Types</a:t>
            </a:r>
            <a:endParaRPr lang="id-ID" b="1" u="sng" dirty="0"/>
          </a:p>
        </p:txBody>
      </p:sp>
      <p:sp>
        <p:nvSpPr>
          <p:cNvPr id="7" name="TextBox 6"/>
          <p:cNvSpPr txBox="1"/>
          <p:nvPr/>
        </p:nvSpPr>
        <p:spPr>
          <a:xfrm>
            <a:off x="899592" y="3356992"/>
            <a:ext cx="7056784" cy="2031325"/>
          </a:xfrm>
          <a:prstGeom prst="rect">
            <a:avLst/>
          </a:prstGeom>
          <a:noFill/>
        </p:spPr>
        <p:txBody>
          <a:bodyPr wrap="square" rtlCol="0">
            <a:spAutoFit/>
          </a:bodyPr>
          <a:lstStyle/>
          <a:p>
            <a:pPr marL="285750" indent="-285750" algn="just">
              <a:buFont typeface="Arial" pitchFamily="34" charset="0"/>
              <a:buChar char="•"/>
            </a:pPr>
            <a:r>
              <a:rPr lang="id-ID" dirty="0" smtClean="0"/>
              <a:t>June clever : Wanita yang mempertahankan peran rumah tangga tradisional  </a:t>
            </a:r>
          </a:p>
          <a:p>
            <a:pPr marL="285750" indent="-285750" algn="just">
              <a:buFont typeface="Arial" pitchFamily="34" charset="0"/>
              <a:buChar char="•"/>
            </a:pPr>
            <a:r>
              <a:rPr lang="id-ID" dirty="0" smtClean="0"/>
              <a:t>Tug of War : Wanita yang bekerja tapi, tidak senang dengan hal itu.</a:t>
            </a:r>
          </a:p>
          <a:p>
            <a:pPr marL="285750" indent="-285750" algn="just">
              <a:buFont typeface="Arial" pitchFamily="34" charset="0"/>
              <a:buChar char="•"/>
            </a:pPr>
            <a:r>
              <a:rPr lang="id-ID" dirty="0" smtClean="0"/>
              <a:t>Strong Shoulders : Wanita yang berpendapatan rendah tapi kuat dan optimis</a:t>
            </a:r>
          </a:p>
          <a:p>
            <a:pPr marL="285750" indent="-285750" algn="just">
              <a:buFont typeface="Arial" pitchFamily="34" charset="0"/>
              <a:buChar char="•"/>
            </a:pPr>
            <a:r>
              <a:rPr lang="id-ID" dirty="0" smtClean="0"/>
              <a:t>Mothers of Invention : Wanita yang menikmati menjadi seorang ibu dan juga bekerja diluar rumah.</a:t>
            </a:r>
            <a:endParaRPr lang="id-ID" dirty="0"/>
          </a:p>
        </p:txBody>
      </p:sp>
    </p:spTree>
    <p:extLst>
      <p:ext uri="{BB962C8B-B14F-4D97-AF65-F5344CB8AC3E}">
        <p14:creationId xmlns:p14="http://schemas.microsoft.com/office/powerpoint/2010/main" val="1188809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76672"/>
            <a:ext cx="8229600" cy="5649491"/>
          </a:xfrm>
        </p:spPr>
        <p:txBody>
          <a:bodyPr>
            <a:normAutofit/>
          </a:bodyPr>
          <a:lstStyle/>
          <a:p>
            <a:pPr marL="0" indent="0">
              <a:buNone/>
            </a:pPr>
            <a:r>
              <a:rPr lang="id-ID" sz="2000" dirty="0" smtClean="0"/>
              <a:t>Empat </a:t>
            </a:r>
            <a:r>
              <a:rPr lang="id-ID" sz="2000" dirty="0"/>
              <a:t>faktor </a:t>
            </a:r>
            <a:r>
              <a:rPr lang="id-ID" sz="2000" dirty="0" smtClean="0"/>
              <a:t>untuk </a:t>
            </a:r>
            <a:r>
              <a:rPr lang="id-ID" sz="2000" dirty="0"/>
              <a:t>menentukan sejauh mana satu atau </a:t>
            </a:r>
            <a:r>
              <a:rPr lang="id-ID" sz="2000" dirty="0" smtClean="0"/>
              <a:t>kedua </a:t>
            </a:r>
            <a:r>
              <a:rPr lang="id-ID" sz="2000" dirty="0"/>
              <a:t>pasangan memutuskan </a:t>
            </a:r>
            <a:r>
              <a:rPr lang="id-ID" sz="2000" dirty="0" smtClean="0"/>
              <a:t>apa yang </a:t>
            </a:r>
            <a:r>
              <a:rPr lang="id-ID" sz="2000" dirty="0"/>
              <a:t>harus dibeli bersama-sama </a:t>
            </a:r>
            <a:r>
              <a:rPr lang="id-ID" sz="2000" dirty="0" smtClean="0"/>
              <a:t> :</a:t>
            </a:r>
          </a:p>
          <a:p>
            <a:pPr marL="514350" indent="-514350">
              <a:buAutoNum type="arabicPeriod"/>
            </a:pPr>
            <a:r>
              <a:rPr lang="id-ID" sz="2000" dirty="0" smtClean="0"/>
              <a:t>Sex-role </a:t>
            </a:r>
            <a:r>
              <a:rPr lang="id-ID" sz="2000" dirty="0"/>
              <a:t>stereotypes </a:t>
            </a:r>
            <a:r>
              <a:rPr lang="id-ID" sz="2000" dirty="0" smtClean="0"/>
              <a:t>: Laki-laki lebih sering membuat keputusan dibandingkan wanita.</a:t>
            </a:r>
          </a:p>
          <a:p>
            <a:pPr marL="514350" indent="-514350">
              <a:buAutoNum type="arabicPeriod"/>
            </a:pPr>
            <a:r>
              <a:rPr lang="id-ID" sz="2000" dirty="0" smtClean="0"/>
              <a:t>Spousal resouces : Pasangan yang memberikan kontribusi sumber daya lebih banyak memiliki pengaruh yang lebih besar </a:t>
            </a:r>
          </a:p>
          <a:p>
            <a:pPr marL="514350" indent="-514350">
              <a:buAutoNum type="arabicPeriod"/>
            </a:pPr>
            <a:r>
              <a:rPr lang="id-ID" sz="2000" dirty="0" smtClean="0"/>
              <a:t>Experience : pasangan yang sering memperoleh pengalaman membuat keputusan, sering membuat keputusan individual</a:t>
            </a:r>
          </a:p>
          <a:p>
            <a:pPr marL="514350" indent="-514350">
              <a:buAutoNum type="arabicPeriod"/>
            </a:pPr>
            <a:r>
              <a:rPr lang="id-ID" sz="2000" dirty="0" smtClean="0"/>
              <a:t>Socioeconomic status : Keluarga kelas menengah membuat keputusan bersama lebih sering dibandingkan keluarga kelas atas atau bawah.</a:t>
            </a:r>
          </a:p>
          <a:p>
            <a:pPr marL="514350" indent="-514350">
              <a:buAutoNum type="arabicPeriod"/>
            </a:pPr>
            <a:endParaRPr lang="id-ID" sz="2000" dirty="0" smtClean="0"/>
          </a:p>
          <a:p>
            <a:pPr marL="0" indent="0">
              <a:buNone/>
            </a:pPr>
            <a:r>
              <a:rPr lang="id-ID" sz="2000" b="1" dirty="0" smtClean="0"/>
              <a:t>Kin-network system </a:t>
            </a:r>
            <a:r>
              <a:rPr lang="id-ID" sz="2000" dirty="0" smtClean="0"/>
              <a:t>: </a:t>
            </a:r>
            <a:r>
              <a:rPr lang="id-ID" sz="2000" dirty="0"/>
              <a:t>Mereka </a:t>
            </a:r>
            <a:r>
              <a:rPr lang="id-ID" sz="2000" dirty="0" smtClean="0"/>
              <a:t>mempertahankan ikatan </a:t>
            </a:r>
            <a:r>
              <a:rPr lang="id-ID" sz="2000" dirty="0"/>
              <a:t>antara anggota keluarga, baik langsung dan diperpanjang. Wanita lebih </a:t>
            </a:r>
            <a:r>
              <a:rPr lang="id-ID" sz="2000" dirty="0" smtClean="0"/>
              <a:t>mungkin untuk </a:t>
            </a:r>
            <a:r>
              <a:rPr lang="id-ID" sz="2000" dirty="0"/>
              <a:t>mengkoordinasikan kunjungan antara kerabat, tetap berhubungan dengan anggota keluarga, mengirim </a:t>
            </a:r>
            <a:r>
              <a:rPr lang="id-ID" sz="2000" dirty="0" smtClean="0"/>
              <a:t>ucapan kartu</a:t>
            </a:r>
            <a:r>
              <a:rPr lang="id-ID" sz="2000" dirty="0"/>
              <a:t>, dan mengatur kegiatan sosial. </a:t>
            </a:r>
          </a:p>
        </p:txBody>
      </p:sp>
    </p:spTree>
    <p:extLst>
      <p:ext uri="{BB962C8B-B14F-4D97-AF65-F5344CB8AC3E}">
        <p14:creationId xmlns:p14="http://schemas.microsoft.com/office/powerpoint/2010/main" val="20432649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Heuristics in joint Desicion Making</a:t>
            </a:r>
            <a:endParaRPr lang="id-ID" dirty="0"/>
          </a:p>
        </p:txBody>
      </p:sp>
      <p:sp>
        <p:nvSpPr>
          <p:cNvPr id="3" name="Content Placeholder 2"/>
          <p:cNvSpPr>
            <a:spLocks noGrp="1"/>
          </p:cNvSpPr>
          <p:nvPr>
            <p:ph sz="quarter" idx="1"/>
          </p:nvPr>
        </p:nvSpPr>
        <p:spPr>
          <a:xfrm>
            <a:off x="914400" y="1844824"/>
            <a:ext cx="7772400" cy="4174976"/>
          </a:xfrm>
        </p:spPr>
        <p:txBody>
          <a:bodyPr/>
          <a:lstStyle/>
          <a:p>
            <a:pPr lvl="0"/>
            <a:r>
              <a:rPr lang="id-ID" dirty="0"/>
              <a:t>Synoptic ideal : suami dan istri </a:t>
            </a:r>
            <a:r>
              <a:rPr lang="id-ID" dirty="0" smtClean="0"/>
              <a:t>memiliki pandangan yang sama dan </a:t>
            </a:r>
            <a:r>
              <a:rPr lang="id-ID" dirty="0"/>
              <a:t>bertindak sebagai pembuat keputusan bersama.</a:t>
            </a:r>
          </a:p>
          <a:p>
            <a:endParaRPr lang="id-ID" dirty="0"/>
          </a:p>
        </p:txBody>
      </p:sp>
    </p:spTree>
    <p:extLst>
      <p:ext uri="{BB962C8B-B14F-4D97-AF65-F5344CB8AC3E}">
        <p14:creationId xmlns:p14="http://schemas.microsoft.com/office/powerpoint/2010/main" val="8797973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Children as desicion makers: Consumers-in-training </a:t>
            </a:r>
            <a:endParaRPr lang="id-ID" dirty="0"/>
          </a:p>
        </p:txBody>
      </p:sp>
      <p:sp>
        <p:nvSpPr>
          <p:cNvPr id="3" name="Content Placeholder 2"/>
          <p:cNvSpPr>
            <a:spLocks noGrp="1"/>
          </p:cNvSpPr>
          <p:nvPr>
            <p:ph sz="quarter" idx="1"/>
          </p:nvPr>
        </p:nvSpPr>
        <p:spPr/>
        <p:txBody>
          <a:bodyPr>
            <a:normAutofit/>
          </a:bodyPr>
          <a:lstStyle/>
          <a:p>
            <a:pPr marL="514350" indent="-514350">
              <a:buAutoNum type="arabicPeriod"/>
            </a:pPr>
            <a:r>
              <a:rPr lang="id-ID" sz="2400" dirty="0" smtClean="0"/>
              <a:t>Primary Market </a:t>
            </a:r>
            <a:r>
              <a:rPr lang="id-ID" sz="2400" dirty="0"/>
              <a:t>: Anak menghabiskan banyak pada keinginan mereka sendiri dan kebutuhan, yang meliputi mainan, pakaian, film, dan permainan</a:t>
            </a:r>
            <a:r>
              <a:rPr lang="id-ID" sz="2400" dirty="0" smtClean="0"/>
              <a:t>.</a:t>
            </a:r>
          </a:p>
          <a:p>
            <a:pPr marL="514350" indent="-514350">
              <a:buAutoNum type="arabicPeriod"/>
            </a:pPr>
            <a:r>
              <a:rPr lang="id-ID" sz="2400" dirty="0" smtClean="0"/>
              <a:t>Influence Market : </a:t>
            </a:r>
            <a:r>
              <a:rPr lang="id-ID" sz="2400" i="1" dirty="0"/>
              <a:t>Parental yielding </a:t>
            </a:r>
            <a:r>
              <a:rPr lang="id-ID" sz="2400" dirty="0"/>
              <a:t>terjadi ketika </a:t>
            </a:r>
            <a:r>
              <a:rPr lang="id-ID" sz="2400" dirty="0" smtClean="0"/>
              <a:t>orang tua pembuat </a:t>
            </a:r>
            <a:r>
              <a:rPr lang="id-ID" sz="2400" dirty="0"/>
              <a:t>keputusan </a:t>
            </a:r>
            <a:r>
              <a:rPr lang="id-ID" sz="2400" dirty="0" smtClean="0"/>
              <a:t>“menyerah” pada </a:t>
            </a:r>
            <a:r>
              <a:rPr lang="id-ID" sz="2400" dirty="0"/>
              <a:t>permintaan anak</a:t>
            </a:r>
            <a:r>
              <a:rPr lang="id-ID" sz="2400" dirty="0" smtClean="0"/>
              <a:t>.</a:t>
            </a:r>
          </a:p>
          <a:p>
            <a:pPr marL="514350" indent="-514350">
              <a:buAutoNum type="arabicPeriod"/>
            </a:pPr>
            <a:r>
              <a:rPr lang="id-ID" sz="2400" dirty="0"/>
              <a:t>Future Market </a:t>
            </a:r>
            <a:r>
              <a:rPr lang="id-ID" sz="2400" dirty="0" smtClean="0"/>
              <a:t>:</a:t>
            </a:r>
          </a:p>
          <a:p>
            <a:pPr marL="0" indent="0">
              <a:buNone/>
            </a:pPr>
            <a:endParaRPr lang="id-ID"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4221088"/>
            <a:ext cx="2592288" cy="1999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4221088"/>
            <a:ext cx="2664296" cy="1999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2641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Consumer socialisation </a:t>
            </a:r>
            <a:endParaRPr lang="id-ID" dirty="0"/>
          </a:p>
        </p:txBody>
      </p:sp>
      <p:sp>
        <p:nvSpPr>
          <p:cNvPr id="3" name="Content Placeholder 2"/>
          <p:cNvSpPr>
            <a:spLocks noGrp="1"/>
          </p:cNvSpPr>
          <p:nvPr>
            <p:ph sz="quarter" idx="1"/>
          </p:nvPr>
        </p:nvSpPr>
        <p:spPr>
          <a:xfrm>
            <a:off x="457200" y="1412776"/>
            <a:ext cx="8229600" cy="4713387"/>
          </a:xfrm>
        </p:spPr>
        <p:txBody>
          <a:bodyPr/>
          <a:lstStyle/>
          <a:p>
            <a:r>
              <a:rPr lang="id-ID" sz="2000" dirty="0"/>
              <a:t>P</a:t>
            </a:r>
            <a:r>
              <a:rPr lang="id-ID" sz="2000" dirty="0" smtClean="0"/>
              <a:t>roses </a:t>
            </a:r>
            <a:r>
              <a:rPr lang="id-ID" sz="2000" dirty="0"/>
              <a:t>dimana </a:t>
            </a:r>
            <a:r>
              <a:rPr lang="id-ID" sz="2000" dirty="0" smtClean="0"/>
              <a:t>anak muda </a:t>
            </a:r>
            <a:r>
              <a:rPr lang="id-ID" sz="2000" dirty="0"/>
              <a:t>memperoleh keterampilan, pengetahuan dan sikap yang relevan dengan fungsi mereka di </a:t>
            </a:r>
            <a:r>
              <a:rPr lang="id-ID" sz="2000" dirty="0" smtClean="0"/>
              <a:t>pasar.</a:t>
            </a:r>
          </a:p>
          <a:p>
            <a:pPr marL="0" indent="0">
              <a:buNone/>
            </a:pPr>
            <a:r>
              <a:rPr lang="id-ID" sz="2000" dirty="0" smtClean="0"/>
              <a:t>2 sumber </a:t>
            </a:r>
            <a:r>
              <a:rPr lang="id-ID" sz="2000" dirty="0"/>
              <a:t>sosialisasi primer adalah keluarga dan </a:t>
            </a:r>
            <a:r>
              <a:rPr lang="id-ID" sz="2000" dirty="0" smtClean="0"/>
              <a:t>media : </a:t>
            </a:r>
          </a:p>
          <a:p>
            <a:pPr marL="0" indent="0">
              <a:buNone/>
            </a:pPr>
            <a:endParaRPr lang="id-ID" sz="2400" dirty="0" smtClean="0"/>
          </a:p>
          <a:p>
            <a:pPr marL="0" indent="0">
              <a:buNone/>
            </a:pPr>
            <a:endParaRPr lang="id-ID" dirty="0"/>
          </a:p>
        </p:txBody>
      </p:sp>
      <p:graphicFrame>
        <p:nvGraphicFramePr>
          <p:cNvPr id="6" name="Table 5"/>
          <p:cNvGraphicFramePr>
            <a:graphicFrameLocks noGrp="1"/>
          </p:cNvGraphicFramePr>
          <p:nvPr>
            <p:extLst>
              <p:ext uri="{D42A27DB-BD31-4B8C-83A1-F6EECF244321}">
                <p14:modId xmlns:p14="http://schemas.microsoft.com/office/powerpoint/2010/main" val="2706779910"/>
              </p:ext>
            </p:extLst>
          </p:nvPr>
        </p:nvGraphicFramePr>
        <p:xfrm>
          <a:off x="107504" y="2564905"/>
          <a:ext cx="8856984" cy="3909432"/>
        </p:xfrm>
        <a:graphic>
          <a:graphicData uri="http://schemas.openxmlformats.org/drawingml/2006/table">
            <a:tbl>
              <a:tblPr firstRow="1" bandRow="1">
                <a:tableStyleId>{93296810-A885-4BE3-A3E7-6D5BEEA58F35}</a:tableStyleId>
              </a:tblPr>
              <a:tblGrid>
                <a:gridCol w="5832648"/>
                <a:gridCol w="3024336"/>
              </a:tblGrid>
              <a:tr h="648072">
                <a:tc>
                  <a:txBody>
                    <a:bodyPr/>
                    <a:lstStyle/>
                    <a:p>
                      <a:pPr algn="ctr"/>
                      <a:r>
                        <a:rPr lang="id-ID" dirty="0" smtClean="0"/>
                        <a:t>Keluarga </a:t>
                      </a:r>
                      <a:endParaRPr lang="id-ID" dirty="0"/>
                    </a:p>
                  </a:txBody>
                  <a:tcPr/>
                </a:tc>
                <a:tc>
                  <a:txBody>
                    <a:bodyPr/>
                    <a:lstStyle/>
                    <a:p>
                      <a:pPr algn="ctr"/>
                      <a:r>
                        <a:rPr lang="id-ID" dirty="0" smtClean="0"/>
                        <a:t> Media </a:t>
                      </a:r>
                      <a:endParaRPr lang="id-ID" dirty="0"/>
                    </a:p>
                  </a:txBody>
                  <a:tcPr/>
                </a:tc>
              </a:tr>
              <a:tr h="2322258">
                <a:tc>
                  <a:txBody>
                    <a:bodyPr/>
                    <a:lstStyle/>
                    <a:p>
                      <a:r>
                        <a:rPr lang="id-ID" sz="1600" dirty="0" smtClean="0"/>
                        <a:t>Orang tua menunjukkan gaya yang berbeda ketika mereka bersosialisasi anak-anak mereka:</a:t>
                      </a:r>
                    </a:p>
                    <a:p>
                      <a:r>
                        <a:rPr lang="id-ID" sz="1600" dirty="0" smtClean="0"/>
                        <a:t>• </a:t>
                      </a:r>
                      <a:r>
                        <a:rPr lang="id-ID" sz="1600" b="1" dirty="0" smtClean="0"/>
                        <a:t>Authoritarian</a:t>
                      </a:r>
                      <a:r>
                        <a:rPr lang="id-ID" sz="1600" b="1" baseline="0" dirty="0" smtClean="0"/>
                        <a:t> parents </a:t>
                      </a:r>
                      <a:r>
                        <a:rPr lang="id-ID" sz="1600" baseline="0" dirty="0" smtClean="0"/>
                        <a:t>: </a:t>
                      </a:r>
                      <a:r>
                        <a:rPr lang="id-ID" sz="1600" dirty="0" smtClean="0"/>
                        <a:t>bermusuhan, membatasi, dan emosional tidak terlibat. mereka tidak memiliki hubungan yang hangat dengan anak-anak mereka, mereka menyensor jenis media yang</a:t>
                      </a:r>
                      <a:r>
                        <a:rPr lang="id-ID" sz="1600" baseline="0" dirty="0" smtClean="0"/>
                        <a:t> anak-anak lihat</a:t>
                      </a:r>
                      <a:r>
                        <a:rPr lang="id-ID" sz="1600" dirty="0" smtClean="0"/>
                        <a:t>, dan mereka cenderung memiliki pandangan negatif tentang iklan.</a:t>
                      </a:r>
                    </a:p>
                    <a:p>
                      <a:r>
                        <a:rPr lang="id-ID" sz="1600" dirty="0" smtClean="0"/>
                        <a:t>• </a:t>
                      </a:r>
                      <a:r>
                        <a:rPr lang="id-ID" sz="1600" b="1" dirty="0" smtClean="0"/>
                        <a:t>Neglecting</a:t>
                      </a:r>
                      <a:r>
                        <a:rPr lang="id-ID" sz="1600" b="1" baseline="0" dirty="0" smtClean="0"/>
                        <a:t> parents </a:t>
                      </a:r>
                      <a:r>
                        <a:rPr lang="id-ID" sz="1600" baseline="0" dirty="0" smtClean="0"/>
                        <a:t>:</a:t>
                      </a:r>
                      <a:r>
                        <a:rPr lang="id-ID" sz="1600" dirty="0" smtClean="0"/>
                        <a:t> juga</a:t>
                      </a:r>
                      <a:r>
                        <a:rPr lang="id-ID" sz="1600" baseline="0" dirty="0" smtClean="0"/>
                        <a:t> tidak memiliki hubungan yang hangat</a:t>
                      </a:r>
                      <a:r>
                        <a:rPr lang="id-ID" sz="1600" dirty="0" smtClean="0"/>
                        <a:t>, dan orang tua tidak</a:t>
                      </a:r>
                    </a:p>
                    <a:p>
                      <a:r>
                        <a:rPr lang="id-ID" sz="1600" dirty="0" smtClean="0"/>
                        <a:t>banyak mengkontrol atas apa yang dilakukan anak-anak mereka.</a:t>
                      </a:r>
                    </a:p>
                    <a:p>
                      <a:r>
                        <a:rPr lang="id-ID" sz="1600" dirty="0" smtClean="0"/>
                        <a:t>• </a:t>
                      </a:r>
                      <a:r>
                        <a:rPr lang="id-ID" sz="1600" b="1" dirty="0" smtClean="0"/>
                        <a:t>Indulgent</a:t>
                      </a:r>
                      <a:r>
                        <a:rPr lang="id-ID" sz="1600" b="1" baseline="0" dirty="0" smtClean="0"/>
                        <a:t> parents </a:t>
                      </a:r>
                      <a:r>
                        <a:rPr lang="id-ID" sz="1600" baseline="0" dirty="0" smtClean="0"/>
                        <a:t>: </a:t>
                      </a:r>
                      <a:r>
                        <a:rPr lang="id-ID" sz="1600" dirty="0" smtClean="0"/>
                        <a:t>berkomunikasi lebih banyak dengan anak-anak mereka tentang konsumsi-terkait</a:t>
                      </a:r>
                      <a:r>
                        <a:rPr lang="id-ID" sz="1600" baseline="0" dirty="0" smtClean="0"/>
                        <a:t> </a:t>
                      </a:r>
                      <a:r>
                        <a:rPr lang="id-ID" sz="1600" dirty="0" smtClean="0"/>
                        <a:t>hal dan kurang membatasi. Mereka percaya bahwa anak-anak harus diperbolehkan untuk belajar</a:t>
                      </a:r>
                      <a:r>
                        <a:rPr lang="id-ID" sz="1600" baseline="0" dirty="0" smtClean="0"/>
                        <a:t> </a:t>
                      </a:r>
                      <a:r>
                        <a:rPr lang="id-ID" sz="1600" dirty="0" smtClean="0"/>
                        <a:t>tentang pasar tanpa banyak gangguan.</a:t>
                      </a:r>
                      <a:endParaRPr lang="id-ID" sz="1600" dirty="0"/>
                    </a:p>
                  </a:txBody>
                  <a:tcPr/>
                </a:tc>
                <a:tc>
                  <a:txBody>
                    <a:bodyPr/>
                    <a:lstStyle/>
                    <a:p>
                      <a:r>
                        <a:rPr lang="id-ID" dirty="0" smtClean="0"/>
                        <a:t>Iklan mulai mempengaruhi kita pada usia yang sangat dini. Seperti yang kita lihat, banyak pemasar mendorong produk mereka pada anak-anak untuk mendorong mereka untuk membangun kebiasaan seumur hidup. </a:t>
                      </a:r>
                      <a:endParaRPr lang="id-ID" dirty="0"/>
                    </a:p>
                  </a:txBody>
                  <a:tcPr/>
                </a:tc>
              </a:tr>
            </a:tbl>
          </a:graphicData>
        </a:graphic>
      </p:graphicFrame>
    </p:spTree>
    <p:extLst>
      <p:ext uri="{BB962C8B-B14F-4D97-AF65-F5344CB8AC3E}">
        <p14:creationId xmlns:p14="http://schemas.microsoft.com/office/powerpoint/2010/main" val="34625442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94122"/>
          </a:xfrm>
        </p:spPr>
        <p:txBody>
          <a:bodyPr/>
          <a:lstStyle/>
          <a:p>
            <a:r>
              <a:rPr lang="id-ID" dirty="0" smtClean="0"/>
              <a:t>Sex-role Socialisation</a:t>
            </a:r>
            <a:endParaRPr lang="id-ID" dirty="0"/>
          </a:p>
        </p:txBody>
      </p:sp>
      <p:sp>
        <p:nvSpPr>
          <p:cNvPr id="3" name="Content Placeholder 2"/>
          <p:cNvSpPr>
            <a:spLocks noGrp="1"/>
          </p:cNvSpPr>
          <p:nvPr>
            <p:ph sz="quarter" idx="1"/>
          </p:nvPr>
        </p:nvSpPr>
        <p:spPr>
          <a:xfrm>
            <a:off x="914400" y="1447800"/>
            <a:ext cx="7772400" cy="5005536"/>
          </a:xfrm>
        </p:spPr>
        <p:txBody>
          <a:bodyPr>
            <a:normAutofit fontScale="92500"/>
          </a:bodyPr>
          <a:lstStyle/>
          <a:p>
            <a:r>
              <a:rPr lang="id-ID" dirty="0"/>
              <a:t>Anak-anak mengalami proses sosialisasi, di mana mereka belajar bagaimana menjadi </a:t>
            </a:r>
            <a:r>
              <a:rPr lang="id-ID" dirty="0" smtClean="0"/>
              <a:t>konsumen.</a:t>
            </a:r>
          </a:p>
          <a:p>
            <a:r>
              <a:rPr lang="id-ID" dirty="0" smtClean="0"/>
              <a:t>Anak-anak </a:t>
            </a:r>
            <a:r>
              <a:rPr lang="id-ID" dirty="0"/>
              <a:t>dapat dibagi berdasarkan usia dalam hal tahap </a:t>
            </a:r>
            <a:r>
              <a:rPr lang="id-ID" dirty="0" smtClean="0"/>
              <a:t>perkembangan kognitif mereka, </a:t>
            </a:r>
            <a:r>
              <a:rPr lang="id-ID" dirty="0"/>
              <a:t>atau kemampuan untuk memahami konsep-konsep dari meningkatnya </a:t>
            </a:r>
            <a:r>
              <a:rPr lang="id-ID" dirty="0" smtClean="0"/>
              <a:t>kompleksitas:</a:t>
            </a:r>
          </a:p>
          <a:p>
            <a:pPr marL="0" indent="0">
              <a:buNone/>
            </a:pPr>
            <a:r>
              <a:rPr lang="id-ID" dirty="0" smtClean="0"/>
              <a:t>1</a:t>
            </a:r>
            <a:r>
              <a:rPr lang="id-ID" dirty="0"/>
              <a:t>. </a:t>
            </a:r>
            <a:r>
              <a:rPr lang="id-ID" dirty="0" smtClean="0"/>
              <a:t>Limited	: </a:t>
            </a:r>
            <a:r>
              <a:rPr lang="id-ID" dirty="0"/>
              <a:t>Anak-anak yang lebih muda dari usia </a:t>
            </a:r>
            <a:r>
              <a:rPr lang="id-ID" dirty="0" smtClean="0"/>
              <a:t>6 tahun </a:t>
            </a:r>
            <a:r>
              <a:rPr lang="id-ID" dirty="0"/>
              <a:t>tidak menggunakan </a:t>
            </a:r>
            <a:r>
              <a:rPr lang="id-ID" dirty="0" smtClean="0"/>
              <a:t>penyimpanan memori </a:t>
            </a:r>
            <a:r>
              <a:rPr lang="id-ID" dirty="0"/>
              <a:t>dan pengambilan </a:t>
            </a:r>
            <a:r>
              <a:rPr lang="id-ID" dirty="0" smtClean="0"/>
              <a:t>ingatan.</a:t>
            </a:r>
            <a:endParaRPr lang="id-ID" dirty="0"/>
          </a:p>
          <a:p>
            <a:pPr marL="0" indent="0">
              <a:buNone/>
            </a:pPr>
            <a:r>
              <a:rPr lang="id-ID" dirty="0" smtClean="0"/>
              <a:t>2. Cued		: </a:t>
            </a:r>
            <a:r>
              <a:rPr lang="id-ID" dirty="0"/>
              <a:t>Anak-anak antara usia 6 dan 12 </a:t>
            </a:r>
            <a:r>
              <a:rPr lang="id-ID" dirty="0" smtClean="0"/>
              <a:t>tahun menggunakan ingatannya  tapi </a:t>
            </a:r>
            <a:r>
              <a:rPr lang="id-ID" dirty="0"/>
              <a:t>hanya jika diminta </a:t>
            </a:r>
            <a:r>
              <a:rPr lang="id-ID" dirty="0" smtClean="0"/>
              <a:t>untuk melakukannya</a:t>
            </a:r>
            <a:r>
              <a:rPr lang="id-ID" dirty="0"/>
              <a:t>.</a:t>
            </a:r>
          </a:p>
          <a:p>
            <a:pPr marL="0" indent="0">
              <a:buNone/>
            </a:pPr>
            <a:r>
              <a:rPr lang="id-ID" dirty="0" smtClean="0"/>
              <a:t>3. Strategis	: </a:t>
            </a:r>
            <a:r>
              <a:rPr lang="id-ID" dirty="0"/>
              <a:t>Anak-anak 12 dan lebih tua </a:t>
            </a:r>
            <a:r>
              <a:rPr lang="id-ID" dirty="0" smtClean="0"/>
              <a:t>secara spontan menggunakan </a:t>
            </a:r>
            <a:r>
              <a:rPr lang="id-ID" dirty="0"/>
              <a:t>penyimpanan </a:t>
            </a:r>
            <a:r>
              <a:rPr lang="id-ID" dirty="0" smtClean="0"/>
              <a:t>memori dan pengambilan ingatan.</a:t>
            </a:r>
          </a:p>
        </p:txBody>
      </p:sp>
    </p:spTree>
    <p:extLst>
      <p:ext uri="{BB962C8B-B14F-4D97-AF65-F5344CB8AC3E}">
        <p14:creationId xmlns:p14="http://schemas.microsoft.com/office/powerpoint/2010/main" val="25423014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Marketing Research and Children</a:t>
            </a:r>
            <a:endParaRPr lang="id-ID" dirty="0"/>
          </a:p>
        </p:txBody>
      </p:sp>
      <p:sp>
        <p:nvSpPr>
          <p:cNvPr id="3" name="Content Placeholder 2"/>
          <p:cNvSpPr>
            <a:spLocks noGrp="1"/>
          </p:cNvSpPr>
          <p:nvPr>
            <p:ph sz="quarter" idx="1"/>
          </p:nvPr>
        </p:nvSpPr>
        <p:spPr/>
        <p:txBody>
          <a:bodyPr>
            <a:normAutofit/>
          </a:bodyPr>
          <a:lstStyle/>
          <a:p>
            <a:pPr algn="just"/>
            <a:r>
              <a:rPr lang="id-ID" sz="2000" dirty="0"/>
              <a:t>Dibandingkan dengan orang dewasa, anak-anak adalah subyek sulit bagi peneliti pasar. Mereka </a:t>
            </a:r>
            <a:r>
              <a:rPr lang="id-ID" sz="2000" dirty="0" smtClean="0"/>
              <a:t>cenderung menjadi pelapor yang tidak </a:t>
            </a:r>
            <a:r>
              <a:rPr lang="id-ID" sz="2000" dirty="0"/>
              <a:t>dapat diandalkan dari perilaku mereka sendiri, mereka memiliki </a:t>
            </a:r>
            <a:r>
              <a:rPr lang="id-ID" sz="2000" dirty="0" smtClean="0"/>
              <a:t>ingatan yang buruk, </a:t>
            </a:r>
            <a:r>
              <a:rPr lang="id-ID" sz="2000" dirty="0"/>
              <a:t>dan mereka sering tidak memahami pertanyaan abstrak</a:t>
            </a:r>
            <a:r>
              <a:rPr lang="id-ID" sz="2000" dirty="0" smtClean="0"/>
              <a:t>.</a:t>
            </a:r>
          </a:p>
          <a:p>
            <a:pPr marL="0" indent="0" algn="just">
              <a:buNone/>
            </a:pPr>
            <a:r>
              <a:rPr lang="id-ID" sz="2000" u="sng" dirty="0" smtClean="0"/>
              <a:t>Product testing</a:t>
            </a:r>
          </a:p>
          <a:p>
            <a:pPr algn="just"/>
            <a:r>
              <a:rPr lang="id-ID" sz="2000" dirty="0" smtClean="0"/>
              <a:t>Jenis penelitian yang anak-anak dapat sangat membantu adalah pengujian produk.</a:t>
            </a:r>
          </a:p>
          <a:p>
            <a:pPr algn="just"/>
            <a:r>
              <a:rPr lang="id-ID" sz="2000" dirty="0" smtClean="0"/>
              <a:t>Anak muda </a:t>
            </a:r>
            <a:r>
              <a:rPr lang="id-ID" sz="2000" dirty="0"/>
              <a:t>memberikan perspektif yang berharga tentang apa produk akan berhasil dengan anak-anak lain</a:t>
            </a:r>
            <a:r>
              <a:rPr lang="id-ID" sz="2000" dirty="0" smtClean="0"/>
              <a:t>.</a:t>
            </a:r>
          </a:p>
          <a:p>
            <a:pPr marL="0" indent="0" algn="just">
              <a:buNone/>
            </a:pPr>
            <a:r>
              <a:rPr lang="id-ID" sz="2000" u="sng" dirty="0" smtClean="0"/>
              <a:t>Message Comprehension</a:t>
            </a:r>
          </a:p>
          <a:p>
            <a:pPr marL="0" indent="0" algn="just">
              <a:buNone/>
            </a:pPr>
            <a:r>
              <a:rPr lang="id-ID" sz="2000" dirty="0"/>
              <a:t>Karena anak-anak berbeda dalam kemampuan mereka untuk memproses informasi produk terkait, </a:t>
            </a:r>
            <a:r>
              <a:rPr lang="id-ID" sz="2000" dirty="0" smtClean="0"/>
              <a:t>banyak masalah etika serius ketika </a:t>
            </a:r>
            <a:r>
              <a:rPr lang="id-ID" sz="2000" dirty="0"/>
              <a:t>pengiklan mencoba untuk langsung menarik perhatian kepada </a:t>
            </a:r>
            <a:r>
              <a:rPr lang="id-ID" sz="2000" dirty="0" smtClean="0"/>
              <a:t>mereka.</a:t>
            </a:r>
            <a:endParaRPr lang="id-ID" sz="2000" dirty="0"/>
          </a:p>
        </p:txBody>
      </p:sp>
    </p:spTree>
    <p:extLst>
      <p:ext uri="{BB962C8B-B14F-4D97-AF65-F5344CB8AC3E}">
        <p14:creationId xmlns:p14="http://schemas.microsoft.com/office/powerpoint/2010/main" val="5671957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970756"/>
            <a:ext cx="5112568" cy="4762500"/>
          </a:xfrm>
          <a:prstGeom prst="rect">
            <a:avLst/>
          </a:prstGeom>
        </p:spPr>
      </p:pic>
    </p:spTree>
    <p:extLst>
      <p:ext uri="{BB962C8B-B14F-4D97-AF65-F5344CB8AC3E}">
        <p14:creationId xmlns:p14="http://schemas.microsoft.com/office/powerpoint/2010/main" val="39634466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ORGANISATIONAL DECISION</a:t>
            </a:r>
            <a:endParaRPr lang="id-ID" dirty="0"/>
          </a:p>
        </p:txBody>
      </p:sp>
      <p:sp>
        <p:nvSpPr>
          <p:cNvPr id="3" name="Content Placeholder 2"/>
          <p:cNvSpPr>
            <a:spLocks noGrp="1"/>
          </p:cNvSpPr>
          <p:nvPr>
            <p:ph idx="1"/>
          </p:nvPr>
        </p:nvSpPr>
        <p:spPr/>
        <p:txBody>
          <a:bodyPr>
            <a:normAutofit/>
          </a:bodyPr>
          <a:lstStyle/>
          <a:p>
            <a:r>
              <a:rPr lang="id-ID" i="1" dirty="0" smtClean="0"/>
              <a:t>organisational buyers </a:t>
            </a:r>
            <a:r>
              <a:rPr lang="id-ID" dirty="0" smtClean="0"/>
              <a:t>are people who purchase goods and services on behalf of companies for use in the process of manufacturing, distribution or resale.</a:t>
            </a:r>
          </a:p>
          <a:p>
            <a:r>
              <a:rPr lang="id-ID" dirty="0" smtClean="0"/>
              <a:t>Organisational buyers have a lot of responsibility.</a:t>
            </a:r>
          </a:p>
          <a:p>
            <a:r>
              <a:rPr lang="id-ID" dirty="0" smtClean="0"/>
              <a:t>The organisational buyer’s perception of the purchase situation is influenced by a number a factors.</a:t>
            </a:r>
          </a:p>
          <a:p>
            <a:pPr lvl="1"/>
            <a:r>
              <a:rPr lang="id-ID" dirty="0" smtClean="0"/>
              <a:t>Expectations of the supplier</a:t>
            </a:r>
          </a:p>
          <a:p>
            <a:pPr lvl="1"/>
            <a:r>
              <a:rPr lang="id-ID" dirty="0" smtClean="0"/>
              <a:t>The organisational climate</a:t>
            </a:r>
          </a:p>
          <a:p>
            <a:pPr lvl="1"/>
            <a:r>
              <a:rPr lang="id-ID" dirty="0" smtClean="0"/>
              <a:t>The buyer’s assesment of his own performance</a:t>
            </a:r>
            <a:endParaRPr lang="id-ID" dirty="0"/>
          </a:p>
        </p:txBody>
      </p:sp>
    </p:spTree>
    <p:extLst>
      <p:ext uri="{BB962C8B-B14F-4D97-AF65-F5344CB8AC3E}">
        <p14:creationId xmlns:p14="http://schemas.microsoft.com/office/powerpoint/2010/main" val="2483242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Organisational Decision Making VS Consumer Decision Making</a:t>
            </a:r>
            <a:endParaRPr lang="id-ID" dirty="0"/>
          </a:p>
        </p:txBody>
      </p:sp>
      <p:sp>
        <p:nvSpPr>
          <p:cNvPr id="3" name="Content Placeholder 2"/>
          <p:cNvSpPr>
            <a:spLocks noGrp="1"/>
          </p:cNvSpPr>
          <p:nvPr>
            <p:ph idx="1"/>
          </p:nvPr>
        </p:nvSpPr>
        <p:spPr/>
        <p:txBody>
          <a:bodyPr>
            <a:normAutofit fontScale="92500"/>
          </a:bodyPr>
          <a:lstStyle/>
          <a:p>
            <a:r>
              <a:rPr lang="id-ID" dirty="0" smtClean="0"/>
              <a:t>Purchese decisions made by companies frequenty involve many people.</a:t>
            </a:r>
          </a:p>
          <a:p>
            <a:r>
              <a:rPr lang="id-ID" dirty="0" smtClean="0"/>
              <a:t>Organisational and industrial products are often bought according to precise’</a:t>
            </a:r>
          </a:p>
          <a:p>
            <a:r>
              <a:rPr lang="id-ID" dirty="0" smtClean="0"/>
              <a:t>Impulse buying is rare</a:t>
            </a:r>
          </a:p>
          <a:p>
            <a:r>
              <a:rPr lang="id-ID" dirty="0" smtClean="0"/>
              <a:t>Decisions often are risky</a:t>
            </a:r>
          </a:p>
          <a:p>
            <a:r>
              <a:rPr lang="id-ID" dirty="0" smtClean="0"/>
              <a:t>The dollar volume of prcheses is often substantial dwafting most individual consumer grocery bills or mortgage payments.</a:t>
            </a:r>
          </a:p>
          <a:p>
            <a:r>
              <a:rPr lang="id-ID" dirty="0" smtClean="0"/>
              <a:t>Business to business marketing frequently invlove more an emphasis on personal selling that on avertising or other lorms of promotion.</a:t>
            </a:r>
            <a:endParaRPr lang="id-ID" dirty="0"/>
          </a:p>
        </p:txBody>
      </p:sp>
    </p:spTree>
    <p:extLst>
      <p:ext uri="{BB962C8B-B14F-4D97-AF65-F5344CB8AC3E}">
        <p14:creationId xmlns:p14="http://schemas.microsoft.com/office/powerpoint/2010/main" val="1306333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How Do Organisational Buyers operate</a:t>
            </a:r>
            <a:endParaRPr lang="id-ID" dirty="0"/>
          </a:p>
        </p:txBody>
      </p:sp>
      <p:sp>
        <p:nvSpPr>
          <p:cNvPr id="3" name="Content Placeholder 2"/>
          <p:cNvSpPr>
            <a:spLocks noGrp="1"/>
          </p:cNvSpPr>
          <p:nvPr>
            <p:ph idx="1"/>
          </p:nvPr>
        </p:nvSpPr>
        <p:spPr/>
        <p:txBody>
          <a:bodyPr>
            <a:normAutofit/>
          </a:bodyPr>
          <a:lstStyle/>
          <a:p>
            <a:r>
              <a:rPr lang="id-ID" i="1" dirty="0" smtClean="0"/>
              <a:t>Organisational Buyers </a:t>
            </a:r>
            <a:r>
              <a:rPr lang="id-ID" dirty="0" smtClean="0"/>
              <a:t>dipengaruhi oleh faktor internal dan eksternal.</a:t>
            </a:r>
          </a:p>
          <a:p>
            <a:r>
              <a:rPr lang="id-ID" dirty="0" smtClean="0"/>
              <a:t>Faktor internal meliputi karakter psikologi pembeli, seperti kemampuan membuat keputusan resiko, pengalaman kerja dan pelatihan.</a:t>
            </a:r>
          </a:p>
          <a:p>
            <a:r>
              <a:rPr lang="id-ID" dirty="0" smtClean="0"/>
              <a:t>Faktor eksternal meliputi </a:t>
            </a:r>
            <a:r>
              <a:rPr lang="id-ID" i="1" dirty="0" smtClean="0"/>
              <a:t>nature </a:t>
            </a:r>
            <a:r>
              <a:rPr lang="id-ID" dirty="0" smtClean="0"/>
              <a:t>dari perusahaan tempat pembeli bekerja, seperti keadaan ekonomi dan penggunaan teknologi.</a:t>
            </a:r>
            <a:endParaRPr lang="id-ID" dirty="0"/>
          </a:p>
        </p:txBody>
      </p:sp>
    </p:spTree>
    <p:extLst>
      <p:ext uri="{BB962C8B-B14F-4D97-AF65-F5344CB8AC3E}">
        <p14:creationId xmlns:p14="http://schemas.microsoft.com/office/powerpoint/2010/main" val="1366583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id-ID" dirty="0" smtClean="0"/>
              <a:t>Type of Purchase and The Buyclass Framework</a:t>
            </a:r>
            <a:endParaRPr lang="id-ID" dirty="0"/>
          </a:p>
        </p:txBody>
      </p:sp>
      <p:sp>
        <p:nvSpPr>
          <p:cNvPr id="3" name="Content Placeholder 2"/>
          <p:cNvSpPr>
            <a:spLocks noGrp="1"/>
          </p:cNvSpPr>
          <p:nvPr>
            <p:ph idx="1"/>
          </p:nvPr>
        </p:nvSpPr>
        <p:spPr/>
        <p:txBody>
          <a:bodyPr/>
          <a:lstStyle/>
          <a:p>
            <a:pPr lvl="1"/>
            <a:r>
              <a:rPr lang="id-ID" dirty="0" smtClean="0"/>
              <a:t>Ada 3 tipe keputusan </a:t>
            </a:r>
            <a:r>
              <a:rPr lang="id-ID" i="1" dirty="0" smtClean="0"/>
              <a:t>organisational buying, </a:t>
            </a:r>
            <a:r>
              <a:rPr lang="id-ID" dirty="0" smtClean="0"/>
              <a:t>yaitu:</a:t>
            </a:r>
          </a:p>
          <a:p>
            <a:pPr lvl="2"/>
            <a:r>
              <a:rPr lang="id-ID" dirty="0" smtClean="0"/>
              <a:t>Harus mengumpulkan informasi sebelum memutuskan membeli.</a:t>
            </a:r>
          </a:p>
          <a:p>
            <a:pPr lvl="2"/>
            <a:r>
              <a:rPr lang="id-ID" dirty="0" smtClean="0"/>
              <a:t>Mempertimbang seluruh alternatif yang ada</a:t>
            </a:r>
          </a:p>
          <a:p>
            <a:pPr lvl="2"/>
            <a:r>
              <a:rPr lang="id-ID" dirty="0" smtClean="0"/>
              <a:t>Kedekatan pembeli dengan pembelian</a:t>
            </a:r>
          </a:p>
          <a:p>
            <a:pPr lvl="2">
              <a:buNone/>
            </a:pPr>
            <a:r>
              <a:rPr lang="id-ID" dirty="0" smtClean="0"/>
              <a:t>Types of Organisational Buying Decisions</a:t>
            </a:r>
          </a:p>
          <a:p>
            <a:pPr lvl="1">
              <a:buNone/>
            </a:pPr>
            <a:endParaRPr lang="id-ID" dirty="0" smtClean="0"/>
          </a:p>
        </p:txBody>
      </p:sp>
      <p:graphicFrame>
        <p:nvGraphicFramePr>
          <p:cNvPr id="5" name="Table 4"/>
          <p:cNvGraphicFramePr>
            <a:graphicFrameLocks noGrp="1"/>
          </p:cNvGraphicFramePr>
          <p:nvPr/>
        </p:nvGraphicFramePr>
        <p:xfrm>
          <a:off x="642910" y="4357694"/>
          <a:ext cx="7643868" cy="2560320"/>
        </p:xfrm>
        <a:graphic>
          <a:graphicData uri="http://schemas.openxmlformats.org/drawingml/2006/table">
            <a:tbl>
              <a:tblPr firstRow="1" bandRow="1">
                <a:tableStyleId>{5C22544A-7EE6-4342-B048-85BDC9FD1C3A}</a:tableStyleId>
              </a:tblPr>
              <a:tblGrid>
                <a:gridCol w="1910967"/>
                <a:gridCol w="1910967"/>
                <a:gridCol w="1910967"/>
                <a:gridCol w="1910967"/>
              </a:tblGrid>
              <a:tr h="370840">
                <a:tc>
                  <a:txBody>
                    <a:bodyPr/>
                    <a:lstStyle/>
                    <a:p>
                      <a:r>
                        <a:rPr lang="id-ID" dirty="0" smtClean="0"/>
                        <a:t>Buying</a:t>
                      </a:r>
                      <a:r>
                        <a:rPr lang="id-ID" baseline="0" dirty="0" smtClean="0"/>
                        <a:t> Situation</a:t>
                      </a:r>
                      <a:endParaRPr lang="id-ID" dirty="0"/>
                    </a:p>
                  </a:txBody>
                  <a:tcPr/>
                </a:tc>
                <a:tc>
                  <a:txBody>
                    <a:bodyPr/>
                    <a:lstStyle/>
                    <a:p>
                      <a:r>
                        <a:rPr lang="id-ID" dirty="0" smtClean="0"/>
                        <a:t>Extent to Effort</a:t>
                      </a:r>
                      <a:endParaRPr lang="id-ID" dirty="0"/>
                    </a:p>
                  </a:txBody>
                  <a:tcPr/>
                </a:tc>
                <a:tc>
                  <a:txBody>
                    <a:bodyPr/>
                    <a:lstStyle/>
                    <a:p>
                      <a:r>
                        <a:rPr lang="id-ID" dirty="0" smtClean="0"/>
                        <a:t>Risk</a:t>
                      </a:r>
                      <a:endParaRPr lang="id-ID" dirty="0"/>
                    </a:p>
                  </a:txBody>
                  <a:tcPr/>
                </a:tc>
                <a:tc>
                  <a:txBody>
                    <a:bodyPr/>
                    <a:lstStyle/>
                    <a:p>
                      <a:r>
                        <a:rPr lang="id-ID" dirty="0" smtClean="0"/>
                        <a:t>Buyer Involvement</a:t>
                      </a:r>
                      <a:endParaRPr lang="id-ID" dirty="0"/>
                    </a:p>
                  </a:txBody>
                  <a:tcPr/>
                </a:tc>
              </a:tr>
              <a:tr h="370840">
                <a:tc>
                  <a:txBody>
                    <a:bodyPr/>
                    <a:lstStyle/>
                    <a:p>
                      <a:r>
                        <a:rPr lang="id-ID" dirty="0" smtClean="0"/>
                        <a:t>Straight Rebuy</a:t>
                      </a:r>
                      <a:endParaRPr lang="id-ID" dirty="0"/>
                    </a:p>
                  </a:txBody>
                  <a:tcPr/>
                </a:tc>
                <a:tc>
                  <a:txBody>
                    <a:bodyPr/>
                    <a:lstStyle/>
                    <a:p>
                      <a:r>
                        <a:rPr lang="id-ID" dirty="0" smtClean="0"/>
                        <a:t>Habitual Decision making</a:t>
                      </a:r>
                      <a:endParaRPr lang="id-ID" dirty="0"/>
                    </a:p>
                  </a:txBody>
                  <a:tcPr/>
                </a:tc>
                <a:tc>
                  <a:txBody>
                    <a:bodyPr/>
                    <a:lstStyle/>
                    <a:p>
                      <a:r>
                        <a:rPr lang="id-ID" dirty="0" smtClean="0"/>
                        <a:t>Low</a:t>
                      </a:r>
                      <a:endParaRPr lang="id-ID" dirty="0"/>
                    </a:p>
                  </a:txBody>
                  <a:tcPr/>
                </a:tc>
                <a:tc>
                  <a:txBody>
                    <a:bodyPr/>
                    <a:lstStyle/>
                    <a:p>
                      <a:r>
                        <a:rPr lang="id-ID" dirty="0" smtClean="0"/>
                        <a:t>Automatic Reorder</a:t>
                      </a:r>
                      <a:endParaRPr lang="id-ID" dirty="0"/>
                    </a:p>
                  </a:txBody>
                  <a:tcPr/>
                </a:tc>
              </a:tr>
              <a:tr h="370840">
                <a:tc>
                  <a:txBody>
                    <a:bodyPr/>
                    <a:lstStyle/>
                    <a:p>
                      <a:r>
                        <a:rPr lang="id-ID" dirty="0" smtClean="0"/>
                        <a:t>Modified Rebuy</a:t>
                      </a:r>
                      <a:endParaRPr lang="id-ID" dirty="0"/>
                    </a:p>
                  </a:txBody>
                  <a:tcPr/>
                </a:tc>
                <a:tc>
                  <a:txBody>
                    <a:bodyPr/>
                    <a:lstStyle/>
                    <a:p>
                      <a:r>
                        <a:rPr lang="id-ID" dirty="0" smtClean="0"/>
                        <a:t>Limited</a:t>
                      </a:r>
                      <a:r>
                        <a:rPr lang="id-ID" baseline="0" dirty="0" smtClean="0"/>
                        <a:t> problem solving</a:t>
                      </a:r>
                      <a:endParaRPr lang="id-ID" dirty="0"/>
                    </a:p>
                  </a:txBody>
                  <a:tcPr/>
                </a:tc>
                <a:tc>
                  <a:txBody>
                    <a:bodyPr/>
                    <a:lstStyle/>
                    <a:p>
                      <a:r>
                        <a:rPr lang="id-ID" dirty="0" smtClean="0"/>
                        <a:t>Low to Moderate</a:t>
                      </a:r>
                      <a:endParaRPr lang="id-ID" dirty="0"/>
                    </a:p>
                  </a:txBody>
                  <a:tcPr/>
                </a:tc>
                <a:tc>
                  <a:txBody>
                    <a:bodyPr/>
                    <a:lstStyle/>
                    <a:p>
                      <a:r>
                        <a:rPr lang="id-ID" dirty="0" smtClean="0"/>
                        <a:t>One of few</a:t>
                      </a:r>
                      <a:endParaRPr lang="id-ID" dirty="0"/>
                    </a:p>
                  </a:txBody>
                  <a:tcPr/>
                </a:tc>
              </a:tr>
              <a:tr h="370840">
                <a:tc>
                  <a:txBody>
                    <a:bodyPr/>
                    <a:lstStyle/>
                    <a:p>
                      <a:r>
                        <a:rPr lang="id-ID" dirty="0" smtClean="0"/>
                        <a:t>New Task</a:t>
                      </a:r>
                      <a:endParaRPr lang="id-ID" dirty="0"/>
                    </a:p>
                  </a:txBody>
                  <a:tcPr/>
                </a:tc>
                <a:tc>
                  <a:txBody>
                    <a:bodyPr/>
                    <a:lstStyle/>
                    <a:p>
                      <a:r>
                        <a:rPr lang="id-ID" dirty="0" smtClean="0"/>
                        <a:t>Extensive problem solving</a:t>
                      </a:r>
                      <a:endParaRPr lang="id-ID" dirty="0"/>
                    </a:p>
                  </a:txBody>
                  <a:tcPr/>
                </a:tc>
                <a:tc>
                  <a:txBody>
                    <a:bodyPr/>
                    <a:lstStyle/>
                    <a:p>
                      <a:r>
                        <a:rPr lang="id-ID" dirty="0" smtClean="0"/>
                        <a:t>High</a:t>
                      </a:r>
                      <a:endParaRPr lang="id-ID" dirty="0"/>
                    </a:p>
                  </a:txBody>
                  <a:tcPr/>
                </a:tc>
                <a:tc>
                  <a:txBody>
                    <a:bodyPr/>
                    <a:lstStyle/>
                    <a:p>
                      <a:r>
                        <a:rPr lang="id-ID" dirty="0" smtClean="0"/>
                        <a:t>Many</a:t>
                      </a:r>
                      <a:endParaRPr lang="id-ID" dirty="0"/>
                    </a:p>
                  </a:txBody>
                  <a:tcPr/>
                </a:tc>
              </a:tr>
            </a:tbl>
          </a:graphicData>
        </a:graphic>
      </p:graphicFrame>
    </p:spTree>
    <p:extLst>
      <p:ext uri="{BB962C8B-B14F-4D97-AF65-F5344CB8AC3E}">
        <p14:creationId xmlns:p14="http://schemas.microsoft.com/office/powerpoint/2010/main" val="2223779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554683"/>
          </a:xfrm>
        </p:spPr>
        <p:txBody>
          <a:bodyPr/>
          <a:lstStyle/>
          <a:p>
            <a:r>
              <a:rPr lang="id-ID" dirty="0" smtClean="0"/>
              <a:t>Decision Roles include:</a:t>
            </a:r>
          </a:p>
          <a:p>
            <a:pPr lvl="1"/>
            <a:r>
              <a:rPr lang="id-ID" dirty="0" smtClean="0"/>
              <a:t>Initiator</a:t>
            </a:r>
            <a:endParaRPr lang="id-ID" dirty="0"/>
          </a:p>
          <a:p>
            <a:pPr lvl="1"/>
            <a:r>
              <a:rPr lang="id-ID" dirty="0" smtClean="0"/>
              <a:t>Gatekeeper</a:t>
            </a:r>
            <a:endParaRPr lang="id-ID" dirty="0"/>
          </a:p>
          <a:p>
            <a:pPr lvl="1"/>
            <a:r>
              <a:rPr lang="id-ID" dirty="0" smtClean="0"/>
              <a:t>Influencer</a:t>
            </a:r>
            <a:endParaRPr lang="id-ID" dirty="0"/>
          </a:p>
          <a:p>
            <a:pPr lvl="1"/>
            <a:r>
              <a:rPr lang="id-ID" dirty="0" smtClean="0"/>
              <a:t>Buyer</a:t>
            </a:r>
          </a:p>
          <a:p>
            <a:pPr lvl="1"/>
            <a:r>
              <a:rPr lang="id-ID" dirty="0" smtClean="0"/>
              <a:t>User</a:t>
            </a:r>
          </a:p>
          <a:p>
            <a:pPr>
              <a:buNone/>
            </a:pPr>
            <a:endParaRPr lang="id-ID" dirty="0" smtClean="0"/>
          </a:p>
          <a:p>
            <a:r>
              <a:rPr lang="id-ID" dirty="0" smtClean="0"/>
              <a:t>B2B E-Commerce refers to internet interactions between two or more business or organisations.</a:t>
            </a:r>
          </a:p>
        </p:txBody>
      </p:sp>
    </p:spTree>
    <p:extLst>
      <p:ext uri="{BB962C8B-B14F-4D97-AF65-F5344CB8AC3E}">
        <p14:creationId xmlns:p14="http://schemas.microsoft.com/office/powerpoint/2010/main" val="2220978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THE FAMILY</a:t>
            </a:r>
            <a:endParaRPr lang="id-ID" dirty="0"/>
          </a:p>
        </p:txBody>
      </p:sp>
      <p:sp>
        <p:nvSpPr>
          <p:cNvPr id="3" name="Content Placeholder 2"/>
          <p:cNvSpPr>
            <a:spLocks noGrp="1"/>
          </p:cNvSpPr>
          <p:nvPr>
            <p:ph idx="1"/>
          </p:nvPr>
        </p:nvSpPr>
        <p:spPr/>
        <p:txBody>
          <a:bodyPr>
            <a:normAutofit/>
          </a:bodyPr>
          <a:lstStyle/>
          <a:p>
            <a:r>
              <a:rPr lang="id-ID" dirty="0" smtClean="0"/>
              <a:t>Defining the Modern Family</a:t>
            </a:r>
          </a:p>
          <a:p>
            <a:r>
              <a:rPr lang="id-ID" dirty="0" smtClean="0"/>
              <a:t>Family Size</a:t>
            </a:r>
          </a:p>
          <a:p>
            <a:r>
              <a:rPr lang="id-ID" dirty="0" smtClean="0"/>
              <a:t>The Family Life Cycle</a:t>
            </a:r>
          </a:p>
          <a:p>
            <a:pPr lvl="1"/>
            <a:r>
              <a:rPr lang="id-ID" dirty="0" smtClean="0"/>
              <a:t>2 factors that determine how a couple spends time and money:</a:t>
            </a:r>
          </a:p>
          <a:p>
            <a:pPr lvl="2"/>
            <a:r>
              <a:rPr lang="id-ID" dirty="0" smtClean="0"/>
              <a:t>Whether they have children</a:t>
            </a:r>
          </a:p>
          <a:p>
            <a:pPr lvl="2"/>
            <a:r>
              <a:rPr lang="id-ID" dirty="0" smtClean="0"/>
              <a:t>Whether the woman works</a:t>
            </a:r>
          </a:p>
          <a:p>
            <a:pPr lvl="1"/>
            <a:r>
              <a:rPr lang="id-ID" dirty="0" smtClean="0"/>
              <a:t>4 variables are necessary to adequately describe the changes:</a:t>
            </a:r>
          </a:p>
          <a:p>
            <a:pPr lvl="2"/>
            <a:r>
              <a:rPr lang="id-ID" dirty="0" smtClean="0"/>
              <a:t>age</a:t>
            </a:r>
            <a:endParaRPr lang="id-ID" dirty="0"/>
          </a:p>
          <a:p>
            <a:pPr lvl="2"/>
            <a:r>
              <a:rPr lang="id-ID" dirty="0" smtClean="0"/>
              <a:t>Marital status</a:t>
            </a:r>
          </a:p>
          <a:p>
            <a:pPr lvl="2"/>
            <a:r>
              <a:rPr lang="id-ID" dirty="0" smtClean="0"/>
              <a:t>The presence or absence of children in the home</a:t>
            </a:r>
          </a:p>
          <a:p>
            <a:pPr lvl="2"/>
            <a:r>
              <a:rPr lang="id-ID" dirty="0" smtClean="0"/>
              <a:t>The ages of children</a:t>
            </a:r>
          </a:p>
        </p:txBody>
      </p:sp>
    </p:spTree>
    <p:extLst>
      <p:ext uri="{BB962C8B-B14F-4D97-AF65-F5344CB8AC3E}">
        <p14:creationId xmlns:p14="http://schemas.microsoft.com/office/powerpoint/2010/main" val="3505349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Family Life Cycle</a:t>
            </a:r>
            <a:endParaRPr lang="id-ID" dirty="0"/>
          </a:p>
        </p:txBody>
      </p:sp>
      <p:sp>
        <p:nvSpPr>
          <p:cNvPr id="4" name="Rectangle 3"/>
          <p:cNvSpPr/>
          <p:nvPr/>
        </p:nvSpPr>
        <p:spPr>
          <a:xfrm>
            <a:off x="214282" y="2214554"/>
            <a:ext cx="1143008"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smtClean="0"/>
              <a:t>Dependent</a:t>
            </a:r>
            <a:endParaRPr lang="id-ID" sz="1600" dirty="0"/>
          </a:p>
        </p:txBody>
      </p:sp>
      <p:sp>
        <p:nvSpPr>
          <p:cNvPr id="5" name="Rectangle 4"/>
          <p:cNvSpPr/>
          <p:nvPr/>
        </p:nvSpPr>
        <p:spPr>
          <a:xfrm>
            <a:off x="1857356" y="1571612"/>
            <a:ext cx="1357322"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smtClean="0"/>
              <a:t>Bachelor I</a:t>
            </a:r>
            <a:endParaRPr lang="id-ID" sz="1600" dirty="0"/>
          </a:p>
        </p:txBody>
      </p:sp>
      <p:sp>
        <p:nvSpPr>
          <p:cNvPr id="6" name="Rectangle 5"/>
          <p:cNvSpPr/>
          <p:nvPr/>
        </p:nvSpPr>
        <p:spPr>
          <a:xfrm>
            <a:off x="3857620" y="1571612"/>
            <a:ext cx="1428760"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smtClean="0"/>
              <a:t>Bachelor II</a:t>
            </a:r>
            <a:endParaRPr lang="id-ID" sz="1600" dirty="0"/>
          </a:p>
        </p:txBody>
      </p:sp>
      <p:sp>
        <p:nvSpPr>
          <p:cNvPr id="7" name="Rectangle 6"/>
          <p:cNvSpPr/>
          <p:nvPr/>
        </p:nvSpPr>
        <p:spPr>
          <a:xfrm>
            <a:off x="5857884" y="1571612"/>
            <a:ext cx="1357322"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smtClean="0"/>
              <a:t>Bachelor III</a:t>
            </a:r>
            <a:endParaRPr lang="id-ID" sz="1600" dirty="0"/>
          </a:p>
        </p:txBody>
      </p:sp>
      <p:sp>
        <p:nvSpPr>
          <p:cNvPr id="8" name="Rectangle 7"/>
          <p:cNvSpPr/>
          <p:nvPr/>
        </p:nvSpPr>
        <p:spPr>
          <a:xfrm>
            <a:off x="1857356" y="2571744"/>
            <a:ext cx="1357322"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smtClean="0"/>
              <a:t>Young Couple</a:t>
            </a:r>
            <a:endParaRPr lang="id-ID" sz="1600" dirty="0"/>
          </a:p>
        </p:txBody>
      </p:sp>
      <p:sp>
        <p:nvSpPr>
          <p:cNvPr id="9" name="Rectangle 8"/>
          <p:cNvSpPr/>
          <p:nvPr/>
        </p:nvSpPr>
        <p:spPr>
          <a:xfrm>
            <a:off x="3857620" y="2571744"/>
            <a:ext cx="1428760"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smtClean="0"/>
              <a:t>Childless Couple</a:t>
            </a:r>
            <a:endParaRPr lang="id-ID" sz="1600" dirty="0"/>
          </a:p>
        </p:txBody>
      </p:sp>
      <p:sp>
        <p:nvSpPr>
          <p:cNvPr id="10" name="Rectangle 9"/>
          <p:cNvSpPr/>
          <p:nvPr/>
        </p:nvSpPr>
        <p:spPr>
          <a:xfrm>
            <a:off x="5857884" y="2571744"/>
            <a:ext cx="1357322"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smtClean="0"/>
              <a:t>Older Couple</a:t>
            </a:r>
            <a:endParaRPr lang="id-ID" sz="1600" dirty="0"/>
          </a:p>
        </p:txBody>
      </p:sp>
      <p:sp>
        <p:nvSpPr>
          <p:cNvPr id="11" name="Rectangle 10"/>
          <p:cNvSpPr/>
          <p:nvPr/>
        </p:nvSpPr>
        <p:spPr>
          <a:xfrm>
            <a:off x="3857620" y="3571876"/>
            <a:ext cx="1500198"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dirty="0" smtClean="0"/>
              <a:t>Delayed Full Nest</a:t>
            </a:r>
            <a:endParaRPr lang="id-ID" sz="1400" dirty="0"/>
          </a:p>
        </p:txBody>
      </p:sp>
      <p:sp>
        <p:nvSpPr>
          <p:cNvPr id="12" name="TextBox 11"/>
          <p:cNvSpPr txBox="1"/>
          <p:nvPr/>
        </p:nvSpPr>
        <p:spPr>
          <a:xfrm>
            <a:off x="7643834" y="1428736"/>
            <a:ext cx="1285884" cy="523220"/>
          </a:xfrm>
          <a:prstGeom prst="rect">
            <a:avLst/>
          </a:prstGeom>
          <a:noFill/>
        </p:spPr>
        <p:txBody>
          <a:bodyPr wrap="square" rtlCol="0">
            <a:spAutoFit/>
          </a:bodyPr>
          <a:lstStyle/>
          <a:p>
            <a:r>
              <a:rPr lang="id-ID" sz="1400" dirty="0" smtClean="0"/>
              <a:t>ONE-ADULT HOUSE HOLD</a:t>
            </a:r>
            <a:endParaRPr lang="id-ID" sz="1400" dirty="0"/>
          </a:p>
        </p:txBody>
      </p:sp>
      <p:sp>
        <p:nvSpPr>
          <p:cNvPr id="13" name="TextBox 12"/>
          <p:cNvSpPr txBox="1"/>
          <p:nvPr/>
        </p:nvSpPr>
        <p:spPr>
          <a:xfrm>
            <a:off x="7786710" y="2714620"/>
            <a:ext cx="1285884" cy="523220"/>
          </a:xfrm>
          <a:prstGeom prst="rect">
            <a:avLst/>
          </a:prstGeom>
          <a:noFill/>
        </p:spPr>
        <p:txBody>
          <a:bodyPr wrap="square" rtlCol="0">
            <a:spAutoFit/>
          </a:bodyPr>
          <a:lstStyle/>
          <a:p>
            <a:r>
              <a:rPr lang="id-ID" sz="1400" dirty="0" smtClean="0"/>
              <a:t>TWO-ADULT HOUSE HOLD</a:t>
            </a:r>
            <a:endParaRPr lang="id-ID" sz="1400" dirty="0"/>
          </a:p>
        </p:txBody>
      </p:sp>
      <p:sp>
        <p:nvSpPr>
          <p:cNvPr id="14" name="TextBox 13"/>
          <p:cNvSpPr txBox="1"/>
          <p:nvPr/>
        </p:nvSpPr>
        <p:spPr>
          <a:xfrm>
            <a:off x="7715272" y="3714752"/>
            <a:ext cx="1357322" cy="738664"/>
          </a:xfrm>
          <a:prstGeom prst="rect">
            <a:avLst/>
          </a:prstGeom>
          <a:noFill/>
        </p:spPr>
        <p:txBody>
          <a:bodyPr wrap="square" rtlCol="0">
            <a:spAutoFit/>
          </a:bodyPr>
          <a:lstStyle/>
          <a:p>
            <a:r>
              <a:rPr lang="id-ID" sz="1400" dirty="0" smtClean="0"/>
              <a:t>TWO-ADULT-PLUS-CHILDREN HOUSE HOLD</a:t>
            </a:r>
            <a:endParaRPr lang="id-ID" sz="1400" dirty="0"/>
          </a:p>
        </p:txBody>
      </p:sp>
      <p:sp>
        <p:nvSpPr>
          <p:cNvPr id="15" name="TextBox 14"/>
          <p:cNvSpPr txBox="1"/>
          <p:nvPr/>
        </p:nvSpPr>
        <p:spPr>
          <a:xfrm>
            <a:off x="7786678" y="4857760"/>
            <a:ext cx="1357322" cy="738664"/>
          </a:xfrm>
          <a:prstGeom prst="rect">
            <a:avLst/>
          </a:prstGeom>
          <a:noFill/>
        </p:spPr>
        <p:txBody>
          <a:bodyPr wrap="square" rtlCol="0">
            <a:spAutoFit/>
          </a:bodyPr>
          <a:lstStyle/>
          <a:p>
            <a:r>
              <a:rPr lang="id-ID" sz="1400" dirty="0" smtClean="0"/>
              <a:t>ONE-ADULT-PLUS-CHILDREN HOUSE HOLD</a:t>
            </a:r>
            <a:endParaRPr lang="id-ID" sz="1400" dirty="0"/>
          </a:p>
        </p:txBody>
      </p:sp>
      <p:sp>
        <p:nvSpPr>
          <p:cNvPr id="16" name="Rectangle 15"/>
          <p:cNvSpPr/>
          <p:nvPr/>
        </p:nvSpPr>
        <p:spPr>
          <a:xfrm>
            <a:off x="1857356" y="3571876"/>
            <a:ext cx="642942"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500" dirty="0" smtClean="0"/>
              <a:t>Full Nest I</a:t>
            </a:r>
            <a:endParaRPr lang="id-ID" sz="1500" dirty="0"/>
          </a:p>
        </p:txBody>
      </p:sp>
      <p:sp>
        <p:nvSpPr>
          <p:cNvPr id="17" name="Rectangle 16"/>
          <p:cNvSpPr/>
          <p:nvPr/>
        </p:nvSpPr>
        <p:spPr>
          <a:xfrm>
            <a:off x="2500298" y="3571876"/>
            <a:ext cx="714380"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500" dirty="0" smtClean="0"/>
              <a:t>Full Nest II</a:t>
            </a:r>
            <a:endParaRPr lang="id-ID" sz="1500" dirty="0"/>
          </a:p>
        </p:txBody>
      </p:sp>
      <p:sp>
        <p:nvSpPr>
          <p:cNvPr id="18" name="Rectangle 17"/>
          <p:cNvSpPr/>
          <p:nvPr/>
        </p:nvSpPr>
        <p:spPr>
          <a:xfrm>
            <a:off x="3857620" y="3857628"/>
            <a:ext cx="1500198"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dirty="0" smtClean="0"/>
              <a:t>Full Nest III</a:t>
            </a:r>
            <a:endParaRPr lang="id-ID" sz="1400" dirty="0"/>
          </a:p>
        </p:txBody>
      </p:sp>
      <p:sp>
        <p:nvSpPr>
          <p:cNvPr id="19" name="Rectangle 18"/>
          <p:cNvSpPr/>
          <p:nvPr/>
        </p:nvSpPr>
        <p:spPr>
          <a:xfrm>
            <a:off x="1714480" y="4643446"/>
            <a:ext cx="785818"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dirty="0" smtClean="0"/>
              <a:t>Single Parent I</a:t>
            </a:r>
            <a:endParaRPr lang="id-ID" sz="1400" dirty="0"/>
          </a:p>
        </p:txBody>
      </p:sp>
      <p:sp>
        <p:nvSpPr>
          <p:cNvPr id="20" name="Rectangle 19"/>
          <p:cNvSpPr/>
          <p:nvPr/>
        </p:nvSpPr>
        <p:spPr>
          <a:xfrm>
            <a:off x="2500298" y="4643446"/>
            <a:ext cx="857256"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dirty="0" smtClean="0"/>
              <a:t>Single Parent II</a:t>
            </a:r>
            <a:endParaRPr lang="id-ID" sz="1400" dirty="0"/>
          </a:p>
        </p:txBody>
      </p:sp>
      <p:sp>
        <p:nvSpPr>
          <p:cNvPr id="21" name="Rectangle 20"/>
          <p:cNvSpPr/>
          <p:nvPr/>
        </p:nvSpPr>
        <p:spPr>
          <a:xfrm>
            <a:off x="4214810" y="4643446"/>
            <a:ext cx="928694"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dirty="0" smtClean="0"/>
              <a:t>Single Parent III</a:t>
            </a:r>
            <a:endParaRPr lang="id-ID" sz="1400" dirty="0"/>
          </a:p>
        </p:txBody>
      </p:sp>
      <p:sp>
        <p:nvSpPr>
          <p:cNvPr id="22" name="TextBox 21"/>
          <p:cNvSpPr txBox="1"/>
          <p:nvPr/>
        </p:nvSpPr>
        <p:spPr>
          <a:xfrm>
            <a:off x="1857356" y="5214950"/>
            <a:ext cx="1785950" cy="307777"/>
          </a:xfrm>
          <a:prstGeom prst="rect">
            <a:avLst/>
          </a:prstGeom>
          <a:noFill/>
        </p:spPr>
        <p:txBody>
          <a:bodyPr wrap="square" rtlCol="0">
            <a:spAutoFit/>
          </a:bodyPr>
          <a:lstStyle/>
          <a:p>
            <a:r>
              <a:rPr lang="id-ID" sz="1400" dirty="0" smtClean="0"/>
              <a:t>UNDER 35 YEARS</a:t>
            </a:r>
            <a:endParaRPr lang="id-ID" sz="1400" dirty="0"/>
          </a:p>
        </p:txBody>
      </p:sp>
      <p:sp>
        <p:nvSpPr>
          <p:cNvPr id="23" name="TextBox 22"/>
          <p:cNvSpPr txBox="1"/>
          <p:nvPr/>
        </p:nvSpPr>
        <p:spPr>
          <a:xfrm>
            <a:off x="4000496" y="5214950"/>
            <a:ext cx="1785950" cy="307777"/>
          </a:xfrm>
          <a:prstGeom prst="rect">
            <a:avLst/>
          </a:prstGeom>
          <a:noFill/>
        </p:spPr>
        <p:txBody>
          <a:bodyPr wrap="square" rtlCol="0">
            <a:spAutoFit/>
          </a:bodyPr>
          <a:lstStyle/>
          <a:p>
            <a:r>
              <a:rPr lang="id-ID" sz="1400" dirty="0" smtClean="0"/>
              <a:t>35 TO 64 YEARS</a:t>
            </a:r>
            <a:endParaRPr lang="id-ID" sz="1400" dirty="0"/>
          </a:p>
        </p:txBody>
      </p:sp>
      <p:sp>
        <p:nvSpPr>
          <p:cNvPr id="24" name="TextBox 23"/>
          <p:cNvSpPr txBox="1"/>
          <p:nvPr/>
        </p:nvSpPr>
        <p:spPr>
          <a:xfrm>
            <a:off x="6000760" y="5214950"/>
            <a:ext cx="1785950" cy="307777"/>
          </a:xfrm>
          <a:prstGeom prst="rect">
            <a:avLst/>
          </a:prstGeom>
          <a:noFill/>
        </p:spPr>
        <p:txBody>
          <a:bodyPr wrap="square" rtlCol="0">
            <a:spAutoFit/>
          </a:bodyPr>
          <a:lstStyle/>
          <a:p>
            <a:r>
              <a:rPr lang="id-ID" sz="1400" dirty="0" smtClean="0"/>
              <a:t>OVER 64 YEARS</a:t>
            </a:r>
            <a:endParaRPr lang="id-ID" sz="1400" dirty="0"/>
          </a:p>
        </p:txBody>
      </p:sp>
      <p:cxnSp>
        <p:nvCxnSpPr>
          <p:cNvPr id="26" name="Straight Arrow Connector 25"/>
          <p:cNvCxnSpPr>
            <a:stCxn id="4" idx="3"/>
            <a:endCxn id="5" idx="1"/>
          </p:cNvCxnSpPr>
          <p:nvPr/>
        </p:nvCxnSpPr>
        <p:spPr>
          <a:xfrm flipV="1">
            <a:off x="1357290" y="1750207"/>
            <a:ext cx="500066" cy="64294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8" name="Straight Arrow Connector 27"/>
          <p:cNvCxnSpPr>
            <a:stCxn id="4" idx="3"/>
            <a:endCxn id="8" idx="1"/>
          </p:cNvCxnSpPr>
          <p:nvPr/>
        </p:nvCxnSpPr>
        <p:spPr>
          <a:xfrm>
            <a:off x="1357290" y="2393149"/>
            <a:ext cx="500066" cy="42862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Straight Arrow Connector 29"/>
          <p:cNvCxnSpPr/>
          <p:nvPr/>
        </p:nvCxnSpPr>
        <p:spPr>
          <a:xfrm rot="5400000">
            <a:off x="1821637" y="2250273"/>
            <a:ext cx="642942"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1" name="Straight Arrow Connector 30"/>
          <p:cNvCxnSpPr/>
          <p:nvPr/>
        </p:nvCxnSpPr>
        <p:spPr>
          <a:xfrm rot="5400000">
            <a:off x="1928000" y="3285330"/>
            <a:ext cx="428628"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3" name="Straight Arrow Connector 32"/>
          <p:cNvCxnSpPr/>
          <p:nvPr/>
        </p:nvCxnSpPr>
        <p:spPr>
          <a:xfrm rot="16200000" flipH="1">
            <a:off x="1893076" y="4393413"/>
            <a:ext cx="500065"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6" name="Straight Arrow Connector 35"/>
          <p:cNvCxnSpPr/>
          <p:nvPr/>
        </p:nvCxnSpPr>
        <p:spPr>
          <a:xfrm rot="16200000" flipH="1">
            <a:off x="2607455" y="4393413"/>
            <a:ext cx="500065"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7" name="Straight Arrow Connector 36"/>
          <p:cNvCxnSpPr/>
          <p:nvPr/>
        </p:nvCxnSpPr>
        <p:spPr>
          <a:xfrm rot="5400000">
            <a:off x="4214810" y="4356900"/>
            <a:ext cx="428628"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9" name="Straight Arrow Connector 38"/>
          <p:cNvCxnSpPr/>
          <p:nvPr/>
        </p:nvCxnSpPr>
        <p:spPr>
          <a:xfrm rot="5400000">
            <a:off x="3963983" y="2249479"/>
            <a:ext cx="642942"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0" name="Straight Arrow Connector 39"/>
          <p:cNvCxnSpPr/>
          <p:nvPr/>
        </p:nvCxnSpPr>
        <p:spPr>
          <a:xfrm rot="5400000">
            <a:off x="5894397" y="2249479"/>
            <a:ext cx="642942"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4" name="Straight Arrow Connector 43"/>
          <p:cNvCxnSpPr/>
          <p:nvPr/>
        </p:nvCxnSpPr>
        <p:spPr>
          <a:xfrm rot="5400000" flipH="1" flipV="1">
            <a:off x="2571736" y="2214554"/>
            <a:ext cx="571504"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5" name="Straight Arrow Connector 44"/>
          <p:cNvCxnSpPr/>
          <p:nvPr/>
        </p:nvCxnSpPr>
        <p:spPr>
          <a:xfrm rot="5400000" flipH="1" flipV="1">
            <a:off x="4642644" y="2213760"/>
            <a:ext cx="571504"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6" name="Straight Arrow Connector 45"/>
          <p:cNvCxnSpPr/>
          <p:nvPr/>
        </p:nvCxnSpPr>
        <p:spPr>
          <a:xfrm rot="5400000" flipH="1" flipV="1">
            <a:off x="6571470" y="2213760"/>
            <a:ext cx="571504"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7" name="Straight Arrow Connector 46"/>
          <p:cNvCxnSpPr/>
          <p:nvPr/>
        </p:nvCxnSpPr>
        <p:spPr>
          <a:xfrm rot="5400000">
            <a:off x="4356892" y="3285330"/>
            <a:ext cx="428628"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1" name="Straight Arrow Connector 50"/>
          <p:cNvCxnSpPr/>
          <p:nvPr/>
        </p:nvCxnSpPr>
        <p:spPr>
          <a:xfrm rot="5400000" flipH="1" flipV="1">
            <a:off x="4678363" y="4392619"/>
            <a:ext cx="500066"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2" name="Straight Arrow Connector 51"/>
          <p:cNvCxnSpPr/>
          <p:nvPr/>
        </p:nvCxnSpPr>
        <p:spPr>
          <a:xfrm rot="5400000" flipH="1" flipV="1">
            <a:off x="6536545" y="3464719"/>
            <a:ext cx="785818"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5" name="Straight Connector 54"/>
          <p:cNvCxnSpPr/>
          <p:nvPr/>
        </p:nvCxnSpPr>
        <p:spPr>
          <a:xfrm rot="10800000">
            <a:off x="5357818" y="3857628"/>
            <a:ext cx="1571636" cy="158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7" name="Shape 56"/>
          <p:cNvCxnSpPr>
            <a:stCxn id="11" idx="3"/>
            <a:endCxn id="10" idx="1"/>
          </p:cNvCxnSpPr>
          <p:nvPr/>
        </p:nvCxnSpPr>
        <p:spPr>
          <a:xfrm flipV="1">
            <a:off x="5357818" y="2821777"/>
            <a:ext cx="500066" cy="892975"/>
          </a:xfrm>
          <a:prstGeom prst="bentConnector3">
            <a:avLst>
              <a:gd name="adj1" fmla="val 50000"/>
            </a:avLst>
          </a:prstGeom>
          <a:ln w="285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143504" y="4857760"/>
            <a:ext cx="2286016" cy="158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5" name="Shape 64"/>
          <p:cNvCxnSpPr>
            <a:endCxn id="7" idx="3"/>
          </p:cNvCxnSpPr>
          <p:nvPr/>
        </p:nvCxnSpPr>
        <p:spPr>
          <a:xfrm rot="16200000" flipV="1">
            <a:off x="5768587" y="3196827"/>
            <a:ext cx="3107553" cy="214314"/>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214678" y="2855908"/>
            <a:ext cx="642942" cy="158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3250397" y="3106735"/>
            <a:ext cx="500066" cy="158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flipH="1" flipV="1">
            <a:off x="2179621" y="3463925"/>
            <a:ext cx="214314" cy="158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flipH="1" flipV="1">
            <a:off x="2749537" y="3463925"/>
            <a:ext cx="214314" cy="158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285984" y="3357562"/>
            <a:ext cx="1214446" cy="158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714480" y="5715017"/>
            <a:ext cx="785818" cy="307777"/>
          </a:xfrm>
          <a:prstGeom prst="rect">
            <a:avLst/>
          </a:prstGeom>
          <a:noFill/>
        </p:spPr>
        <p:txBody>
          <a:bodyPr wrap="square" rtlCol="0">
            <a:spAutoFit/>
          </a:bodyPr>
          <a:lstStyle/>
          <a:p>
            <a:r>
              <a:rPr lang="id-ID" sz="1400" dirty="0" smtClean="0"/>
              <a:t>Marry</a:t>
            </a:r>
            <a:endParaRPr lang="id-ID" sz="1400" dirty="0"/>
          </a:p>
        </p:txBody>
      </p:sp>
      <p:sp>
        <p:nvSpPr>
          <p:cNvPr id="76" name="TextBox 75"/>
          <p:cNvSpPr txBox="1"/>
          <p:nvPr/>
        </p:nvSpPr>
        <p:spPr>
          <a:xfrm>
            <a:off x="3071802" y="5715016"/>
            <a:ext cx="2000264" cy="307777"/>
          </a:xfrm>
          <a:prstGeom prst="rect">
            <a:avLst/>
          </a:prstGeom>
          <a:noFill/>
        </p:spPr>
        <p:txBody>
          <a:bodyPr wrap="square" rtlCol="0">
            <a:spAutoFit/>
          </a:bodyPr>
          <a:lstStyle/>
          <a:p>
            <a:r>
              <a:rPr lang="id-ID" sz="1400" dirty="0" smtClean="0"/>
              <a:t>Children Enter or Leave</a:t>
            </a:r>
            <a:endParaRPr lang="id-ID" sz="1400" dirty="0"/>
          </a:p>
        </p:txBody>
      </p:sp>
      <p:sp>
        <p:nvSpPr>
          <p:cNvPr id="77" name="TextBox 76"/>
          <p:cNvSpPr txBox="1"/>
          <p:nvPr/>
        </p:nvSpPr>
        <p:spPr>
          <a:xfrm>
            <a:off x="5500694" y="5715016"/>
            <a:ext cx="2000264" cy="307777"/>
          </a:xfrm>
          <a:prstGeom prst="rect">
            <a:avLst/>
          </a:prstGeom>
          <a:noFill/>
        </p:spPr>
        <p:txBody>
          <a:bodyPr wrap="square" rtlCol="0">
            <a:spAutoFit/>
          </a:bodyPr>
          <a:lstStyle/>
          <a:p>
            <a:r>
              <a:rPr lang="id-ID" sz="1400" dirty="0" smtClean="0"/>
              <a:t>Devorce</a:t>
            </a:r>
            <a:endParaRPr lang="id-ID" sz="1400" dirty="0"/>
          </a:p>
        </p:txBody>
      </p:sp>
      <p:sp>
        <p:nvSpPr>
          <p:cNvPr id="78" name="TextBox 77"/>
          <p:cNvSpPr txBox="1"/>
          <p:nvPr/>
        </p:nvSpPr>
        <p:spPr>
          <a:xfrm>
            <a:off x="6858016" y="5715016"/>
            <a:ext cx="2000264" cy="307777"/>
          </a:xfrm>
          <a:prstGeom prst="rect">
            <a:avLst/>
          </a:prstGeom>
          <a:noFill/>
        </p:spPr>
        <p:txBody>
          <a:bodyPr wrap="square" rtlCol="0">
            <a:spAutoFit/>
          </a:bodyPr>
          <a:lstStyle/>
          <a:p>
            <a:r>
              <a:rPr lang="id-ID" sz="1400" dirty="0" smtClean="0"/>
              <a:t>Aging</a:t>
            </a:r>
            <a:endParaRPr lang="id-ID" sz="1400" dirty="0"/>
          </a:p>
        </p:txBody>
      </p:sp>
      <p:sp>
        <p:nvSpPr>
          <p:cNvPr id="79" name="Right Arrow 78"/>
          <p:cNvSpPr/>
          <p:nvPr/>
        </p:nvSpPr>
        <p:spPr>
          <a:xfrm>
            <a:off x="2428860" y="5857892"/>
            <a:ext cx="642942"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0" name="Right Arrow 79"/>
          <p:cNvSpPr/>
          <p:nvPr/>
        </p:nvSpPr>
        <p:spPr>
          <a:xfrm>
            <a:off x="4929190" y="5857892"/>
            <a:ext cx="642942"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1" name="Right Arrow 80"/>
          <p:cNvSpPr/>
          <p:nvPr/>
        </p:nvSpPr>
        <p:spPr>
          <a:xfrm>
            <a:off x="6286512" y="5857892"/>
            <a:ext cx="642942"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4129354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The intimate corporation: Family decision making</a:t>
            </a:r>
            <a:endParaRPr lang="id-ID" dirty="0"/>
          </a:p>
        </p:txBody>
      </p:sp>
      <p:sp>
        <p:nvSpPr>
          <p:cNvPr id="3" name="Content Placeholder 2"/>
          <p:cNvSpPr>
            <a:spLocks noGrp="1"/>
          </p:cNvSpPr>
          <p:nvPr>
            <p:ph sz="quarter" idx="1"/>
          </p:nvPr>
        </p:nvSpPr>
        <p:spPr/>
        <p:txBody>
          <a:bodyPr>
            <a:normAutofit/>
          </a:bodyPr>
          <a:lstStyle/>
          <a:p>
            <a:endParaRPr lang="id-ID" sz="2000" dirty="0" smtClean="0"/>
          </a:p>
          <a:p>
            <a:r>
              <a:rPr lang="id-ID" sz="2000" dirty="0" smtClean="0"/>
              <a:t>Keluarga membuat dua jenis dasar keputusan:</a:t>
            </a:r>
          </a:p>
          <a:p>
            <a:pPr marL="457200" indent="-457200" algn="just">
              <a:buAutoNum type="arabicPeriod"/>
            </a:pPr>
            <a:r>
              <a:rPr lang="id-ID" sz="2000" dirty="0" smtClean="0"/>
              <a:t>consensual purchase decision : Anggota menyepakati pembelian yang diinginkan tetapi mereka tidak setuju hanya dalam hal bagaimana mereka akan membuat itu terjadi. Dalam keadaan ini, keluarga kemungkinan besar akan terlibat dalam pemecahan masalah dan mempertimbangkan alternatif sampai mereka menemukan cara untuk memuaskan semua orang dalam kelompok. </a:t>
            </a:r>
          </a:p>
          <a:p>
            <a:pPr marL="457200" indent="-457200" algn="just">
              <a:buAutoNum type="arabicPeriod"/>
            </a:pPr>
            <a:r>
              <a:rPr lang="id-ID" sz="2000" dirty="0" smtClean="0"/>
              <a:t>accommodative purchase decision : Anggota kelompok memiliki preferensi atau prioritas yang berbeda dan tidak dapat menyepakati pembelian yang memenuhi kebutuhan semua orang. Hal ini di sini bahwa mereka menggunakan tawar, paksaan, dan kompromi untuk mencapai kesepakatan tentang apa yang harus membeli atau siapa yang menggunakannya.</a:t>
            </a:r>
            <a:endParaRPr lang="id-ID" sz="2000" dirty="0"/>
          </a:p>
        </p:txBody>
      </p:sp>
    </p:spTree>
    <p:extLst>
      <p:ext uri="{BB962C8B-B14F-4D97-AF65-F5344CB8AC3E}">
        <p14:creationId xmlns:p14="http://schemas.microsoft.com/office/powerpoint/2010/main" val="10298447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404</TotalTime>
  <Words>1458</Words>
  <Application>Microsoft Office PowerPoint</Application>
  <PresentationFormat>On-screen Show (4:3)</PresentationFormat>
  <Paragraphs>168</Paragraphs>
  <Slides>19</Slides>
  <Notes>5</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Equity</vt:lpstr>
      <vt:lpstr>Organisational and Household Decision Making</vt:lpstr>
      <vt:lpstr>ORGANISATIONAL DECISION</vt:lpstr>
      <vt:lpstr>Organisational Decision Making VS Consumer Decision Making</vt:lpstr>
      <vt:lpstr>How Do Organisational Buyers operate</vt:lpstr>
      <vt:lpstr>Type of Purchase and The Buyclass Framework</vt:lpstr>
      <vt:lpstr>PowerPoint Presentation</vt:lpstr>
      <vt:lpstr>THE FAMILY</vt:lpstr>
      <vt:lpstr>Family Life Cycle</vt:lpstr>
      <vt:lpstr>The intimate corporation: Family decision making</vt:lpstr>
      <vt:lpstr>PowerPoint Presentation</vt:lpstr>
      <vt:lpstr>Sex roles and decision-making responsibilities </vt:lpstr>
      <vt:lpstr>Identifying the decision maker</vt:lpstr>
      <vt:lpstr>PowerPoint Presentation</vt:lpstr>
      <vt:lpstr>Heuristics in joint Desicion Making</vt:lpstr>
      <vt:lpstr>Children as desicion makers: Consumers-in-training </vt:lpstr>
      <vt:lpstr>Consumer socialisation </vt:lpstr>
      <vt:lpstr>Sex-role Socialisation</vt:lpstr>
      <vt:lpstr>Marketing Research and Children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ASUS</cp:lastModifiedBy>
  <cp:revision>35</cp:revision>
  <cp:lastPrinted>2016-09-17T12:13:56Z</cp:lastPrinted>
  <dcterms:created xsi:type="dcterms:W3CDTF">2016-09-15T01:47:52Z</dcterms:created>
  <dcterms:modified xsi:type="dcterms:W3CDTF">2016-09-23T16:14:35Z</dcterms:modified>
</cp:coreProperties>
</file>