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9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AC6D4-3BAB-4BC3-A450-F6F922A620A8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3E46A-A493-4FA2-AE92-BA543AE21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2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3E46A-A493-4FA2-AE92-BA543AE217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40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iklannya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 pitchFamily="2" charset="2"/>
              </a:rPr>
              <a:t> </a:t>
            </a:r>
            <a:r>
              <a:rPr lang="en-US" baseline="0" dirty="0" err="1" smtClean="0">
                <a:sym typeface="Wingdings" pitchFamily="2" charset="2"/>
              </a:rPr>
              <a:t>Iklan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yamaha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komeng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dan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rossi</a:t>
            </a:r>
            <a:r>
              <a:rPr lang="en-US" baseline="0" dirty="0" smtClean="0">
                <a:sym typeface="Wingdings" pitchFamily="2" charset="2"/>
              </a:rPr>
              <a:t>. Si </a:t>
            </a:r>
            <a:r>
              <a:rPr lang="en-US" baseline="0" dirty="0" err="1" smtClean="0">
                <a:sym typeface="Wingdings" pitchFamily="2" charset="2"/>
              </a:rPr>
              <a:t>rossi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ngomong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pake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bahasa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indonesia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3E46A-A493-4FA2-AE92-BA543AE217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908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 context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 pitchFamily="2" charset="2"/>
              </a:rPr>
              <a:t> Orang </a:t>
            </a:r>
            <a:r>
              <a:rPr lang="en-US" baseline="0" dirty="0" err="1" smtClean="0">
                <a:sym typeface="Wingdings" pitchFamily="2" charset="2"/>
              </a:rPr>
              <a:t>Jawa</a:t>
            </a:r>
            <a:r>
              <a:rPr lang="en-US" baseline="0" dirty="0" smtClean="0">
                <a:sym typeface="Wingdings" pitchFamily="2" charset="2"/>
              </a:rPr>
              <a:t>  </a:t>
            </a:r>
            <a:r>
              <a:rPr lang="en-US" baseline="0" dirty="0" err="1" smtClean="0">
                <a:sym typeface="Wingdings" pitchFamily="2" charset="2"/>
              </a:rPr>
              <a:t>Simbol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dan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gesturnya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sedikit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tapi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memiliki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banyak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makna</a:t>
            </a:r>
            <a:r>
              <a:rPr lang="en-US" baseline="0" dirty="0" smtClean="0">
                <a:sym typeface="Wingdings" pitchFamily="2" charset="2"/>
              </a:rPr>
              <a:t>  Dari </a:t>
            </a:r>
            <a:r>
              <a:rPr lang="en-US" baseline="0" dirty="0" err="1" smtClean="0">
                <a:sym typeface="Wingdings" pitchFamily="2" charset="2"/>
              </a:rPr>
              <a:t>corak</a:t>
            </a:r>
            <a:r>
              <a:rPr lang="en-US" baseline="0" dirty="0" smtClean="0">
                <a:sym typeface="Wingdings" pitchFamily="2" charset="2"/>
              </a:rPr>
              <a:t> batik, </a:t>
            </a:r>
            <a:r>
              <a:rPr lang="en-US" baseline="0" dirty="0" err="1" smtClean="0">
                <a:sym typeface="Wingdings" pitchFamily="2" charset="2"/>
              </a:rPr>
              <a:t>dll</a:t>
            </a:r>
            <a:r>
              <a:rPr lang="en-US" baseline="0" dirty="0" smtClean="0">
                <a:sym typeface="Wingdings" pitchFamily="2" charset="2"/>
              </a:rPr>
              <a:t>.</a:t>
            </a:r>
          </a:p>
          <a:p>
            <a:r>
              <a:rPr lang="en-US" baseline="0" dirty="0" smtClean="0">
                <a:sym typeface="Wingdings" pitchFamily="2" charset="2"/>
              </a:rPr>
              <a:t>Low-context  Orang </a:t>
            </a:r>
            <a:r>
              <a:rPr lang="en-US" baseline="0" dirty="0" err="1" smtClean="0">
                <a:sym typeface="Wingdings" pitchFamily="2" charset="2"/>
              </a:rPr>
              <a:t>Betawi</a:t>
            </a:r>
            <a:r>
              <a:rPr lang="en-US" baseline="0" dirty="0" smtClean="0">
                <a:sym typeface="Wingdings" pitchFamily="2" charset="2"/>
              </a:rPr>
              <a:t>  </a:t>
            </a:r>
            <a:r>
              <a:rPr lang="en-US" baseline="0" dirty="0" err="1" smtClean="0">
                <a:sym typeface="Wingdings" pitchFamily="2" charset="2"/>
              </a:rPr>
              <a:t>Apa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aja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diomongin</a:t>
            </a:r>
            <a:r>
              <a:rPr lang="en-US" baseline="0" dirty="0" smtClean="0">
                <a:sym typeface="Wingdings" pitchFamily="2" charset="2"/>
              </a:rPr>
              <a:t>.</a:t>
            </a:r>
          </a:p>
          <a:p>
            <a:endParaRPr lang="en-US" baseline="0" dirty="0" smtClean="0">
              <a:sym typeface="Wingdings" pitchFamily="2" charset="2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/>
              <a:t>Keanggotaan</a:t>
            </a:r>
            <a:r>
              <a:rPr lang="en-US" sz="1200" dirty="0" smtClean="0"/>
              <a:t> </a:t>
            </a:r>
            <a:r>
              <a:rPr lang="en-US" sz="1200" dirty="0" err="1" smtClean="0"/>
              <a:t>dalam</a:t>
            </a:r>
            <a:r>
              <a:rPr lang="en-US" sz="1200" dirty="0" smtClean="0"/>
              <a:t> </a:t>
            </a:r>
            <a:r>
              <a:rPr lang="en-US" sz="1200" dirty="0" err="1" smtClean="0"/>
              <a:t>etnis</a:t>
            </a:r>
            <a:r>
              <a:rPr lang="en-US" sz="1200" dirty="0" smtClean="0"/>
              <a:t> </a:t>
            </a:r>
            <a:r>
              <a:rPr lang="en-US" sz="1200" dirty="0" err="1" smtClean="0"/>
              <a:t>subkultur</a:t>
            </a:r>
            <a:r>
              <a:rPr lang="en-US" sz="1200" dirty="0" smtClean="0"/>
              <a:t> </a:t>
            </a:r>
            <a:r>
              <a:rPr lang="en-US" sz="1200" dirty="0" smtClean="0">
                <a:sym typeface="Wingdings" pitchFamily="2" charset="2"/>
              </a:rPr>
              <a:t> </a:t>
            </a:r>
            <a:r>
              <a:rPr lang="en-US" sz="1200" dirty="0" err="1" smtClean="0">
                <a:sym typeface="Wingdings" pitchFamily="2" charset="2"/>
              </a:rPr>
              <a:t>Jenis</a:t>
            </a:r>
            <a:r>
              <a:rPr lang="en-US" sz="1200" dirty="0" smtClean="0">
                <a:sym typeface="Wingdings" pitchFamily="2" charset="2"/>
              </a:rPr>
              <a:t> </a:t>
            </a:r>
            <a:r>
              <a:rPr lang="en-US" sz="1200" dirty="0" err="1" smtClean="0">
                <a:sym typeface="Wingdings" pitchFamily="2" charset="2"/>
              </a:rPr>
              <a:t>dan</a:t>
            </a:r>
            <a:r>
              <a:rPr lang="en-US" sz="1200" dirty="0" smtClean="0">
                <a:sym typeface="Wingdings" pitchFamily="2" charset="2"/>
              </a:rPr>
              <a:t> level </a:t>
            </a:r>
            <a:r>
              <a:rPr lang="en-US" sz="1200" dirty="0" err="1" smtClean="0">
                <a:sym typeface="Wingdings" pitchFamily="2" charset="2"/>
              </a:rPr>
              <a:t>pemaparan</a:t>
            </a:r>
            <a:r>
              <a:rPr lang="en-US" sz="1200" dirty="0" smtClean="0">
                <a:sym typeface="Wingdings" pitchFamily="2" charset="2"/>
              </a:rPr>
              <a:t> media, </a:t>
            </a:r>
            <a:r>
              <a:rPr lang="en-US" sz="1200" dirty="0" err="1" smtClean="0">
                <a:sym typeface="Wingdings" pitchFamily="2" charset="2"/>
              </a:rPr>
              <a:t>preferensi</a:t>
            </a:r>
            <a:r>
              <a:rPr lang="en-US" sz="1200" dirty="0" smtClean="0">
                <a:sym typeface="Wingdings" pitchFamily="2" charset="2"/>
              </a:rPr>
              <a:t> </a:t>
            </a:r>
            <a:r>
              <a:rPr lang="en-US" sz="1200" dirty="0" err="1" smtClean="0">
                <a:sym typeface="Wingdings" pitchFamily="2" charset="2"/>
              </a:rPr>
              <a:t>terhadap</a:t>
            </a:r>
            <a:r>
              <a:rPr lang="en-US" sz="1200" dirty="0" smtClean="0">
                <a:sym typeface="Wingdings" pitchFamily="2" charset="2"/>
              </a:rPr>
              <a:t> </a:t>
            </a:r>
            <a:r>
              <a:rPr lang="en-US" sz="1200" dirty="0" err="1" smtClean="0">
                <a:sym typeface="Wingdings" pitchFamily="2" charset="2"/>
              </a:rPr>
              <a:t>makanan</a:t>
            </a:r>
            <a:r>
              <a:rPr lang="en-US" sz="1200" dirty="0" smtClean="0">
                <a:sym typeface="Wingdings" pitchFamily="2" charset="2"/>
              </a:rPr>
              <a:t> </a:t>
            </a:r>
            <a:r>
              <a:rPr lang="en-US" sz="1200" dirty="0" err="1" smtClean="0">
                <a:sym typeface="Wingdings" pitchFamily="2" charset="2"/>
              </a:rPr>
              <a:t>dan</a:t>
            </a:r>
            <a:r>
              <a:rPr lang="en-US" sz="1200" dirty="0" smtClean="0">
                <a:sym typeface="Wingdings" pitchFamily="2" charset="2"/>
              </a:rPr>
              <a:t> </a:t>
            </a:r>
            <a:r>
              <a:rPr lang="en-US" sz="1200" dirty="0" err="1" smtClean="0">
                <a:sym typeface="Wingdings" pitchFamily="2" charset="2"/>
              </a:rPr>
              <a:t>pakaian</a:t>
            </a:r>
            <a:r>
              <a:rPr lang="en-US" sz="1200" dirty="0" smtClean="0">
                <a:sym typeface="Wingdings" pitchFamily="2" charset="2"/>
              </a:rPr>
              <a:t>, </a:t>
            </a:r>
            <a:r>
              <a:rPr lang="en-US" sz="1200" dirty="0" err="1" smtClean="0">
                <a:sym typeface="Wingdings" pitchFamily="2" charset="2"/>
              </a:rPr>
              <a:t>perilaku</a:t>
            </a:r>
            <a:r>
              <a:rPr lang="en-US" sz="1200" dirty="0" smtClean="0">
                <a:sym typeface="Wingdings" pitchFamily="2" charset="2"/>
              </a:rPr>
              <a:t> </a:t>
            </a:r>
            <a:r>
              <a:rPr lang="en-US" sz="1200" dirty="0" err="1" smtClean="0">
                <a:sym typeface="Wingdings" pitchFamily="2" charset="2"/>
              </a:rPr>
              <a:t>politik</a:t>
            </a:r>
            <a:r>
              <a:rPr lang="en-US" sz="1200" dirty="0" smtClean="0">
                <a:sym typeface="Wingdings" pitchFamily="2" charset="2"/>
              </a:rPr>
              <a:t>, </a:t>
            </a:r>
            <a:r>
              <a:rPr lang="en-US" sz="1200" dirty="0" err="1" smtClean="0">
                <a:sym typeface="Wingdings" pitchFamily="2" charset="2"/>
              </a:rPr>
              <a:t>aktivitas</a:t>
            </a:r>
            <a:r>
              <a:rPr lang="en-US" sz="1200" dirty="0" smtClean="0">
                <a:sym typeface="Wingdings" pitchFamily="2" charset="2"/>
              </a:rPr>
              <a:t> di </a:t>
            </a:r>
            <a:r>
              <a:rPr lang="en-US" sz="1200" dirty="0" err="1" smtClean="0">
                <a:sym typeface="Wingdings" pitchFamily="2" charset="2"/>
              </a:rPr>
              <a:t>waktu</a:t>
            </a:r>
            <a:r>
              <a:rPr lang="en-US" sz="1200" dirty="0" smtClean="0">
                <a:sym typeface="Wingdings" pitchFamily="2" charset="2"/>
              </a:rPr>
              <a:t> </a:t>
            </a:r>
            <a:r>
              <a:rPr lang="en-US" sz="1200" dirty="0" err="1" smtClean="0">
                <a:sym typeface="Wingdings" pitchFamily="2" charset="2"/>
              </a:rPr>
              <a:t>luang</a:t>
            </a:r>
            <a:r>
              <a:rPr lang="en-US" sz="1200" dirty="0" smtClean="0">
                <a:sym typeface="Wingdings" pitchFamily="2" charset="2"/>
              </a:rPr>
              <a:t>, </a:t>
            </a:r>
            <a:r>
              <a:rPr lang="en-US" sz="1200" dirty="0" err="1" smtClean="0">
                <a:sym typeface="Wingdings" pitchFamily="2" charset="2"/>
              </a:rPr>
              <a:t>dan</a:t>
            </a:r>
            <a:r>
              <a:rPr lang="en-US" sz="1200" dirty="0" smtClean="0">
                <a:sym typeface="Wingdings" pitchFamily="2" charset="2"/>
              </a:rPr>
              <a:t> </a:t>
            </a:r>
            <a:r>
              <a:rPr lang="en-US" sz="1200" dirty="0" err="1" smtClean="0">
                <a:sym typeface="Wingdings" pitchFamily="2" charset="2"/>
              </a:rPr>
              <a:t>kesediaan</a:t>
            </a:r>
            <a:r>
              <a:rPr lang="en-US" sz="1200" dirty="0" smtClean="0">
                <a:sym typeface="Wingdings" pitchFamily="2" charset="2"/>
              </a:rPr>
              <a:t> </a:t>
            </a:r>
            <a:r>
              <a:rPr lang="en-US" sz="1200" dirty="0" err="1" smtClean="0">
                <a:sym typeface="Wingdings" pitchFamily="2" charset="2"/>
              </a:rPr>
              <a:t>untuk</a:t>
            </a:r>
            <a:r>
              <a:rPr lang="en-US" sz="1200" dirty="0" smtClean="0">
                <a:sym typeface="Wingdings" pitchFamily="2" charset="2"/>
              </a:rPr>
              <a:t> </a:t>
            </a:r>
            <a:r>
              <a:rPr lang="en-US" sz="1200" dirty="0" err="1" smtClean="0">
                <a:sym typeface="Wingdings" pitchFamily="2" charset="2"/>
              </a:rPr>
              <a:t>mencoba</a:t>
            </a:r>
            <a:r>
              <a:rPr lang="en-US" sz="1200" dirty="0" smtClean="0">
                <a:sym typeface="Wingdings" pitchFamily="2" charset="2"/>
              </a:rPr>
              <a:t> </a:t>
            </a:r>
            <a:r>
              <a:rPr lang="en-US" sz="1200" dirty="0" err="1" smtClean="0">
                <a:sym typeface="Wingdings" pitchFamily="2" charset="2"/>
              </a:rPr>
              <a:t>produk</a:t>
            </a:r>
            <a:r>
              <a:rPr lang="en-US" sz="1200" dirty="0" smtClean="0">
                <a:sym typeface="Wingdings" pitchFamily="2" charset="2"/>
              </a:rPr>
              <a:t> </a:t>
            </a:r>
            <a:r>
              <a:rPr lang="en-US" sz="1200" dirty="0" err="1" smtClean="0">
                <a:sym typeface="Wingdings" pitchFamily="2" charset="2"/>
              </a:rPr>
              <a:t>baru</a:t>
            </a:r>
            <a:r>
              <a:rPr lang="en-US" sz="1200" dirty="0" smtClean="0">
                <a:sym typeface="Wingdings" pitchFamily="2" charset="2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3E46A-A493-4FA2-AE92-BA543AE217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91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3CDAE-6043-419A-B3A4-7B4DAD170C9C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3357-40C4-4815-837C-146BEAD08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75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3CDAE-6043-419A-B3A4-7B4DAD170C9C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3357-40C4-4815-837C-146BEAD08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76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3CDAE-6043-419A-B3A4-7B4DAD170C9C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3357-40C4-4815-837C-146BEAD08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0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3CDAE-6043-419A-B3A4-7B4DAD170C9C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3357-40C4-4815-837C-146BEAD08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27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3CDAE-6043-419A-B3A4-7B4DAD170C9C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3357-40C4-4815-837C-146BEAD08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54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3CDAE-6043-419A-B3A4-7B4DAD170C9C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3357-40C4-4815-837C-146BEAD08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08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3CDAE-6043-419A-B3A4-7B4DAD170C9C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3357-40C4-4815-837C-146BEAD08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079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3CDAE-6043-419A-B3A4-7B4DAD170C9C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3357-40C4-4815-837C-146BEAD08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49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3CDAE-6043-419A-B3A4-7B4DAD170C9C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3357-40C4-4815-837C-146BEAD08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08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3CDAE-6043-419A-B3A4-7B4DAD170C9C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3357-40C4-4815-837C-146BEAD08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167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3CDAE-6043-419A-B3A4-7B4DAD170C9C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3357-40C4-4815-837C-146BEAD08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6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3CDAE-6043-419A-B3A4-7B4DAD170C9C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33357-40C4-4815-837C-146BEAD08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685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Olivia Umboh\Desktop\268788373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44000" cy="443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31618"/>
            <a:ext cx="5486400" cy="116378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Ethnic, Racial, and Religious Subcultures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1295400"/>
            <a:ext cx="5181600" cy="93518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Olivia </a:t>
            </a:r>
            <a:r>
              <a:rPr lang="en-US" sz="2800" dirty="0" err="1" smtClean="0">
                <a:solidFill>
                  <a:schemeClr val="tx1"/>
                </a:solidFill>
              </a:rPr>
              <a:t>Ariantje</a:t>
            </a:r>
            <a:r>
              <a:rPr lang="en-US" sz="2800" dirty="0" smtClean="0">
                <a:solidFill>
                  <a:schemeClr val="tx1"/>
                </a:solidFill>
              </a:rPr>
              <a:t> Josephine – PSI</a:t>
            </a:r>
          </a:p>
          <a:p>
            <a:r>
              <a:rPr lang="en-US" sz="2800" dirty="0" err="1" smtClean="0">
                <a:solidFill>
                  <a:schemeClr val="tx1"/>
                </a:solidFill>
              </a:rPr>
              <a:t>Hanata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Dara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- DKV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AutoShape 2" descr="Image result for etnis ras \"/>
          <p:cNvSpPr>
            <a:spLocks noChangeAspect="1" noChangeArrowheads="1"/>
          </p:cNvSpPr>
          <p:nvPr/>
        </p:nvSpPr>
        <p:spPr bwMode="auto">
          <a:xfrm>
            <a:off x="-228600" y="-685800"/>
            <a:ext cx="5143500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63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thank y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54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Outline</a:t>
            </a:r>
            <a:endParaRPr lang="en-US" sz="5400" dirty="0"/>
          </a:p>
        </p:txBody>
      </p:sp>
      <p:sp>
        <p:nvSpPr>
          <p:cNvPr id="4" name="Rectangle 3"/>
          <p:cNvSpPr/>
          <p:nvPr/>
        </p:nvSpPr>
        <p:spPr>
          <a:xfrm>
            <a:off x="311590" y="2286369"/>
            <a:ext cx="7500515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dirty="0"/>
              <a:t>Subcultures and Consumer Identity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1981057" y="3653788"/>
            <a:ext cx="6268126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dirty="0"/>
              <a:t>Ethnic and Racial Subcultures</a:t>
            </a:r>
          </a:p>
        </p:txBody>
      </p:sp>
      <p:sp>
        <p:nvSpPr>
          <p:cNvPr id="6" name="Rectangle 5"/>
          <p:cNvSpPr/>
          <p:nvPr/>
        </p:nvSpPr>
        <p:spPr>
          <a:xfrm>
            <a:off x="4387198" y="5054025"/>
            <a:ext cx="4604402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dirty="0"/>
              <a:t>Religious Subcultures</a:t>
            </a:r>
          </a:p>
        </p:txBody>
      </p:sp>
    </p:spTree>
    <p:extLst>
      <p:ext uri="{BB962C8B-B14F-4D97-AF65-F5344CB8AC3E}">
        <p14:creationId xmlns:p14="http://schemas.microsoft.com/office/powerpoint/2010/main" val="308079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Subcultures and Consumer Identity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2133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smtClean="0"/>
              <a:t>Subcultures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kelompok</a:t>
            </a:r>
            <a:r>
              <a:rPr lang="en-US" sz="2800" dirty="0" smtClean="0"/>
              <a:t> yang </a:t>
            </a:r>
            <a:r>
              <a:rPr lang="en-US" sz="2800" dirty="0" err="1" smtClean="0"/>
              <a:t>anggotanya</a:t>
            </a:r>
            <a:r>
              <a:rPr lang="en-US" sz="2800" dirty="0" smtClean="0"/>
              <a:t> </a:t>
            </a:r>
            <a:r>
              <a:rPr lang="en-US" sz="2800" dirty="0" err="1" smtClean="0"/>
              <a:t>saling</a:t>
            </a:r>
            <a:r>
              <a:rPr lang="en-US" sz="2800" dirty="0" smtClean="0"/>
              <a:t> </a:t>
            </a:r>
            <a:r>
              <a:rPr lang="en-US" sz="2800" dirty="0" err="1" smtClean="0"/>
              <a:t>berbagi</a:t>
            </a:r>
            <a:r>
              <a:rPr lang="en-US" sz="2800" dirty="0" smtClean="0"/>
              <a:t> </a:t>
            </a:r>
            <a:r>
              <a:rPr lang="en-US" sz="2800" dirty="0" err="1" smtClean="0"/>
              <a:t>kepercayaan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pengalaman</a:t>
            </a:r>
            <a:r>
              <a:rPr lang="en-US" sz="2800" dirty="0" smtClean="0"/>
              <a:t> </a:t>
            </a:r>
            <a:r>
              <a:rPr lang="en-US" sz="2800" dirty="0" err="1" smtClean="0"/>
              <a:t>umum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membedakan</a:t>
            </a:r>
            <a:r>
              <a:rPr lang="en-US" sz="2800" dirty="0" smtClean="0"/>
              <a:t> </a:t>
            </a:r>
            <a:r>
              <a:rPr lang="en-US" sz="2800" dirty="0" err="1" smtClean="0"/>
              <a:t>mereka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budaya</a:t>
            </a:r>
            <a:r>
              <a:rPr lang="en-US" sz="2800" dirty="0" smtClean="0"/>
              <a:t> lain.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3124200"/>
            <a:ext cx="4419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Subcultures 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800" dirty="0" err="1" smtClean="0"/>
              <a:t>Umur</a:t>
            </a:r>
            <a:endParaRPr lang="en-US" sz="28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n-US" sz="2800" dirty="0" err="1" smtClean="0"/>
              <a:t>Ras</a:t>
            </a:r>
            <a:endParaRPr lang="en-US" sz="28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n-US" sz="2800" dirty="0" err="1" smtClean="0"/>
              <a:t>Etnis</a:t>
            </a:r>
            <a:endParaRPr lang="en-US" sz="28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n-US" sz="2800" dirty="0" smtClean="0"/>
              <a:t>Agama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800" dirty="0" err="1" smtClean="0"/>
              <a:t>Identifikasi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suatu</a:t>
            </a:r>
            <a:r>
              <a:rPr lang="en-US" sz="2800" dirty="0" smtClean="0"/>
              <a:t> </a:t>
            </a:r>
            <a:r>
              <a:rPr lang="en-US" sz="2800" dirty="0" err="1" smtClean="0"/>
              <a:t>aktivitas</a:t>
            </a:r>
            <a:r>
              <a:rPr lang="en-US" sz="2800" dirty="0" smtClean="0"/>
              <a:t>, </a:t>
            </a:r>
            <a:r>
              <a:rPr lang="en-US" sz="2800" dirty="0" err="1" smtClean="0"/>
              <a:t>dll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2051" name="Picture 3" descr="C:\Users\Olivia Umboh\Desktop\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516" y="4953000"/>
            <a:ext cx="3177084" cy="178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Olivia Umboh\Desktop\Superman-fans-superman-5742397-500-3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516" y="2971800"/>
            <a:ext cx="3177084" cy="18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92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Ethnic and Racial Subcultures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2209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000" dirty="0" smtClean="0"/>
              <a:t>Ethnic Subcultures </a:t>
            </a:r>
            <a:r>
              <a:rPr lang="en-US" sz="3000" dirty="0" err="1" smtClean="0"/>
              <a:t>adalah</a:t>
            </a:r>
            <a:r>
              <a:rPr lang="en-US" sz="3000" dirty="0" smtClean="0"/>
              <a:t> </a:t>
            </a:r>
            <a:r>
              <a:rPr lang="en-US" sz="3000" dirty="0" err="1" smtClean="0"/>
              <a:t>sekelompok</a:t>
            </a:r>
            <a:r>
              <a:rPr lang="en-US" sz="3000" dirty="0" smtClean="0"/>
              <a:t> </a:t>
            </a:r>
            <a:r>
              <a:rPr lang="en-US" sz="3000" dirty="0" err="1" smtClean="0"/>
              <a:t>konsumen</a:t>
            </a:r>
            <a:r>
              <a:rPr lang="en-US" sz="3000" dirty="0" smtClean="0"/>
              <a:t> yang </a:t>
            </a:r>
            <a:r>
              <a:rPr lang="en-US" sz="3000" dirty="0" err="1" smtClean="0"/>
              <a:t>disatukan</a:t>
            </a:r>
            <a:r>
              <a:rPr lang="en-US" sz="3000" dirty="0" smtClean="0"/>
              <a:t> </a:t>
            </a:r>
            <a:r>
              <a:rPr lang="en-US" sz="3000" dirty="0" err="1" smtClean="0"/>
              <a:t>oleh</a:t>
            </a:r>
            <a:r>
              <a:rPr lang="en-US" sz="3000" dirty="0" smtClean="0"/>
              <a:t> </a:t>
            </a:r>
            <a:r>
              <a:rPr lang="en-US" sz="3000" dirty="0" err="1" smtClean="0"/>
              <a:t>kesamaan</a:t>
            </a:r>
            <a:r>
              <a:rPr lang="en-US" sz="3000" dirty="0" smtClean="0"/>
              <a:t> </a:t>
            </a:r>
            <a:r>
              <a:rPr lang="en-US" sz="3000" dirty="0" err="1" smtClean="0"/>
              <a:t>budaya</a:t>
            </a:r>
            <a:r>
              <a:rPr lang="en-US" sz="3000" dirty="0" smtClean="0"/>
              <a:t> </a:t>
            </a:r>
            <a:r>
              <a:rPr lang="en-US" sz="3000" dirty="0" err="1" smtClean="0"/>
              <a:t>atau</a:t>
            </a:r>
            <a:r>
              <a:rPr lang="en-US" sz="3000" dirty="0" smtClean="0"/>
              <a:t> </a:t>
            </a:r>
            <a:r>
              <a:rPr lang="en-US" sz="3000" dirty="0" err="1" smtClean="0"/>
              <a:t>genetik</a:t>
            </a:r>
            <a:r>
              <a:rPr lang="en-US" sz="3000" dirty="0" smtClean="0"/>
              <a:t>, </a:t>
            </a:r>
            <a:r>
              <a:rPr lang="en-US" sz="3000" dirty="0" err="1" smtClean="0"/>
              <a:t>dan</a:t>
            </a:r>
            <a:r>
              <a:rPr lang="en-US" sz="3000" dirty="0" smtClean="0"/>
              <a:t> </a:t>
            </a:r>
            <a:r>
              <a:rPr lang="en-US" sz="3000" dirty="0" err="1" smtClean="0"/>
              <a:t>diidentifikasi</a:t>
            </a:r>
            <a:r>
              <a:rPr lang="en-US" sz="3000" dirty="0" smtClean="0"/>
              <a:t> </a:t>
            </a:r>
            <a:r>
              <a:rPr lang="en-US" sz="3000" dirty="0" err="1" smtClean="0"/>
              <a:t>oleh</a:t>
            </a:r>
            <a:r>
              <a:rPr lang="en-US" sz="3000" dirty="0" smtClean="0"/>
              <a:t> </a:t>
            </a:r>
            <a:r>
              <a:rPr lang="en-US" sz="3000" dirty="0" err="1" smtClean="0"/>
              <a:t>anggotanya</a:t>
            </a:r>
            <a:r>
              <a:rPr lang="en-US" sz="3000" dirty="0" smtClean="0"/>
              <a:t> </a:t>
            </a:r>
            <a:r>
              <a:rPr lang="en-US" sz="3000" dirty="0" err="1" smtClean="0"/>
              <a:t>atau</a:t>
            </a:r>
            <a:r>
              <a:rPr lang="en-US" sz="3000" dirty="0" smtClean="0"/>
              <a:t> orang lain </a:t>
            </a:r>
            <a:r>
              <a:rPr lang="en-US" sz="3000" dirty="0" err="1" smtClean="0"/>
              <a:t>sebagai</a:t>
            </a:r>
            <a:r>
              <a:rPr lang="en-US" sz="3000" dirty="0" smtClean="0"/>
              <a:t> </a:t>
            </a:r>
            <a:r>
              <a:rPr lang="en-US" sz="3000" dirty="0" err="1" smtClean="0"/>
              <a:t>kategori</a:t>
            </a:r>
            <a:r>
              <a:rPr lang="en-US" sz="3000" dirty="0" smtClean="0"/>
              <a:t> yang </a:t>
            </a:r>
            <a:r>
              <a:rPr lang="en-US" sz="3000" dirty="0" err="1" smtClean="0"/>
              <a:t>dapat</a:t>
            </a:r>
            <a:r>
              <a:rPr lang="en-US" sz="3000" dirty="0" smtClean="0"/>
              <a:t> </a:t>
            </a:r>
            <a:r>
              <a:rPr lang="en-US" sz="3000" dirty="0" err="1" smtClean="0"/>
              <a:t>dibedakan</a:t>
            </a:r>
            <a:r>
              <a:rPr lang="en-US" sz="3000" dirty="0" smtClean="0"/>
              <a:t>.</a:t>
            </a:r>
            <a:endParaRPr lang="en-US" sz="3000" dirty="0"/>
          </a:p>
        </p:txBody>
      </p:sp>
      <p:pic>
        <p:nvPicPr>
          <p:cNvPr id="3074" name="Picture 2" descr="C:\Users\Olivia Umboh\Desktop\27y0h1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05200"/>
            <a:ext cx="3733801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53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Ethnicity and Marketing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24384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3000" dirty="0" err="1" smtClean="0"/>
              <a:t>Keanggotaan</a:t>
            </a:r>
            <a:r>
              <a:rPr lang="en-US" sz="3000" dirty="0" smtClean="0"/>
              <a:t> </a:t>
            </a:r>
            <a:r>
              <a:rPr lang="en-US" sz="3000" dirty="0" err="1" smtClean="0"/>
              <a:t>dalam</a:t>
            </a:r>
            <a:r>
              <a:rPr lang="en-US" sz="3000" dirty="0" smtClean="0"/>
              <a:t> </a:t>
            </a:r>
            <a:r>
              <a:rPr lang="en-US" sz="3000" dirty="0" err="1" smtClean="0"/>
              <a:t>suatu</a:t>
            </a:r>
            <a:r>
              <a:rPr lang="en-US" sz="3000" dirty="0" smtClean="0"/>
              <a:t> </a:t>
            </a:r>
            <a:r>
              <a:rPr lang="en-US" sz="3000" dirty="0" err="1" smtClean="0"/>
              <a:t>subkultur</a:t>
            </a:r>
            <a:r>
              <a:rPr lang="en-US" sz="3000" dirty="0" smtClean="0"/>
              <a:t> </a:t>
            </a:r>
            <a:r>
              <a:rPr lang="en-US" sz="3000" dirty="0" err="1" smtClean="0"/>
              <a:t>penting</a:t>
            </a:r>
            <a:r>
              <a:rPr lang="en-US" sz="3000" dirty="0" smtClean="0"/>
              <a:t> </a:t>
            </a:r>
            <a:r>
              <a:rPr lang="en-US" sz="3000" dirty="0" err="1" smtClean="0"/>
              <a:t>dalam</a:t>
            </a:r>
            <a:r>
              <a:rPr lang="en-US" sz="3000" dirty="0" smtClean="0"/>
              <a:t> </a:t>
            </a:r>
            <a:r>
              <a:rPr lang="en-US" sz="3000" dirty="0" err="1" smtClean="0"/>
              <a:t>membentuk</a:t>
            </a:r>
            <a:r>
              <a:rPr lang="en-US" sz="3000" dirty="0" smtClean="0"/>
              <a:t> </a:t>
            </a:r>
            <a:r>
              <a:rPr lang="en-US" sz="3000" dirty="0" err="1" smtClean="0"/>
              <a:t>kebutuhan</a:t>
            </a:r>
            <a:r>
              <a:rPr lang="en-US" sz="3000" dirty="0" smtClean="0"/>
              <a:t> </a:t>
            </a:r>
            <a:r>
              <a:rPr lang="en-US" sz="3000" dirty="0" err="1" smtClean="0"/>
              <a:t>dan</a:t>
            </a:r>
            <a:r>
              <a:rPr lang="en-US" sz="3000" dirty="0" smtClean="0"/>
              <a:t> </a:t>
            </a:r>
            <a:r>
              <a:rPr lang="en-US" sz="3000" dirty="0" err="1" smtClean="0"/>
              <a:t>keinginan</a:t>
            </a:r>
            <a:r>
              <a:rPr lang="en-US" sz="3000" dirty="0" smtClean="0"/>
              <a:t> </a:t>
            </a:r>
            <a:r>
              <a:rPr lang="en-US" sz="3000" dirty="0" err="1" smtClean="0"/>
              <a:t>masyarakat</a:t>
            </a:r>
            <a:r>
              <a:rPr lang="en-US" sz="3000" dirty="0" smtClean="0"/>
              <a:t>.</a:t>
            </a:r>
          </a:p>
          <a:p>
            <a:pPr algn="just"/>
            <a:r>
              <a:rPr lang="en-US" sz="3000" dirty="0" smtClean="0"/>
              <a:t>Cara </a:t>
            </a:r>
            <a:r>
              <a:rPr lang="en-US" sz="3000" dirty="0" err="1" smtClean="0"/>
              <a:t>memasarkan</a:t>
            </a:r>
            <a:r>
              <a:rPr lang="en-US" sz="3000" dirty="0" smtClean="0"/>
              <a:t> </a:t>
            </a:r>
            <a:r>
              <a:rPr lang="en-US" sz="3000" dirty="0" err="1" smtClean="0"/>
              <a:t>suatu</a:t>
            </a:r>
            <a:r>
              <a:rPr lang="en-US" sz="3000" dirty="0" smtClean="0"/>
              <a:t> </a:t>
            </a:r>
            <a:r>
              <a:rPr lang="en-US" sz="3000" dirty="0" err="1" smtClean="0"/>
              <a:t>produk</a:t>
            </a:r>
            <a:r>
              <a:rPr lang="en-US" sz="3000" dirty="0" smtClean="0"/>
              <a:t> </a:t>
            </a:r>
            <a:r>
              <a:rPr lang="en-US" sz="3000" dirty="0" err="1" smtClean="0"/>
              <a:t>atau</a:t>
            </a:r>
            <a:r>
              <a:rPr lang="en-US" sz="3000" dirty="0" smtClean="0"/>
              <a:t> </a:t>
            </a:r>
            <a:r>
              <a:rPr lang="en-US" sz="3000" dirty="0" err="1" smtClean="0"/>
              <a:t>jasa</a:t>
            </a:r>
            <a:r>
              <a:rPr lang="en-US" sz="3000" dirty="0" smtClean="0"/>
              <a:t> </a:t>
            </a:r>
            <a:r>
              <a:rPr lang="en-US" sz="3000" dirty="0" err="1" smtClean="0"/>
              <a:t>harus</a:t>
            </a:r>
            <a:r>
              <a:rPr lang="en-US" sz="3000" dirty="0" smtClean="0"/>
              <a:t> </a:t>
            </a:r>
            <a:r>
              <a:rPr lang="en-US" sz="3000" dirty="0" err="1" smtClean="0"/>
              <a:t>terstruktur</a:t>
            </a:r>
            <a:r>
              <a:rPr lang="en-US" sz="3000" dirty="0" smtClean="0"/>
              <a:t> </a:t>
            </a:r>
            <a:r>
              <a:rPr lang="en-US" sz="3000" dirty="0" err="1" smtClean="0"/>
              <a:t>sesuai</a:t>
            </a:r>
            <a:r>
              <a:rPr lang="en-US" sz="3000" dirty="0" smtClean="0"/>
              <a:t> </a:t>
            </a:r>
            <a:r>
              <a:rPr lang="en-US" sz="3000" dirty="0" err="1" smtClean="0"/>
              <a:t>dengan</a:t>
            </a:r>
            <a:r>
              <a:rPr lang="en-US" sz="3000" dirty="0" smtClean="0"/>
              <a:t> </a:t>
            </a:r>
            <a:r>
              <a:rPr lang="en-US" sz="3000" dirty="0" err="1" smtClean="0"/>
              <a:t>perbedaan</a:t>
            </a:r>
            <a:r>
              <a:rPr lang="en-US" sz="3000" dirty="0" smtClean="0"/>
              <a:t> </a:t>
            </a:r>
            <a:r>
              <a:rPr lang="en-US" sz="3000" dirty="0" err="1" smtClean="0"/>
              <a:t>subkultur</a:t>
            </a:r>
            <a:r>
              <a:rPr lang="en-US" sz="3000" dirty="0" smtClean="0"/>
              <a:t> yang </a:t>
            </a:r>
            <a:r>
              <a:rPr lang="en-US" sz="3000" dirty="0" err="1" smtClean="0"/>
              <a:t>ada</a:t>
            </a:r>
            <a:r>
              <a:rPr lang="en-US" sz="3000" dirty="0" smtClean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4267200" y="3581400"/>
            <a:ext cx="4745182" cy="3124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High-context culture</a:t>
            </a:r>
          </a:p>
          <a:p>
            <a:pPr algn="just"/>
            <a:r>
              <a:rPr lang="en-US" sz="2800" dirty="0" err="1" smtClean="0"/>
              <a:t>Anggota</a:t>
            </a:r>
            <a:r>
              <a:rPr lang="en-US" sz="2800" dirty="0" smtClean="0"/>
              <a:t> </a:t>
            </a:r>
            <a:r>
              <a:rPr lang="en-US" sz="2800" dirty="0" err="1" smtClean="0"/>
              <a:t>kelompok</a:t>
            </a:r>
            <a:r>
              <a:rPr lang="en-US" sz="2800" dirty="0" smtClean="0"/>
              <a:t> </a:t>
            </a:r>
            <a:r>
              <a:rPr lang="en-US" sz="2800" dirty="0" err="1" smtClean="0"/>
              <a:t>cenderung</a:t>
            </a:r>
            <a:r>
              <a:rPr lang="en-US" sz="2800" dirty="0"/>
              <a:t> </a:t>
            </a:r>
            <a:r>
              <a:rPr lang="en-US" sz="2800" dirty="0" err="1" smtClean="0"/>
              <a:t>terikat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cenderung</a:t>
            </a:r>
            <a:r>
              <a:rPr lang="en-US" sz="2800" dirty="0" smtClean="0"/>
              <a:t> </a:t>
            </a:r>
            <a:r>
              <a:rPr lang="en-US" sz="2800" dirty="0" err="1" smtClean="0"/>
              <a:t>menyimpulkan</a:t>
            </a:r>
            <a:r>
              <a:rPr lang="en-US" sz="2800" dirty="0" smtClean="0"/>
              <a:t> </a:t>
            </a:r>
            <a:r>
              <a:rPr lang="en-US" sz="2800" dirty="0" err="1" smtClean="0"/>
              <a:t>makna</a:t>
            </a:r>
            <a:r>
              <a:rPr lang="en-US" sz="2800" dirty="0" smtClean="0"/>
              <a:t> </a:t>
            </a:r>
            <a:r>
              <a:rPr lang="en-US" sz="2800" dirty="0" err="1" smtClean="0"/>
              <a:t>sulit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diucapkan</a:t>
            </a:r>
            <a:r>
              <a:rPr lang="en-US" sz="2800" dirty="0" smtClean="0"/>
              <a:t>. </a:t>
            </a:r>
            <a:r>
              <a:rPr lang="en-US" sz="2800" dirty="0" err="1" smtClean="0"/>
              <a:t>Simbol</a:t>
            </a:r>
            <a:r>
              <a:rPr lang="en-US" sz="2800" dirty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gestur</a:t>
            </a:r>
            <a:r>
              <a:rPr lang="en-US" sz="2800" dirty="0" smtClean="0"/>
              <a:t> </a:t>
            </a:r>
            <a:r>
              <a:rPr lang="en-US" sz="2800" dirty="0" err="1" smtClean="0"/>
              <a:t>membawa</a:t>
            </a:r>
            <a:r>
              <a:rPr lang="en-US" sz="2800" dirty="0" smtClean="0"/>
              <a:t> </a:t>
            </a:r>
            <a:r>
              <a:rPr lang="en-US" sz="2800" dirty="0" err="1" smtClean="0"/>
              <a:t>inti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suatu</a:t>
            </a:r>
            <a:r>
              <a:rPr lang="en-US" sz="2800" dirty="0" smtClean="0"/>
              <a:t> </a:t>
            </a:r>
            <a:r>
              <a:rPr lang="en-US" sz="2800" dirty="0" err="1" smtClean="0"/>
              <a:t>pesan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1026" name="Picture 2" descr="Image result for orang jaw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40" y="3962400"/>
            <a:ext cx="370646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42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Olivia Umboh\Desktop\pasta-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64" b="96000" l="2181" r="953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99560"/>
            <a:ext cx="4343400" cy="260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Is Ethnicity a Moving Target?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27" y="1447800"/>
            <a:ext cx="8839201" cy="3581400"/>
          </a:xfrm>
        </p:spPr>
        <p:txBody>
          <a:bodyPr>
            <a:noAutofit/>
          </a:bodyPr>
          <a:lstStyle/>
          <a:p>
            <a:pPr algn="just"/>
            <a:r>
              <a:rPr lang="en-US" sz="2800" dirty="0" err="1" smtClean="0"/>
              <a:t>Produk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dipasarkan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menggunakan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etnis</a:t>
            </a:r>
            <a:r>
              <a:rPr lang="en-US" sz="2800" dirty="0" smtClean="0"/>
              <a:t>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</a:t>
            </a:r>
            <a:r>
              <a:rPr lang="en-US" sz="2800" dirty="0" err="1" smtClean="0"/>
              <a:t>daya</a:t>
            </a:r>
            <a:r>
              <a:rPr lang="en-US" sz="2800" dirty="0" smtClean="0"/>
              <a:t> </a:t>
            </a:r>
            <a:r>
              <a:rPr lang="en-US" sz="2800" dirty="0" err="1" smtClean="0"/>
              <a:t>tarik</a:t>
            </a:r>
            <a:r>
              <a:rPr lang="en-US" sz="2800" dirty="0" smtClean="0"/>
              <a:t>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dimaksudkan</a:t>
            </a:r>
            <a:r>
              <a:rPr lang="en-US" sz="2800" dirty="0" smtClean="0"/>
              <a:t> </a:t>
            </a:r>
            <a:r>
              <a:rPr lang="en-US" sz="2800" dirty="0" err="1" smtClean="0"/>
              <a:t>hanya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konsumsi</a:t>
            </a:r>
            <a:r>
              <a:rPr lang="en-US" sz="2800" dirty="0" smtClean="0"/>
              <a:t> </a:t>
            </a:r>
            <a:r>
              <a:rPr lang="en-US" sz="2800" dirty="0" err="1" smtClean="0"/>
              <a:t>etnis</a:t>
            </a:r>
            <a:r>
              <a:rPr lang="en-US" sz="2800" dirty="0" smtClean="0"/>
              <a:t> </a:t>
            </a:r>
            <a:r>
              <a:rPr lang="en-US" sz="2800" dirty="0" err="1" smtClean="0"/>
              <a:t>tersebut</a:t>
            </a:r>
            <a:r>
              <a:rPr lang="en-US" sz="2800" dirty="0" smtClean="0"/>
              <a:t>.</a:t>
            </a:r>
          </a:p>
          <a:p>
            <a:pPr algn="just"/>
            <a:r>
              <a:rPr lang="en-US" sz="2800" dirty="0" smtClean="0"/>
              <a:t>De-</a:t>
            </a:r>
            <a:r>
              <a:rPr lang="en-US" sz="2800" dirty="0" err="1" smtClean="0"/>
              <a:t>ethnicisation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itchFamily="2" charset="2"/>
              </a:rPr>
              <a:t> Proses </a:t>
            </a:r>
            <a:r>
              <a:rPr lang="en-US" sz="2800" dirty="0" err="1" smtClean="0">
                <a:sym typeface="Wingdings" pitchFamily="2" charset="2"/>
              </a:rPr>
              <a:t>dimana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sebuah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produk</a:t>
            </a:r>
            <a:r>
              <a:rPr lang="en-US" sz="2800" dirty="0" smtClean="0">
                <a:sym typeface="Wingdings" pitchFamily="2" charset="2"/>
              </a:rPr>
              <a:t> yang </a:t>
            </a:r>
            <a:r>
              <a:rPr lang="en-US" sz="2800" dirty="0" err="1" smtClean="0">
                <a:sym typeface="Wingdings" pitchFamily="2" charset="2"/>
              </a:rPr>
              <a:t>awalnya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terkait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dengan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etnis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tertentu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terlepas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dari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etnis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tersebut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dan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dipasarkan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kepada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subkultur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lainnya</a:t>
            </a:r>
            <a:r>
              <a:rPr lang="en-US" sz="2800" dirty="0" smtClean="0">
                <a:sym typeface="Wingdings" pitchFamily="2" charset="2"/>
              </a:rPr>
              <a:t>.</a:t>
            </a:r>
          </a:p>
          <a:p>
            <a:pPr algn="just"/>
            <a:r>
              <a:rPr lang="en-US" sz="2800" dirty="0" smtClean="0">
                <a:sym typeface="Wingdings" pitchFamily="2" charset="2"/>
              </a:rPr>
              <a:t>The Asian-Australian Subculture</a:t>
            </a:r>
          </a:p>
          <a:p>
            <a:pPr algn="just"/>
            <a:r>
              <a:rPr lang="en-US" sz="2800" dirty="0" smtClean="0">
                <a:sym typeface="Wingdings" pitchFamily="2" charset="2"/>
              </a:rPr>
              <a:t>New Ethnic Groups</a:t>
            </a:r>
            <a:endParaRPr lang="en-US" sz="2800" dirty="0"/>
          </a:p>
        </p:txBody>
      </p:sp>
      <p:sp>
        <p:nvSpPr>
          <p:cNvPr id="4" name="AutoShape 2" descr="Image result for pasta"/>
          <p:cNvSpPr>
            <a:spLocks noChangeAspect="1" noChangeArrowheads="1"/>
          </p:cNvSpPr>
          <p:nvPr/>
        </p:nvSpPr>
        <p:spPr bwMode="auto">
          <a:xfrm>
            <a:off x="155575" y="-1790700"/>
            <a:ext cx="62388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pasta"/>
          <p:cNvSpPr>
            <a:spLocks noChangeAspect="1" noChangeArrowheads="1"/>
          </p:cNvSpPr>
          <p:nvPr/>
        </p:nvSpPr>
        <p:spPr bwMode="auto">
          <a:xfrm>
            <a:off x="307975" y="-1638300"/>
            <a:ext cx="62388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3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610600" cy="6096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/>
              <a:t>Ethnic and Racial Stereotypes</a:t>
            </a:r>
            <a:endParaRPr lang="id-ID" sz="4000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5562600" cy="54102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B</a:t>
            </a:r>
            <a:r>
              <a:rPr lang="id-ID" sz="2400" dirty="0" smtClean="0"/>
              <a:t>anyak subkultur memiliki stereotip</a:t>
            </a:r>
            <a:r>
              <a:rPr lang="en-US" sz="2400" dirty="0" smtClean="0"/>
              <a:t> </a:t>
            </a:r>
            <a:r>
              <a:rPr lang="en-US" sz="2400" dirty="0" err="1" smtClean="0"/>
              <a:t>kuat</a:t>
            </a:r>
            <a:r>
              <a:rPr lang="id-ID" sz="2400" dirty="0" smtClean="0"/>
              <a:t> yang berkaitan dengan mereka. anggota subkelompok dianggap memiliki sifat-sifat tertentu, meskipun asumsi ini sering </a:t>
            </a:r>
            <a:r>
              <a:rPr lang="en-US" sz="2400" dirty="0" err="1" smtClean="0"/>
              <a:t>keliru</a:t>
            </a:r>
            <a:r>
              <a:rPr lang="en-US" sz="2400" dirty="0" smtClean="0"/>
              <a:t>.</a:t>
            </a:r>
          </a:p>
          <a:p>
            <a:pPr algn="just"/>
            <a:r>
              <a:rPr lang="en-US" sz="2400" dirty="0" smtClean="0"/>
              <a:t>Di </a:t>
            </a:r>
            <a:r>
              <a:rPr lang="en-US" sz="2400" dirty="0" err="1" smtClean="0"/>
              <a:t>masa</a:t>
            </a:r>
            <a:r>
              <a:rPr lang="en-US" sz="2400" dirty="0" smtClean="0"/>
              <a:t> </a:t>
            </a:r>
            <a:r>
              <a:rPr lang="en-US" sz="2400" dirty="0" err="1" smtClean="0"/>
              <a:t>lalu</a:t>
            </a:r>
            <a:r>
              <a:rPr lang="en-US" sz="2400" dirty="0" smtClean="0"/>
              <a:t>, </a:t>
            </a:r>
            <a:r>
              <a:rPr lang="en-US" sz="2400" dirty="0" err="1" smtClean="0"/>
              <a:t>pemasar</a:t>
            </a:r>
            <a:r>
              <a:rPr lang="en-US" sz="2400" dirty="0" smtClean="0"/>
              <a:t>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simbolisme</a:t>
            </a:r>
            <a:r>
              <a:rPr lang="en-US" sz="2400" dirty="0" smtClean="0"/>
              <a:t> </a:t>
            </a:r>
            <a:r>
              <a:rPr lang="en-US" sz="2400" dirty="0" err="1" smtClean="0"/>
              <a:t>etnis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singkatan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mengkonotasi</a:t>
            </a:r>
            <a:r>
              <a:rPr lang="en-US" sz="2400" dirty="0" smtClean="0"/>
              <a:t> </a:t>
            </a:r>
            <a:r>
              <a:rPr lang="en-US" sz="2400" dirty="0" err="1" smtClean="0"/>
              <a:t>atribut</a:t>
            </a:r>
            <a:r>
              <a:rPr lang="en-US" sz="2400" dirty="0" smtClean="0"/>
              <a:t> </a:t>
            </a:r>
            <a:r>
              <a:rPr lang="en-US" sz="2400" dirty="0" err="1" smtClean="0"/>
              <a:t>produk</a:t>
            </a:r>
            <a:r>
              <a:rPr lang="en-US" sz="2400" dirty="0" smtClean="0"/>
              <a:t> </a:t>
            </a:r>
            <a:r>
              <a:rPr lang="en-US" sz="2400" dirty="0" err="1" smtClean="0"/>
              <a:t>tertentu</a:t>
            </a:r>
            <a:r>
              <a:rPr lang="en-US" sz="2400" dirty="0" smtClean="0"/>
              <a:t>.</a:t>
            </a:r>
          </a:p>
          <a:p>
            <a:pPr algn="just"/>
            <a:r>
              <a:rPr lang="en-US" sz="2400" dirty="0" err="1" smtClean="0"/>
              <a:t>Penggunaan</a:t>
            </a:r>
            <a:r>
              <a:rPr lang="en-US" sz="2400" dirty="0" smtClean="0"/>
              <a:t> </a:t>
            </a:r>
            <a:r>
              <a:rPr lang="en-US" sz="2400" dirty="0" err="1" smtClean="0"/>
              <a:t>halus</a:t>
            </a:r>
            <a:r>
              <a:rPr lang="en-US" sz="2400" dirty="0" smtClean="0"/>
              <a:t> (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kadang-kadang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begitu</a:t>
            </a:r>
            <a:r>
              <a:rPr lang="en-US" sz="2400" dirty="0" smtClean="0"/>
              <a:t> </a:t>
            </a:r>
            <a:r>
              <a:rPr lang="en-US" sz="2400" dirty="0" err="1" smtClean="0"/>
              <a:t>halus</a:t>
            </a:r>
            <a:r>
              <a:rPr lang="en-US" sz="2400" dirty="0" smtClean="0"/>
              <a:t>) </a:t>
            </a:r>
            <a:r>
              <a:rPr lang="en-US" sz="2400" dirty="0" err="1" smtClean="0"/>
              <a:t>stereotip</a:t>
            </a:r>
            <a:r>
              <a:rPr lang="en-US" sz="2400" dirty="0" smtClean="0"/>
              <a:t> </a:t>
            </a:r>
            <a:r>
              <a:rPr lang="en-US" sz="2400" dirty="0" err="1" smtClean="0"/>
              <a:t>etnis</a:t>
            </a:r>
            <a:r>
              <a:rPr lang="en-US" sz="2400" dirty="0" smtClean="0"/>
              <a:t> di film </a:t>
            </a:r>
            <a:r>
              <a:rPr lang="en-US" sz="2400" dirty="0" err="1" smtClean="0"/>
              <a:t>menggambarkan</a:t>
            </a:r>
            <a:r>
              <a:rPr lang="en-US" sz="2400" dirty="0" smtClean="0"/>
              <a:t> </a:t>
            </a:r>
            <a:r>
              <a:rPr lang="en-US" sz="2400" dirty="0" err="1" smtClean="0"/>
              <a:t>bagaimana</a:t>
            </a:r>
            <a:r>
              <a:rPr lang="en-US" sz="2400" dirty="0" smtClean="0"/>
              <a:t> media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mengabadikan</a:t>
            </a:r>
            <a:r>
              <a:rPr lang="en-US" sz="2400" dirty="0" smtClean="0"/>
              <a:t> </a:t>
            </a:r>
            <a:r>
              <a:rPr lang="en-US" sz="2400" dirty="0" err="1" smtClean="0"/>
              <a:t>asumsi</a:t>
            </a:r>
            <a:r>
              <a:rPr lang="en-US" sz="2400" dirty="0" smtClean="0"/>
              <a:t> </a:t>
            </a:r>
            <a:r>
              <a:rPr lang="en-US" sz="2400" dirty="0" err="1" smtClean="0"/>
              <a:t>tentang</a:t>
            </a:r>
            <a:r>
              <a:rPr lang="en-US" sz="2400" dirty="0" smtClean="0"/>
              <a:t> </a:t>
            </a:r>
            <a:r>
              <a:rPr lang="en-US" sz="2400" dirty="0" err="1" smtClean="0"/>
              <a:t>kelompok-kelompok</a:t>
            </a:r>
            <a:r>
              <a:rPr lang="en-US" sz="2400" dirty="0" smtClean="0"/>
              <a:t> </a:t>
            </a:r>
            <a:r>
              <a:rPr lang="en-US" sz="2400" dirty="0" err="1" smtClean="0"/>
              <a:t>etnis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ras</a:t>
            </a:r>
            <a:r>
              <a:rPr lang="en-US" sz="2400" dirty="0" smtClean="0"/>
              <a:t>.</a:t>
            </a:r>
            <a:endParaRPr lang="id-ID" sz="2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5" r="22495"/>
          <a:stretch/>
        </p:blipFill>
        <p:spPr bwMode="auto">
          <a:xfrm>
            <a:off x="6019800" y="2057400"/>
            <a:ext cx="2848048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49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08230" cy="1014413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000" dirty="0"/>
              <a:t>Acculturation : Understanding Cultural identity</a:t>
            </a:r>
            <a:endParaRPr lang="id-ID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1" y="1447800"/>
            <a:ext cx="8705849" cy="3833813"/>
          </a:xfrm>
        </p:spPr>
        <p:txBody>
          <a:bodyPr rtlCol="0">
            <a:noAutofit/>
          </a:bodyPr>
          <a:lstStyle/>
          <a:p>
            <a:pPr marL="306000" indent="-306000" algn="just" fontAlgn="auto">
              <a:defRPr/>
            </a:pPr>
            <a:r>
              <a:rPr lang="en-US" sz="2400" dirty="0"/>
              <a:t>Acculturation : proses social </a:t>
            </a:r>
            <a:r>
              <a:rPr lang="en-US" sz="2400" dirty="0" err="1"/>
              <a:t>gerakan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adaptasi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salah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negara</a:t>
            </a:r>
            <a:r>
              <a:rPr lang="en-US" sz="2400" dirty="0"/>
              <a:t> </a:t>
            </a:r>
            <a:r>
              <a:rPr lang="en-US" sz="2400" dirty="0" err="1"/>
              <a:t>lingkungan</a:t>
            </a:r>
            <a:r>
              <a:rPr lang="en-US" sz="2400" dirty="0"/>
              <a:t> </a:t>
            </a:r>
            <a:r>
              <a:rPr lang="en-US" sz="2400" dirty="0" err="1"/>
              <a:t>budaya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orang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negara</a:t>
            </a:r>
            <a:r>
              <a:rPr lang="en-US" sz="2400" dirty="0"/>
              <a:t> lain.</a:t>
            </a:r>
          </a:p>
          <a:p>
            <a:pPr marL="306000" indent="-306000" algn="just" fontAlgn="auto">
              <a:defRPr/>
            </a:pPr>
            <a:r>
              <a:rPr lang="en-US" sz="2400" dirty="0"/>
              <a:t>Acculturation agents : </a:t>
            </a:r>
            <a:r>
              <a:rPr lang="en-US" sz="2400" dirty="0" err="1"/>
              <a:t>individu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institusi</a:t>
            </a:r>
            <a:r>
              <a:rPr lang="en-US" sz="2400" dirty="0"/>
              <a:t> yang </a:t>
            </a:r>
            <a:r>
              <a:rPr lang="en-US" sz="2400" dirty="0" err="1"/>
              <a:t>membantu</a:t>
            </a:r>
            <a:r>
              <a:rPr lang="en-US" sz="2400" dirty="0"/>
              <a:t> </a:t>
            </a:r>
            <a:r>
              <a:rPr lang="en-US" sz="2400" dirty="0" err="1"/>
              <a:t>konsumen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belajar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</a:t>
            </a:r>
            <a:r>
              <a:rPr lang="en-US" sz="2400" dirty="0" err="1"/>
              <a:t>menavigasi</a:t>
            </a:r>
            <a:r>
              <a:rPr lang="en-US" sz="2400" dirty="0"/>
              <a:t> di </a:t>
            </a:r>
            <a:r>
              <a:rPr lang="en-US" sz="2400" dirty="0" err="1"/>
              <a:t>lingkungan</a:t>
            </a:r>
            <a:r>
              <a:rPr lang="en-US" sz="2400" dirty="0"/>
              <a:t> </a:t>
            </a:r>
            <a:r>
              <a:rPr lang="en-US" sz="2400" dirty="0" err="1"/>
              <a:t>baru</a:t>
            </a:r>
            <a:r>
              <a:rPr lang="en-US" sz="2400" dirty="0"/>
              <a:t>.</a:t>
            </a:r>
          </a:p>
          <a:p>
            <a:pPr marL="306000" indent="-306000" algn="just" fontAlgn="auto">
              <a:defRPr/>
            </a:pPr>
            <a:r>
              <a:rPr lang="en-US" sz="2400" dirty="0"/>
              <a:t>G</a:t>
            </a:r>
            <a:r>
              <a:rPr lang="id-ID" sz="2400" dirty="0"/>
              <a:t>erakan mengacu pada faktor-faktor yang memotivasi orang untuk mencabut diri dari satu lokasi fisik dan pergi ke yang lain.</a:t>
            </a:r>
            <a:endParaRPr lang="en-US" sz="2400" dirty="0"/>
          </a:p>
          <a:p>
            <a:pPr marL="306000" indent="-306000" algn="just" fontAlgn="auto">
              <a:defRPr/>
            </a:pPr>
            <a:r>
              <a:rPr lang="en-US" sz="2400" dirty="0"/>
              <a:t>Ethnic Pluralism : </a:t>
            </a:r>
            <a:r>
              <a:rPr lang="en-US" sz="2400" dirty="0" err="1"/>
              <a:t>kelompok-kelompok</a:t>
            </a:r>
            <a:r>
              <a:rPr lang="en-US" sz="2400" dirty="0"/>
              <a:t> </a:t>
            </a:r>
            <a:r>
              <a:rPr lang="en-US" sz="2400" dirty="0" err="1"/>
              <a:t>etnis</a:t>
            </a:r>
            <a:r>
              <a:rPr lang="en-US" sz="2400" dirty="0"/>
              <a:t> yang </a:t>
            </a:r>
            <a:r>
              <a:rPr lang="en-US" sz="2400" dirty="0" err="1"/>
              <a:t>berbeda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arus</a:t>
            </a:r>
            <a:r>
              <a:rPr lang="en-US" sz="2400" dirty="0"/>
              <a:t> </a:t>
            </a:r>
            <a:r>
              <a:rPr lang="en-US" sz="2400" dirty="0" err="1"/>
              <a:t>utama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berbagai</a:t>
            </a:r>
            <a:r>
              <a:rPr lang="en-US" sz="2400" dirty="0"/>
              <a:t> </a:t>
            </a:r>
            <a:r>
              <a:rPr lang="en-US" sz="2400" dirty="0" err="1"/>
              <a:t>derajat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adaptasi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 </a:t>
            </a: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err="1"/>
              <a:t>selektif</a:t>
            </a:r>
            <a:endParaRPr lang="en-US" sz="2400" dirty="0"/>
          </a:p>
          <a:p>
            <a:pPr marL="306000" indent="-306000" algn="just" fontAlgn="auto">
              <a:defRPr/>
            </a:pPr>
            <a:r>
              <a:rPr lang="en-US" sz="2400" dirty="0"/>
              <a:t>Progressive learning model : </a:t>
            </a:r>
            <a:r>
              <a:rPr lang="id-ID" sz="2400" dirty="0"/>
              <a:t>orang secara bertahap belajar budaya baru ketika mereka semakin </a:t>
            </a:r>
            <a:r>
              <a:rPr lang="en-US" sz="2400" dirty="0" err="1"/>
              <a:t>sering</a:t>
            </a:r>
            <a:r>
              <a:rPr lang="en-US" sz="2400" dirty="0"/>
              <a:t> </a:t>
            </a:r>
            <a:r>
              <a:rPr lang="id-ID" sz="2400" dirty="0"/>
              <a:t>berhubungan dengan itu</a:t>
            </a:r>
            <a:endParaRPr lang="en-US" sz="2400" dirty="0"/>
          </a:p>
          <a:p>
            <a:pPr marL="306000" indent="-306000" algn="just" fontAlgn="auto">
              <a:defRPr/>
            </a:pPr>
            <a:endParaRPr lang="en-US" sz="2400" dirty="0"/>
          </a:p>
          <a:p>
            <a:pPr marL="0" indent="0" algn="just" fontAlgn="auto">
              <a:buFont typeface="Wingdings 2" pitchFamily="18" charset="2"/>
              <a:buNone/>
              <a:defRPr/>
            </a:pP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274599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row: Right 13"/>
          <p:cNvSpPr/>
          <p:nvPr/>
        </p:nvSpPr>
        <p:spPr>
          <a:xfrm rot="5400000">
            <a:off x="3633193" y="3137496"/>
            <a:ext cx="1828800" cy="39886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9" name="Arrow: Right 8"/>
          <p:cNvSpPr/>
          <p:nvPr/>
        </p:nvSpPr>
        <p:spPr>
          <a:xfrm rot="8199581">
            <a:off x="2592295" y="2555753"/>
            <a:ext cx="1579417" cy="53181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2" name="Oval 1"/>
          <p:cNvSpPr/>
          <p:nvPr/>
        </p:nvSpPr>
        <p:spPr>
          <a:xfrm>
            <a:off x="3320655" y="160341"/>
            <a:ext cx="2483644" cy="331152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13317" name="TextBox 2"/>
          <p:cNvSpPr txBox="1">
            <a:spLocks noChangeArrowheads="1"/>
          </p:cNvSpPr>
          <p:nvPr/>
        </p:nvSpPr>
        <p:spPr bwMode="auto">
          <a:xfrm>
            <a:off x="3320655" y="1314451"/>
            <a:ext cx="250626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/>
            <a:r>
              <a:rPr lang="en-US" sz="3600" dirty="0">
                <a:solidFill>
                  <a:schemeClr val="bg1"/>
                </a:solidFill>
              </a:rPr>
              <a:t>RELIGIOUS SUBCULTURES</a:t>
            </a:r>
            <a:endParaRPr lang="id-ID" sz="3600" dirty="0">
              <a:solidFill>
                <a:schemeClr val="bg1"/>
              </a:solidFill>
            </a:endParaRPr>
          </a:p>
        </p:txBody>
      </p:sp>
      <p:sp>
        <p:nvSpPr>
          <p:cNvPr id="8" name="Arrow: Right 7"/>
          <p:cNvSpPr/>
          <p:nvPr/>
        </p:nvSpPr>
        <p:spPr>
          <a:xfrm rot="1835661">
            <a:off x="5054204" y="2851153"/>
            <a:ext cx="1371600" cy="53181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10" name="Oval 9"/>
          <p:cNvSpPr/>
          <p:nvPr/>
        </p:nvSpPr>
        <p:spPr>
          <a:xfrm>
            <a:off x="6362701" y="2519363"/>
            <a:ext cx="2384822" cy="31797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2800" dirty="0"/>
          </a:p>
        </p:txBody>
      </p:sp>
      <p:sp>
        <p:nvSpPr>
          <p:cNvPr id="13320" name="TextBox 10"/>
          <p:cNvSpPr txBox="1">
            <a:spLocks noChangeArrowheads="1"/>
          </p:cNvSpPr>
          <p:nvPr/>
        </p:nvSpPr>
        <p:spPr bwMode="auto">
          <a:xfrm>
            <a:off x="6617495" y="3330433"/>
            <a:ext cx="186571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/>
            <a:r>
              <a:rPr lang="en-US" sz="3200" dirty="0">
                <a:solidFill>
                  <a:schemeClr val="bg1"/>
                </a:solidFill>
              </a:rPr>
              <a:t>THE RISE OF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SPIRITUALITY</a:t>
            </a:r>
            <a:endParaRPr lang="id-ID" sz="3200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28600" y="2711453"/>
            <a:ext cx="2774157" cy="323214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13322" name="TextBox 12"/>
          <p:cNvSpPr txBox="1">
            <a:spLocks noChangeArrowheads="1"/>
          </p:cNvSpPr>
          <p:nvPr/>
        </p:nvSpPr>
        <p:spPr bwMode="auto">
          <a:xfrm>
            <a:off x="457200" y="3535740"/>
            <a:ext cx="2209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/>
            <a:r>
              <a:rPr lang="en-US" sz="3200" dirty="0">
                <a:solidFill>
                  <a:schemeClr val="bg1"/>
                </a:solidFill>
              </a:rPr>
              <a:t>OLD AND NEW RELIGIOUS</a:t>
            </a:r>
            <a:endParaRPr lang="id-ID" sz="3200" dirty="0">
              <a:solidFill>
                <a:schemeClr val="bg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200401" y="4297367"/>
            <a:ext cx="2626520" cy="23320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dirty="0"/>
          </a:p>
        </p:txBody>
      </p:sp>
      <p:sp>
        <p:nvSpPr>
          <p:cNvPr id="13324" name="TextBox 15"/>
          <p:cNvSpPr txBox="1">
            <a:spLocks noChangeArrowheads="1"/>
          </p:cNvSpPr>
          <p:nvPr/>
        </p:nvSpPr>
        <p:spPr bwMode="auto">
          <a:xfrm>
            <a:off x="3328986" y="4572000"/>
            <a:ext cx="241101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/>
            <a:r>
              <a:rPr lang="en-US" sz="2400" dirty="0">
                <a:solidFill>
                  <a:schemeClr val="bg1"/>
                </a:solidFill>
              </a:rPr>
              <a:t>THE</a:t>
            </a:r>
          </a:p>
          <a:p>
            <a:pPr algn="ctr" eaLnBrk="1" hangingPunct="1"/>
            <a:r>
              <a:rPr lang="en-US" sz="2400" dirty="0">
                <a:solidFill>
                  <a:schemeClr val="bg1"/>
                </a:solidFill>
              </a:rPr>
              <a:t>IMPACT OF </a:t>
            </a:r>
          </a:p>
          <a:p>
            <a:pPr algn="ctr" eaLnBrk="1" hangingPunct="1"/>
            <a:r>
              <a:rPr lang="en-US" sz="2400" dirty="0">
                <a:solidFill>
                  <a:schemeClr val="bg1"/>
                </a:solidFill>
              </a:rPr>
              <a:t>RELIGION ON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CONSUMPTION</a:t>
            </a:r>
            <a:endParaRPr lang="id-ID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303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</TotalTime>
  <Words>463</Words>
  <Application>Microsoft Office PowerPoint</Application>
  <PresentationFormat>On-screen Show (4:3)</PresentationFormat>
  <Paragraphs>51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Ethnic, Racial, and Religious Subcultures</vt:lpstr>
      <vt:lpstr>Outline</vt:lpstr>
      <vt:lpstr>Subcultures and Consumer Identity</vt:lpstr>
      <vt:lpstr>Ethnic and Racial Subcultures</vt:lpstr>
      <vt:lpstr>Ethnicity and Marketing Strategies</vt:lpstr>
      <vt:lpstr>Is Ethnicity a Moving Target?</vt:lpstr>
      <vt:lpstr>Ethnic and Racial Stereotypes</vt:lpstr>
      <vt:lpstr>Acculturation : Understanding Cultural identity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Ethnic, Racial, and Religious Subcultures</dc:title>
  <dc:creator>olivia umboh</dc:creator>
  <cp:lastModifiedBy>olivia umboh</cp:lastModifiedBy>
  <cp:revision>36</cp:revision>
  <dcterms:created xsi:type="dcterms:W3CDTF">2016-09-28T01:45:57Z</dcterms:created>
  <dcterms:modified xsi:type="dcterms:W3CDTF">2016-09-30T08:43:10Z</dcterms:modified>
</cp:coreProperties>
</file>