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37"/>
  </p:handoutMasterIdLst>
  <p:sldIdLst>
    <p:sldId id="299" r:id="rId4"/>
    <p:sldId id="265" r:id="rId5"/>
    <p:sldId id="274" r:id="rId6"/>
    <p:sldId id="258" r:id="rId7"/>
    <p:sldId id="302" r:id="rId8"/>
    <p:sldId id="303" r:id="rId9"/>
    <p:sldId id="304" r:id="rId10"/>
    <p:sldId id="305" r:id="rId11"/>
    <p:sldId id="306" r:id="rId12"/>
    <p:sldId id="290" r:id="rId13"/>
    <p:sldId id="272" r:id="rId14"/>
    <p:sldId id="285" r:id="rId15"/>
    <p:sldId id="316" r:id="rId16"/>
    <p:sldId id="317" r:id="rId17"/>
    <p:sldId id="318" r:id="rId18"/>
    <p:sldId id="319" r:id="rId19"/>
    <p:sldId id="325" r:id="rId20"/>
    <p:sldId id="320" r:id="rId21"/>
    <p:sldId id="321" r:id="rId22"/>
    <p:sldId id="322" r:id="rId23"/>
    <p:sldId id="323" r:id="rId24"/>
    <p:sldId id="324" r:id="rId25"/>
    <p:sldId id="271" r:id="rId26"/>
    <p:sldId id="307" r:id="rId27"/>
    <p:sldId id="308" r:id="rId28"/>
    <p:sldId id="267" r:id="rId29"/>
    <p:sldId id="310" r:id="rId30"/>
    <p:sldId id="311" r:id="rId31"/>
    <p:sldId id="312" r:id="rId32"/>
    <p:sldId id="313" r:id="rId33"/>
    <p:sldId id="326" r:id="rId34"/>
    <p:sldId id="315" r:id="rId35"/>
    <p:sldId id="291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949"/>
    <a:srgbClr val="1C7DE1"/>
    <a:srgbClr val="F4BD2D"/>
    <a:srgbClr val="F07624"/>
    <a:srgbClr val="1ED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166E4-7D10-5DE6-4D63-B6A0FEC522FA}" v="3" dt="2018-10-08T08:15:14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hine syahzan" userId="S::nadhine.syahzan@student.upj.ac.id::c8a85f56-b1cb-4ca0-ac7e-f056ef094345" providerId="AD" clId="Web-{B1C166E4-7D10-5DE6-4D63-B6A0FEC522FA}"/>
    <pc:docChg chg="modSld">
      <pc:chgData name="nadhine syahzan" userId="S::nadhine.syahzan@student.upj.ac.id::c8a85f56-b1cb-4ca0-ac7e-f056ef094345" providerId="AD" clId="Web-{B1C166E4-7D10-5DE6-4D63-B6A0FEC522FA}" dt="2018-10-08T08:15:14.077" v="2" actId="20577"/>
      <pc:docMkLst>
        <pc:docMk/>
      </pc:docMkLst>
      <pc:sldChg chg="modSp">
        <pc:chgData name="nadhine syahzan" userId="S::nadhine.syahzan@student.upj.ac.id::c8a85f56-b1cb-4ca0-ac7e-f056ef094345" providerId="AD" clId="Web-{B1C166E4-7D10-5DE6-4D63-B6A0FEC522FA}" dt="2018-10-08T08:15:14.077" v="2" actId="20577"/>
        <pc:sldMkLst>
          <pc:docMk/>
          <pc:sldMk cId="378434732" sldId="299"/>
        </pc:sldMkLst>
        <pc:spChg chg="mod">
          <ac:chgData name="nadhine syahzan" userId="S::nadhine.syahzan@student.upj.ac.id::c8a85f56-b1cb-4ca0-ac7e-f056ef094345" providerId="AD" clId="Web-{B1C166E4-7D10-5DE6-4D63-B6A0FEC522FA}" dt="2018-10-08T08:15:14.077" v="2" actId="20577"/>
          <ac:spMkLst>
            <pc:docMk/>
            <pc:sldMk cId="378434732" sldId="299"/>
            <ac:spMk id="3" creationId="{00000000-0000-0000-0000-000000000000}"/>
          </ac:spMkLst>
        </pc:spChg>
      </pc:sldChg>
    </pc:docChg>
  </pc:docChgLst>
  <pc:docChgLst>
    <pc:chgData name="nadhine syahzan" userId="S::nadhine.syahzan@student.upj.ac.id::c8a85f56-b1cb-4ca0-ac7e-f056ef094345" providerId="AD" clId="Web-{0D912C1C-54A9-44FF-8136-163FA6ECA502}"/>
    <pc:docChg chg="modSld">
      <pc:chgData name="nadhine syahzan" userId="S::nadhine.syahzan@student.upj.ac.id::c8a85f56-b1cb-4ca0-ac7e-f056ef094345" providerId="AD" clId="Web-{0D912C1C-54A9-44FF-8136-163FA6ECA502}" dt="2018-10-08T08:14:34.256" v="3" actId="20577"/>
      <pc:docMkLst>
        <pc:docMk/>
      </pc:docMkLst>
      <pc:sldChg chg="modSp">
        <pc:chgData name="nadhine syahzan" userId="S::nadhine.syahzan@student.upj.ac.id::c8a85f56-b1cb-4ca0-ac7e-f056ef094345" providerId="AD" clId="Web-{0D912C1C-54A9-44FF-8136-163FA6ECA502}" dt="2018-10-08T08:14:34.256" v="3" actId="20577"/>
        <pc:sldMkLst>
          <pc:docMk/>
          <pc:sldMk cId="378434732" sldId="299"/>
        </pc:sldMkLst>
        <pc:spChg chg="mod">
          <ac:chgData name="nadhine syahzan" userId="S::nadhine.syahzan@student.upj.ac.id::c8a85f56-b1cb-4ca0-ac7e-f056ef094345" providerId="AD" clId="Web-{0D912C1C-54A9-44FF-8136-163FA6ECA502}" dt="2018-10-08T08:14:34.256" v="3" actId="20577"/>
          <ac:spMkLst>
            <pc:docMk/>
            <pc:sldMk cId="378434732" sldId="299"/>
            <ac:spMk id="3" creationId="{00000000-0000-0000-0000-000000000000}"/>
          </ac:spMkLst>
        </pc:spChg>
      </pc:sldChg>
    </pc:docChg>
  </pc:docChgLst>
  <pc:docChgLst>
    <pc:chgData name="nadhine syahzan" userId="S::nadhine.syahzan@student.upj.ac.id::c8a85f56-b1cb-4ca0-ac7e-f056ef094345" providerId="AD" clId="Web-{98F9B807-B476-88F5-C6AB-054DA4D1003F}"/>
    <pc:docChg chg="modSld">
      <pc:chgData name="nadhine syahzan" userId="S::nadhine.syahzan@student.upj.ac.id::c8a85f56-b1cb-4ca0-ac7e-f056ef094345" providerId="AD" clId="Web-{98F9B807-B476-88F5-C6AB-054DA4D1003F}" dt="2018-10-08T09:45:12.222" v="29" actId="20577"/>
      <pc:docMkLst>
        <pc:docMk/>
      </pc:docMkLst>
      <pc:sldChg chg="modSp">
        <pc:chgData name="nadhine syahzan" userId="S::nadhine.syahzan@student.upj.ac.id::c8a85f56-b1cb-4ca0-ac7e-f056ef094345" providerId="AD" clId="Web-{98F9B807-B476-88F5-C6AB-054DA4D1003F}" dt="2018-10-08T09:45:12.222" v="29" actId="20577"/>
        <pc:sldMkLst>
          <pc:docMk/>
          <pc:sldMk cId="378434732" sldId="299"/>
        </pc:sldMkLst>
        <pc:spChg chg="mod">
          <ac:chgData name="nadhine syahzan" userId="S::nadhine.syahzan@student.upj.ac.id::c8a85f56-b1cb-4ca0-ac7e-f056ef094345" providerId="AD" clId="Web-{98F9B807-B476-88F5-C6AB-054DA4D1003F}" dt="2018-10-08T09:45:12.222" v="29" actId="20577"/>
          <ac:spMkLst>
            <pc:docMk/>
            <pc:sldMk cId="378434732" sldId="29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0BCE9-A030-4067-833A-FFE1862EC219}" type="doc">
      <dgm:prSet loTypeId="urn:microsoft.com/office/officeart/2005/8/layout/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FA6EB1FD-5C6E-434B-A544-27695F81C45D}">
      <dgm:prSet phldrT="[Text]"/>
      <dgm:spPr/>
      <dgm:t>
        <a:bodyPr/>
        <a:lstStyle/>
        <a:p>
          <a:r>
            <a:rPr lang="id-ID"/>
            <a:t>Evoked Set</a:t>
          </a:r>
        </a:p>
      </dgm:t>
    </dgm:pt>
    <dgm:pt modelId="{AE825066-58E2-4012-AA37-AC4ABE2FC11F}" type="parTrans" cxnId="{9AF79F34-25AB-437E-9532-5D9EF9930C8A}">
      <dgm:prSet/>
      <dgm:spPr/>
      <dgm:t>
        <a:bodyPr/>
        <a:lstStyle/>
        <a:p>
          <a:endParaRPr lang="id-ID"/>
        </a:p>
      </dgm:t>
    </dgm:pt>
    <dgm:pt modelId="{72B90FE5-BBA1-4128-B02C-15DD665503FE}" type="sibTrans" cxnId="{9AF79F34-25AB-437E-9532-5D9EF9930C8A}">
      <dgm:prSet/>
      <dgm:spPr/>
      <dgm:t>
        <a:bodyPr/>
        <a:lstStyle/>
        <a:p>
          <a:endParaRPr lang="id-ID"/>
        </a:p>
      </dgm:t>
    </dgm:pt>
    <dgm:pt modelId="{8F2C89E4-6650-49EB-9783-104F4DFC4A6C}">
      <dgm:prSet phldrT="[Text]"/>
      <dgm:spPr/>
      <dgm:t>
        <a:bodyPr/>
        <a:lstStyle/>
        <a:p>
          <a:r>
            <a:rPr lang="id-ID"/>
            <a:t>Inept Set</a:t>
          </a:r>
        </a:p>
      </dgm:t>
    </dgm:pt>
    <dgm:pt modelId="{E3447A3C-A111-4077-9329-78CFEC5EC411}" type="parTrans" cxnId="{DAF2C4E4-6B33-476F-850B-03E838A29566}">
      <dgm:prSet/>
      <dgm:spPr/>
      <dgm:t>
        <a:bodyPr/>
        <a:lstStyle/>
        <a:p>
          <a:endParaRPr lang="id-ID"/>
        </a:p>
      </dgm:t>
    </dgm:pt>
    <dgm:pt modelId="{0AE5AAD2-8019-4931-8D80-C4CCE3B617FE}" type="sibTrans" cxnId="{DAF2C4E4-6B33-476F-850B-03E838A29566}">
      <dgm:prSet/>
      <dgm:spPr/>
      <dgm:t>
        <a:bodyPr/>
        <a:lstStyle/>
        <a:p>
          <a:endParaRPr lang="id-ID"/>
        </a:p>
      </dgm:t>
    </dgm:pt>
    <dgm:pt modelId="{3F74E36E-BC8A-4BB7-88F4-1FF3EE76095C}">
      <dgm:prSet phldrT="[Text]"/>
      <dgm:spPr/>
      <dgm:t>
        <a:bodyPr/>
        <a:lstStyle/>
        <a:p>
          <a:r>
            <a:rPr lang="id-ID"/>
            <a:t>Inert Set</a:t>
          </a:r>
        </a:p>
      </dgm:t>
    </dgm:pt>
    <dgm:pt modelId="{C261603E-8C6E-428A-B499-8874B3F56AA6}" type="parTrans" cxnId="{68BFFF50-25DC-42FE-A69B-72FEABBBF578}">
      <dgm:prSet/>
      <dgm:spPr/>
      <dgm:t>
        <a:bodyPr/>
        <a:lstStyle/>
        <a:p>
          <a:endParaRPr lang="id-ID"/>
        </a:p>
      </dgm:t>
    </dgm:pt>
    <dgm:pt modelId="{521724C3-A7AB-467E-89FE-1EE516F57648}" type="sibTrans" cxnId="{68BFFF50-25DC-42FE-A69B-72FEABBBF578}">
      <dgm:prSet/>
      <dgm:spPr/>
      <dgm:t>
        <a:bodyPr/>
        <a:lstStyle/>
        <a:p>
          <a:endParaRPr lang="id-ID"/>
        </a:p>
      </dgm:t>
    </dgm:pt>
    <dgm:pt modelId="{80C6A007-6CBC-479C-B430-FD44E07FC588}">
      <dgm:prSet phldrT="[Text]"/>
      <dgm:spPr/>
      <dgm:t>
        <a:bodyPr/>
        <a:lstStyle/>
        <a:p>
          <a:r>
            <a:rPr lang="id-ID"/>
            <a:t>Kumpulan merk atau model spesifik yang konsumen pertimbangkan untuk  membeli</a:t>
          </a:r>
        </a:p>
      </dgm:t>
    </dgm:pt>
    <dgm:pt modelId="{82BA92B1-D6F0-4650-8B98-CCE8DB07F68E}" type="parTrans" cxnId="{13F64559-C8E2-45AE-A6DF-F967599CFEBE}">
      <dgm:prSet/>
      <dgm:spPr/>
      <dgm:t>
        <a:bodyPr/>
        <a:lstStyle/>
        <a:p>
          <a:endParaRPr lang="id-ID"/>
        </a:p>
      </dgm:t>
    </dgm:pt>
    <dgm:pt modelId="{D4339A38-CC9A-4B32-80D3-8A08EFDB69C7}" type="sibTrans" cxnId="{13F64559-C8E2-45AE-A6DF-F967599CFEBE}">
      <dgm:prSet/>
      <dgm:spPr/>
      <dgm:t>
        <a:bodyPr/>
        <a:lstStyle/>
        <a:p>
          <a:endParaRPr lang="id-ID"/>
        </a:p>
      </dgm:t>
    </dgm:pt>
    <dgm:pt modelId="{340E0EAE-310F-4A0F-9FBF-4088582DE35C}">
      <dgm:prSet phldrT="[Text]"/>
      <dgm:spPr/>
      <dgm:t>
        <a:bodyPr/>
        <a:lstStyle/>
        <a:p>
          <a:r>
            <a:rPr lang="id-ID"/>
            <a:t>Kumpulan merk atau model spesifik yang tidak masuk dalam pertimbangan konsumen dalam membeli karena produk tidak dapat diterima (Rendah mutunya).</a:t>
          </a:r>
        </a:p>
      </dgm:t>
    </dgm:pt>
    <dgm:pt modelId="{789DFB55-9AC7-4D89-9F02-17C9B4919C26}" type="parTrans" cxnId="{2ECC7B26-E1A7-4784-8C72-8937851544D7}">
      <dgm:prSet/>
      <dgm:spPr/>
      <dgm:t>
        <a:bodyPr/>
        <a:lstStyle/>
        <a:p>
          <a:endParaRPr lang="id-ID"/>
        </a:p>
      </dgm:t>
    </dgm:pt>
    <dgm:pt modelId="{698FC279-3BB4-4ECB-B9A0-25E34E21B4A7}" type="sibTrans" cxnId="{2ECC7B26-E1A7-4784-8C72-8937851544D7}">
      <dgm:prSet/>
      <dgm:spPr/>
      <dgm:t>
        <a:bodyPr/>
        <a:lstStyle/>
        <a:p>
          <a:endParaRPr lang="id-ID"/>
        </a:p>
      </dgm:t>
    </dgm:pt>
    <dgm:pt modelId="{B709F481-670E-4779-A5B4-47DBAE89CAB4}">
      <dgm:prSet phldrT="[Text]"/>
      <dgm:spPr/>
      <dgm:t>
        <a:bodyPr/>
        <a:lstStyle/>
        <a:p>
          <a:r>
            <a:rPr lang="id-ID"/>
            <a:t>Kumpulan merk atau model spesifik yang tidak dipedulikan karena dianggap tidak memiliki manfaat.</a:t>
          </a:r>
        </a:p>
      </dgm:t>
    </dgm:pt>
    <dgm:pt modelId="{12A9D206-A1D1-4B7F-AC5E-9F273D5AE740}" type="parTrans" cxnId="{1DA1537D-E4F3-4D3D-90B6-E8DA87EB6350}">
      <dgm:prSet/>
      <dgm:spPr/>
      <dgm:t>
        <a:bodyPr/>
        <a:lstStyle/>
        <a:p>
          <a:endParaRPr lang="id-ID"/>
        </a:p>
      </dgm:t>
    </dgm:pt>
    <dgm:pt modelId="{9151F060-F132-4A15-942A-F066100F4983}" type="sibTrans" cxnId="{1DA1537D-E4F3-4D3D-90B6-E8DA87EB6350}">
      <dgm:prSet/>
      <dgm:spPr/>
      <dgm:t>
        <a:bodyPr/>
        <a:lstStyle/>
        <a:p>
          <a:endParaRPr lang="id-ID"/>
        </a:p>
      </dgm:t>
    </dgm:pt>
    <dgm:pt modelId="{5BF0B4AD-2C21-460E-B703-B3F3F673E780}" type="pres">
      <dgm:prSet presAssocID="{6260BCE9-A030-4067-833A-FFE1862EC219}" presName="linear" presStyleCnt="0">
        <dgm:presLayoutVars>
          <dgm:dir/>
          <dgm:animLvl val="lvl"/>
          <dgm:resizeHandles val="exact"/>
        </dgm:presLayoutVars>
      </dgm:prSet>
      <dgm:spPr/>
    </dgm:pt>
    <dgm:pt modelId="{666332DF-6840-4DF9-A8BF-F1881E5B4C0A}" type="pres">
      <dgm:prSet presAssocID="{FA6EB1FD-5C6E-434B-A544-27695F81C45D}" presName="parentLin" presStyleCnt="0"/>
      <dgm:spPr/>
    </dgm:pt>
    <dgm:pt modelId="{92040644-88DE-4FE2-BB70-B1F34EA7C3A7}" type="pres">
      <dgm:prSet presAssocID="{FA6EB1FD-5C6E-434B-A544-27695F81C45D}" presName="parentLeftMargin" presStyleLbl="node1" presStyleIdx="0" presStyleCnt="3"/>
      <dgm:spPr/>
    </dgm:pt>
    <dgm:pt modelId="{65566B46-4DB5-4F06-AD44-1AE196344BEA}" type="pres">
      <dgm:prSet presAssocID="{FA6EB1FD-5C6E-434B-A544-27695F81C4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2F0DB6-AD4C-4D2E-A9D8-ECA5E5AC83FE}" type="pres">
      <dgm:prSet presAssocID="{FA6EB1FD-5C6E-434B-A544-27695F81C45D}" presName="negativeSpace" presStyleCnt="0"/>
      <dgm:spPr/>
    </dgm:pt>
    <dgm:pt modelId="{A1901B00-2F66-4FD5-9F7B-4A11644101A8}" type="pres">
      <dgm:prSet presAssocID="{FA6EB1FD-5C6E-434B-A544-27695F81C45D}" presName="childText" presStyleLbl="conFgAcc1" presStyleIdx="0" presStyleCnt="3">
        <dgm:presLayoutVars>
          <dgm:bulletEnabled val="1"/>
        </dgm:presLayoutVars>
      </dgm:prSet>
      <dgm:spPr/>
    </dgm:pt>
    <dgm:pt modelId="{FE406B39-29AE-4484-83DE-94E1DE67710B}" type="pres">
      <dgm:prSet presAssocID="{72B90FE5-BBA1-4128-B02C-15DD665503FE}" presName="spaceBetweenRectangles" presStyleCnt="0"/>
      <dgm:spPr/>
    </dgm:pt>
    <dgm:pt modelId="{61FE2542-8DBF-4DDB-8CEE-0AC4F79F79B2}" type="pres">
      <dgm:prSet presAssocID="{8F2C89E4-6650-49EB-9783-104F4DFC4A6C}" presName="parentLin" presStyleCnt="0"/>
      <dgm:spPr/>
    </dgm:pt>
    <dgm:pt modelId="{2A21BA44-3631-4B57-8DC9-74FDD91D1C32}" type="pres">
      <dgm:prSet presAssocID="{8F2C89E4-6650-49EB-9783-104F4DFC4A6C}" presName="parentLeftMargin" presStyleLbl="node1" presStyleIdx="0" presStyleCnt="3"/>
      <dgm:spPr/>
    </dgm:pt>
    <dgm:pt modelId="{3D0ED830-CCF1-44EC-902B-A95EAE964413}" type="pres">
      <dgm:prSet presAssocID="{8F2C89E4-6650-49EB-9783-104F4DFC4A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EA6409-AFD3-49BB-884D-B618A73897DC}" type="pres">
      <dgm:prSet presAssocID="{8F2C89E4-6650-49EB-9783-104F4DFC4A6C}" presName="negativeSpace" presStyleCnt="0"/>
      <dgm:spPr/>
    </dgm:pt>
    <dgm:pt modelId="{AF49DD78-A0D4-46B2-B25C-B41C2E58CEB3}" type="pres">
      <dgm:prSet presAssocID="{8F2C89E4-6650-49EB-9783-104F4DFC4A6C}" presName="childText" presStyleLbl="conFgAcc1" presStyleIdx="1" presStyleCnt="3">
        <dgm:presLayoutVars>
          <dgm:bulletEnabled val="1"/>
        </dgm:presLayoutVars>
      </dgm:prSet>
      <dgm:spPr/>
    </dgm:pt>
    <dgm:pt modelId="{207E9BC7-0E87-41CB-B223-B542721800B1}" type="pres">
      <dgm:prSet presAssocID="{0AE5AAD2-8019-4931-8D80-C4CCE3B617FE}" presName="spaceBetweenRectangles" presStyleCnt="0"/>
      <dgm:spPr/>
    </dgm:pt>
    <dgm:pt modelId="{81E323B9-373F-492E-B210-33FC9EE616BF}" type="pres">
      <dgm:prSet presAssocID="{3F74E36E-BC8A-4BB7-88F4-1FF3EE76095C}" presName="parentLin" presStyleCnt="0"/>
      <dgm:spPr/>
    </dgm:pt>
    <dgm:pt modelId="{825CD02D-81E4-414D-AAFD-A9D5C1C5709F}" type="pres">
      <dgm:prSet presAssocID="{3F74E36E-BC8A-4BB7-88F4-1FF3EE76095C}" presName="parentLeftMargin" presStyleLbl="node1" presStyleIdx="1" presStyleCnt="3"/>
      <dgm:spPr/>
    </dgm:pt>
    <dgm:pt modelId="{BC752D56-240F-4193-A990-2D0775F03F9B}" type="pres">
      <dgm:prSet presAssocID="{3F74E36E-BC8A-4BB7-88F4-1FF3EE7609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F529F3-3F5E-41A9-AED9-634DAB0BB41C}" type="pres">
      <dgm:prSet presAssocID="{3F74E36E-BC8A-4BB7-88F4-1FF3EE76095C}" presName="negativeSpace" presStyleCnt="0"/>
      <dgm:spPr/>
    </dgm:pt>
    <dgm:pt modelId="{196D2B1C-435B-402D-9933-1752ED696C1C}" type="pres">
      <dgm:prSet presAssocID="{3F74E36E-BC8A-4BB7-88F4-1FF3EE7609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CC7B26-E1A7-4784-8C72-8937851544D7}" srcId="{8F2C89E4-6650-49EB-9783-104F4DFC4A6C}" destId="{340E0EAE-310F-4A0F-9FBF-4088582DE35C}" srcOrd="0" destOrd="0" parTransId="{789DFB55-9AC7-4D89-9F02-17C9B4919C26}" sibTransId="{698FC279-3BB4-4ECB-B9A0-25E34E21B4A7}"/>
    <dgm:cxn modelId="{1B261E2B-387C-4796-8742-6DCAB2C98CED}" type="presOf" srcId="{340E0EAE-310F-4A0F-9FBF-4088582DE35C}" destId="{AF49DD78-A0D4-46B2-B25C-B41C2E58CEB3}" srcOrd="0" destOrd="0" presId="urn:microsoft.com/office/officeart/2005/8/layout/list1"/>
    <dgm:cxn modelId="{9AF79F34-25AB-437E-9532-5D9EF9930C8A}" srcId="{6260BCE9-A030-4067-833A-FFE1862EC219}" destId="{FA6EB1FD-5C6E-434B-A544-27695F81C45D}" srcOrd="0" destOrd="0" parTransId="{AE825066-58E2-4012-AA37-AC4ABE2FC11F}" sibTransId="{72B90FE5-BBA1-4128-B02C-15DD665503FE}"/>
    <dgm:cxn modelId="{69E3C646-2CE7-4276-86A5-A20E1B6993EF}" type="presOf" srcId="{8F2C89E4-6650-49EB-9783-104F4DFC4A6C}" destId="{2A21BA44-3631-4B57-8DC9-74FDD91D1C32}" srcOrd="0" destOrd="0" presId="urn:microsoft.com/office/officeart/2005/8/layout/list1"/>
    <dgm:cxn modelId="{76344849-1188-4891-977D-35BFB0A2BD43}" type="presOf" srcId="{FA6EB1FD-5C6E-434B-A544-27695F81C45D}" destId="{65566B46-4DB5-4F06-AD44-1AE196344BEA}" srcOrd="1" destOrd="0" presId="urn:microsoft.com/office/officeart/2005/8/layout/list1"/>
    <dgm:cxn modelId="{68BFFF50-25DC-42FE-A69B-72FEABBBF578}" srcId="{6260BCE9-A030-4067-833A-FFE1862EC219}" destId="{3F74E36E-BC8A-4BB7-88F4-1FF3EE76095C}" srcOrd="2" destOrd="0" parTransId="{C261603E-8C6E-428A-B499-8874B3F56AA6}" sibTransId="{521724C3-A7AB-467E-89FE-1EE516F57648}"/>
    <dgm:cxn modelId="{CC0CCC71-3F9E-4FC6-9379-112CD822757D}" type="presOf" srcId="{3F74E36E-BC8A-4BB7-88F4-1FF3EE76095C}" destId="{825CD02D-81E4-414D-AAFD-A9D5C1C5709F}" srcOrd="0" destOrd="0" presId="urn:microsoft.com/office/officeart/2005/8/layout/list1"/>
    <dgm:cxn modelId="{13F64559-C8E2-45AE-A6DF-F967599CFEBE}" srcId="{FA6EB1FD-5C6E-434B-A544-27695F81C45D}" destId="{80C6A007-6CBC-479C-B430-FD44E07FC588}" srcOrd="0" destOrd="0" parTransId="{82BA92B1-D6F0-4650-8B98-CCE8DB07F68E}" sibTransId="{D4339A38-CC9A-4B32-80D3-8A08EFDB69C7}"/>
    <dgm:cxn modelId="{1DA1537D-E4F3-4D3D-90B6-E8DA87EB6350}" srcId="{3F74E36E-BC8A-4BB7-88F4-1FF3EE76095C}" destId="{B709F481-670E-4779-A5B4-47DBAE89CAB4}" srcOrd="0" destOrd="0" parTransId="{12A9D206-A1D1-4B7F-AC5E-9F273D5AE740}" sibTransId="{9151F060-F132-4A15-942A-F066100F4983}"/>
    <dgm:cxn modelId="{59FA6984-1AB7-485A-AF94-36EA2EE2E899}" type="presOf" srcId="{8F2C89E4-6650-49EB-9783-104F4DFC4A6C}" destId="{3D0ED830-CCF1-44EC-902B-A95EAE964413}" srcOrd="1" destOrd="0" presId="urn:microsoft.com/office/officeart/2005/8/layout/list1"/>
    <dgm:cxn modelId="{B64BA087-6CE5-4B93-9DF1-336F3CD0D1A1}" type="presOf" srcId="{6260BCE9-A030-4067-833A-FFE1862EC219}" destId="{5BF0B4AD-2C21-460E-B703-B3F3F673E780}" srcOrd="0" destOrd="0" presId="urn:microsoft.com/office/officeart/2005/8/layout/list1"/>
    <dgm:cxn modelId="{9153E4AA-63E5-4FC4-A20F-D74F80C47349}" type="presOf" srcId="{B709F481-670E-4779-A5B4-47DBAE89CAB4}" destId="{196D2B1C-435B-402D-9933-1752ED696C1C}" srcOrd="0" destOrd="0" presId="urn:microsoft.com/office/officeart/2005/8/layout/list1"/>
    <dgm:cxn modelId="{E11F42CD-D8EF-4C9A-BFA5-898994E494D0}" type="presOf" srcId="{80C6A007-6CBC-479C-B430-FD44E07FC588}" destId="{A1901B00-2F66-4FD5-9F7B-4A11644101A8}" srcOrd="0" destOrd="0" presId="urn:microsoft.com/office/officeart/2005/8/layout/list1"/>
    <dgm:cxn modelId="{0EF404DC-31DA-47F8-9018-81739636F92C}" type="presOf" srcId="{FA6EB1FD-5C6E-434B-A544-27695F81C45D}" destId="{92040644-88DE-4FE2-BB70-B1F34EA7C3A7}" srcOrd="0" destOrd="0" presId="urn:microsoft.com/office/officeart/2005/8/layout/list1"/>
    <dgm:cxn modelId="{DAF2C4E4-6B33-476F-850B-03E838A29566}" srcId="{6260BCE9-A030-4067-833A-FFE1862EC219}" destId="{8F2C89E4-6650-49EB-9783-104F4DFC4A6C}" srcOrd="1" destOrd="0" parTransId="{E3447A3C-A111-4077-9329-78CFEC5EC411}" sibTransId="{0AE5AAD2-8019-4931-8D80-C4CCE3B617FE}"/>
    <dgm:cxn modelId="{697E57F1-9F59-4332-8ABE-691D20994FB3}" type="presOf" srcId="{3F74E36E-BC8A-4BB7-88F4-1FF3EE76095C}" destId="{BC752D56-240F-4193-A990-2D0775F03F9B}" srcOrd="1" destOrd="0" presId="urn:microsoft.com/office/officeart/2005/8/layout/list1"/>
    <dgm:cxn modelId="{B8D9AF50-2FB2-450C-9F9B-4339DEE6A500}" type="presParOf" srcId="{5BF0B4AD-2C21-460E-B703-B3F3F673E780}" destId="{666332DF-6840-4DF9-A8BF-F1881E5B4C0A}" srcOrd="0" destOrd="0" presId="urn:microsoft.com/office/officeart/2005/8/layout/list1"/>
    <dgm:cxn modelId="{9C54D93B-EAE6-4EB6-A7CF-96F5DA176F79}" type="presParOf" srcId="{666332DF-6840-4DF9-A8BF-F1881E5B4C0A}" destId="{92040644-88DE-4FE2-BB70-B1F34EA7C3A7}" srcOrd="0" destOrd="0" presId="urn:microsoft.com/office/officeart/2005/8/layout/list1"/>
    <dgm:cxn modelId="{4C18BCB6-BC33-4EC9-8B3D-4259CA080861}" type="presParOf" srcId="{666332DF-6840-4DF9-A8BF-F1881E5B4C0A}" destId="{65566B46-4DB5-4F06-AD44-1AE196344BEA}" srcOrd="1" destOrd="0" presId="urn:microsoft.com/office/officeart/2005/8/layout/list1"/>
    <dgm:cxn modelId="{03BA949E-71BC-490F-9959-965E50F9D9F0}" type="presParOf" srcId="{5BF0B4AD-2C21-460E-B703-B3F3F673E780}" destId="{F72F0DB6-AD4C-4D2E-A9D8-ECA5E5AC83FE}" srcOrd="1" destOrd="0" presId="urn:microsoft.com/office/officeart/2005/8/layout/list1"/>
    <dgm:cxn modelId="{5D91A058-CCE1-4E23-929B-F2EFDCCFBB8B}" type="presParOf" srcId="{5BF0B4AD-2C21-460E-B703-B3F3F673E780}" destId="{A1901B00-2F66-4FD5-9F7B-4A11644101A8}" srcOrd="2" destOrd="0" presId="urn:microsoft.com/office/officeart/2005/8/layout/list1"/>
    <dgm:cxn modelId="{1DB3425B-6BFF-4312-9FEF-2BF6E1802682}" type="presParOf" srcId="{5BF0B4AD-2C21-460E-B703-B3F3F673E780}" destId="{FE406B39-29AE-4484-83DE-94E1DE67710B}" srcOrd="3" destOrd="0" presId="urn:microsoft.com/office/officeart/2005/8/layout/list1"/>
    <dgm:cxn modelId="{C367A3F7-358D-4356-A9C2-79CEB02A0E20}" type="presParOf" srcId="{5BF0B4AD-2C21-460E-B703-B3F3F673E780}" destId="{61FE2542-8DBF-4DDB-8CEE-0AC4F79F79B2}" srcOrd="4" destOrd="0" presId="urn:microsoft.com/office/officeart/2005/8/layout/list1"/>
    <dgm:cxn modelId="{61570B1B-B23D-4E0B-BBA7-AEDC34D49D7E}" type="presParOf" srcId="{61FE2542-8DBF-4DDB-8CEE-0AC4F79F79B2}" destId="{2A21BA44-3631-4B57-8DC9-74FDD91D1C32}" srcOrd="0" destOrd="0" presId="urn:microsoft.com/office/officeart/2005/8/layout/list1"/>
    <dgm:cxn modelId="{C3E29E71-BF4D-4A7C-B289-E7B05FF91217}" type="presParOf" srcId="{61FE2542-8DBF-4DDB-8CEE-0AC4F79F79B2}" destId="{3D0ED830-CCF1-44EC-902B-A95EAE964413}" srcOrd="1" destOrd="0" presId="urn:microsoft.com/office/officeart/2005/8/layout/list1"/>
    <dgm:cxn modelId="{AE6D482A-5513-4461-9701-AA71246C93AE}" type="presParOf" srcId="{5BF0B4AD-2C21-460E-B703-B3F3F673E780}" destId="{BAEA6409-AFD3-49BB-884D-B618A73897DC}" srcOrd="5" destOrd="0" presId="urn:microsoft.com/office/officeart/2005/8/layout/list1"/>
    <dgm:cxn modelId="{8F340B24-695A-49A2-9F10-5DB74AB1354A}" type="presParOf" srcId="{5BF0B4AD-2C21-460E-B703-B3F3F673E780}" destId="{AF49DD78-A0D4-46B2-B25C-B41C2E58CEB3}" srcOrd="6" destOrd="0" presId="urn:microsoft.com/office/officeart/2005/8/layout/list1"/>
    <dgm:cxn modelId="{31496272-BAB4-4E5C-BC94-9D95688E2B0C}" type="presParOf" srcId="{5BF0B4AD-2C21-460E-B703-B3F3F673E780}" destId="{207E9BC7-0E87-41CB-B223-B542721800B1}" srcOrd="7" destOrd="0" presId="urn:microsoft.com/office/officeart/2005/8/layout/list1"/>
    <dgm:cxn modelId="{4DB6D2F3-1A12-462A-96BA-93888A89CA80}" type="presParOf" srcId="{5BF0B4AD-2C21-460E-B703-B3F3F673E780}" destId="{81E323B9-373F-492E-B210-33FC9EE616BF}" srcOrd="8" destOrd="0" presId="urn:microsoft.com/office/officeart/2005/8/layout/list1"/>
    <dgm:cxn modelId="{96AEA869-0EDC-4D93-956B-8141407E9921}" type="presParOf" srcId="{81E323B9-373F-492E-B210-33FC9EE616BF}" destId="{825CD02D-81E4-414D-AAFD-A9D5C1C5709F}" srcOrd="0" destOrd="0" presId="urn:microsoft.com/office/officeart/2005/8/layout/list1"/>
    <dgm:cxn modelId="{348C4547-E611-4F34-94EE-32F0360B2505}" type="presParOf" srcId="{81E323B9-373F-492E-B210-33FC9EE616BF}" destId="{BC752D56-240F-4193-A990-2D0775F03F9B}" srcOrd="1" destOrd="0" presId="urn:microsoft.com/office/officeart/2005/8/layout/list1"/>
    <dgm:cxn modelId="{1EA42A66-80DF-4954-9367-DD2944E66210}" type="presParOf" srcId="{5BF0B4AD-2C21-460E-B703-B3F3F673E780}" destId="{BFF529F3-3F5E-41A9-AED9-634DAB0BB41C}" srcOrd="9" destOrd="0" presId="urn:microsoft.com/office/officeart/2005/8/layout/list1"/>
    <dgm:cxn modelId="{7FC17C85-FACE-4F00-8B7B-0CECB3754D22}" type="presParOf" srcId="{5BF0B4AD-2C21-460E-B703-B3F3F673E780}" destId="{196D2B1C-435B-402D-9933-1752ED696C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BD304-A426-4C60-A235-B2F2C15C9535}" type="doc">
      <dgm:prSet loTypeId="urn:microsoft.com/office/officeart/2005/8/layout/h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92FC40C-F148-4A64-B103-0F757612D063}">
      <dgm:prSet phldrT="[Text]"/>
      <dgm:spPr/>
      <dgm:t>
        <a:bodyPr/>
        <a:lstStyle/>
        <a:p>
          <a:r>
            <a:rPr lang="id-ID"/>
            <a:t>Compensatory</a:t>
          </a:r>
        </a:p>
      </dgm:t>
    </dgm:pt>
    <dgm:pt modelId="{D87152FF-6F0D-4323-80FB-BE859E4341D1}" type="parTrans" cxnId="{60173A97-399C-4A0E-8667-74D8CAA387E6}">
      <dgm:prSet/>
      <dgm:spPr/>
      <dgm:t>
        <a:bodyPr/>
        <a:lstStyle/>
        <a:p>
          <a:endParaRPr lang="id-ID"/>
        </a:p>
      </dgm:t>
    </dgm:pt>
    <dgm:pt modelId="{41B4CF0A-CB3B-4C0D-B6E6-86BFF5788861}" type="sibTrans" cxnId="{60173A97-399C-4A0E-8667-74D8CAA387E6}">
      <dgm:prSet/>
      <dgm:spPr/>
      <dgm:t>
        <a:bodyPr/>
        <a:lstStyle/>
        <a:p>
          <a:endParaRPr lang="id-ID"/>
        </a:p>
      </dgm:t>
    </dgm:pt>
    <dgm:pt modelId="{25DA094A-3A8C-43BB-9C67-B02F2C75A0A3}">
      <dgm:prSet phldrT="[Text]"/>
      <dgm:spPr/>
      <dgm:t>
        <a:bodyPr/>
        <a:lstStyle/>
        <a:p>
          <a:r>
            <a:rPr lang="id-ID"/>
            <a:t>Konsumen mengevaluasi pilihan merk atau model dengan mentotal skor dari semua atribut relevan dari tiap merk pilihan, kemudian memilih yang paling unggul</a:t>
          </a:r>
        </a:p>
      </dgm:t>
    </dgm:pt>
    <dgm:pt modelId="{0E2A5466-5B6D-437D-A372-D15B84D5E620}" type="parTrans" cxnId="{567EF3C0-56F0-468D-A435-4169057FF0A2}">
      <dgm:prSet/>
      <dgm:spPr/>
      <dgm:t>
        <a:bodyPr/>
        <a:lstStyle/>
        <a:p>
          <a:endParaRPr lang="id-ID"/>
        </a:p>
      </dgm:t>
    </dgm:pt>
    <dgm:pt modelId="{B47C8D2B-A32B-4117-92A0-1A68A5A88BF3}" type="sibTrans" cxnId="{567EF3C0-56F0-468D-A435-4169057FF0A2}">
      <dgm:prSet/>
      <dgm:spPr/>
      <dgm:t>
        <a:bodyPr/>
        <a:lstStyle/>
        <a:p>
          <a:endParaRPr lang="id-ID"/>
        </a:p>
      </dgm:t>
    </dgm:pt>
    <dgm:pt modelId="{473149FC-1E7F-4648-82DF-897555E56AC7}">
      <dgm:prSet phldrT="[Text]"/>
      <dgm:spPr/>
      <dgm:t>
        <a:bodyPr/>
        <a:lstStyle/>
        <a:p>
          <a:r>
            <a:rPr lang="id-ID"/>
            <a:t>Non Compensatory</a:t>
          </a:r>
        </a:p>
      </dgm:t>
    </dgm:pt>
    <dgm:pt modelId="{AC7C8CE3-8A17-4767-A175-F7043A6882AA}" type="parTrans" cxnId="{C6851330-33EB-4FD0-9870-53B9E224009C}">
      <dgm:prSet/>
      <dgm:spPr/>
      <dgm:t>
        <a:bodyPr/>
        <a:lstStyle/>
        <a:p>
          <a:endParaRPr lang="id-ID"/>
        </a:p>
      </dgm:t>
    </dgm:pt>
    <dgm:pt modelId="{E2ACE946-34C6-43FF-8653-67ECED7C3FF1}" type="sibTrans" cxnId="{C6851330-33EB-4FD0-9870-53B9E224009C}">
      <dgm:prSet/>
      <dgm:spPr/>
      <dgm:t>
        <a:bodyPr/>
        <a:lstStyle/>
        <a:p>
          <a:endParaRPr lang="id-ID"/>
        </a:p>
      </dgm:t>
    </dgm:pt>
    <dgm:pt modelId="{B381BCEC-A69F-46C1-A935-A0D4CA028869}">
      <dgm:prSet phldrT="[Text]"/>
      <dgm:spPr/>
      <dgm:t>
        <a:bodyPr/>
        <a:lstStyle/>
        <a:p>
          <a:r>
            <a:rPr lang="id-ID"/>
            <a:t>Konsumen mengeliminasi sebuah merk atau model spesifik apabila dianggap memiliki evaluasi negatif tanpa memperhatikan aspek unggulan lainnya dari produk tersebut.</a:t>
          </a:r>
        </a:p>
      </dgm:t>
    </dgm:pt>
    <dgm:pt modelId="{B6FF6476-2AA2-4669-A4EB-137766D63DE9}" type="parTrans" cxnId="{D84B403E-6A64-481F-8F78-A733C3A2DFD6}">
      <dgm:prSet/>
      <dgm:spPr/>
      <dgm:t>
        <a:bodyPr/>
        <a:lstStyle/>
        <a:p>
          <a:endParaRPr lang="id-ID"/>
        </a:p>
      </dgm:t>
    </dgm:pt>
    <dgm:pt modelId="{8FA14D6E-5F21-4501-B177-26312371D224}" type="sibTrans" cxnId="{D84B403E-6A64-481F-8F78-A733C3A2DFD6}">
      <dgm:prSet/>
      <dgm:spPr/>
      <dgm:t>
        <a:bodyPr/>
        <a:lstStyle/>
        <a:p>
          <a:endParaRPr lang="id-ID"/>
        </a:p>
      </dgm:t>
    </dgm:pt>
    <dgm:pt modelId="{ECB45846-3B1E-4E36-9E40-FF6DFE8D6910}" type="pres">
      <dgm:prSet presAssocID="{1E4BD304-A426-4C60-A235-B2F2C15C9535}" presName="Name0" presStyleCnt="0">
        <dgm:presLayoutVars>
          <dgm:dir/>
          <dgm:animLvl val="lvl"/>
          <dgm:resizeHandles val="exact"/>
        </dgm:presLayoutVars>
      </dgm:prSet>
      <dgm:spPr/>
    </dgm:pt>
    <dgm:pt modelId="{61325B84-2B2E-43BA-ACAE-DC2EEC0F0145}" type="pres">
      <dgm:prSet presAssocID="{A92FC40C-F148-4A64-B103-0F757612D063}" presName="composite" presStyleCnt="0"/>
      <dgm:spPr/>
    </dgm:pt>
    <dgm:pt modelId="{8555D6CD-9E1E-4880-87EC-7A1842AF20B2}" type="pres">
      <dgm:prSet presAssocID="{A92FC40C-F148-4A64-B103-0F757612D0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00608A6-860F-450E-A61E-2B773F630ECC}" type="pres">
      <dgm:prSet presAssocID="{A92FC40C-F148-4A64-B103-0F757612D063}" presName="desTx" presStyleLbl="alignAccFollowNode1" presStyleIdx="0" presStyleCnt="2">
        <dgm:presLayoutVars>
          <dgm:bulletEnabled val="1"/>
        </dgm:presLayoutVars>
      </dgm:prSet>
      <dgm:spPr/>
    </dgm:pt>
    <dgm:pt modelId="{12D4605E-A83A-404C-8E97-670C1E19D3A2}" type="pres">
      <dgm:prSet presAssocID="{41B4CF0A-CB3B-4C0D-B6E6-86BFF5788861}" presName="space" presStyleCnt="0"/>
      <dgm:spPr/>
    </dgm:pt>
    <dgm:pt modelId="{ABB47039-D534-4193-BC29-FCBA0830CEA2}" type="pres">
      <dgm:prSet presAssocID="{473149FC-1E7F-4648-82DF-897555E56AC7}" presName="composite" presStyleCnt="0"/>
      <dgm:spPr/>
    </dgm:pt>
    <dgm:pt modelId="{F17127DE-D64C-42FB-8627-3F2E47E74EC5}" type="pres">
      <dgm:prSet presAssocID="{473149FC-1E7F-4648-82DF-897555E56A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E30405B-78CC-443F-9ECA-B6FA076F4F8D}" type="pres">
      <dgm:prSet presAssocID="{473149FC-1E7F-4648-82DF-897555E56A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F00B216-192F-4561-B0D2-4AA16A0D6F1F}" type="presOf" srcId="{25DA094A-3A8C-43BB-9C67-B02F2C75A0A3}" destId="{E00608A6-860F-450E-A61E-2B773F630ECC}" srcOrd="0" destOrd="0" presId="urn:microsoft.com/office/officeart/2005/8/layout/hList1"/>
    <dgm:cxn modelId="{C6851330-33EB-4FD0-9870-53B9E224009C}" srcId="{1E4BD304-A426-4C60-A235-B2F2C15C9535}" destId="{473149FC-1E7F-4648-82DF-897555E56AC7}" srcOrd="1" destOrd="0" parTransId="{AC7C8CE3-8A17-4767-A175-F7043A6882AA}" sibTransId="{E2ACE946-34C6-43FF-8653-67ECED7C3FF1}"/>
    <dgm:cxn modelId="{194BA436-73CC-4E28-B813-25271719178E}" type="presOf" srcId="{1E4BD304-A426-4C60-A235-B2F2C15C9535}" destId="{ECB45846-3B1E-4E36-9E40-FF6DFE8D6910}" srcOrd="0" destOrd="0" presId="urn:microsoft.com/office/officeart/2005/8/layout/hList1"/>
    <dgm:cxn modelId="{D84B403E-6A64-481F-8F78-A733C3A2DFD6}" srcId="{473149FC-1E7F-4648-82DF-897555E56AC7}" destId="{B381BCEC-A69F-46C1-A935-A0D4CA028869}" srcOrd="0" destOrd="0" parTransId="{B6FF6476-2AA2-4669-A4EB-137766D63DE9}" sibTransId="{8FA14D6E-5F21-4501-B177-26312371D224}"/>
    <dgm:cxn modelId="{60173A97-399C-4A0E-8667-74D8CAA387E6}" srcId="{1E4BD304-A426-4C60-A235-B2F2C15C9535}" destId="{A92FC40C-F148-4A64-B103-0F757612D063}" srcOrd="0" destOrd="0" parTransId="{D87152FF-6F0D-4323-80FB-BE859E4341D1}" sibTransId="{41B4CF0A-CB3B-4C0D-B6E6-86BFF5788861}"/>
    <dgm:cxn modelId="{61AE39BC-1479-4D21-847F-73F85555A791}" type="presOf" srcId="{473149FC-1E7F-4648-82DF-897555E56AC7}" destId="{F17127DE-D64C-42FB-8627-3F2E47E74EC5}" srcOrd="0" destOrd="0" presId="urn:microsoft.com/office/officeart/2005/8/layout/hList1"/>
    <dgm:cxn modelId="{567EF3C0-56F0-468D-A435-4169057FF0A2}" srcId="{A92FC40C-F148-4A64-B103-0F757612D063}" destId="{25DA094A-3A8C-43BB-9C67-B02F2C75A0A3}" srcOrd="0" destOrd="0" parTransId="{0E2A5466-5B6D-437D-A372-D15B84D5E620}" sibTransId="{B47C8D2B-A32B-4117-92A0-1A68A5A88BF3}"/>
    <dgm:cxn modelId="{038D41EF-E93E-411F-9028-EA3A386A3AE8}" type="presOf" srcId="{B381BCEC-A69F-46C1-A935-A0D4CA028869}" destId="{2E30405B-78CC-443F-9ECA-B6FA076F4F8D}" srcOrd="0" destOrd="0" presId="urn:microsoft.com/office/officeart/2005/8/layout/hList1"/>
    <dgm:cxn modelId="{35C4DAFD-5334-491B-BF2E-F5AA6133399F}" type="presOf" srcId="{A92FC40C-F148-4A64-B103-0F757612D063}" destId="{8555D6CD-9E1E-4880-87EC-7A1842AF20B2}" srcOrd="0" destOrd="0" presId="urn:microsoft.com/office/officeart/2005/8/layout/hList1"/>
    <dgm:cxn modelId="{A4CE00A1-388E-4BF9-8B6A-816FF1D7DE4B}" type="presParOf" srcId="{ECB45846-3B1E-4E36-9E40-FF6DFE8D6910}" destId="{61325B84-2B2E-43BA-ACAE-DC2EEC0F0145}" srcOrd="0" destOrd="0" presId="urn:microsoft.com/office/officeart/2005/8/layout/hList1"/>
    <dgm:cxn modelId="{9AEB19ED-E9BD-4BA8-9603-41382592066B}" type="presParOf" srcId="{61325B84-2B2E-43BA-ACAE-DC2EEC0F0145}" destId="{8555D6CD-9E1E-4880-87EC-7A1842AF20B2}" srcOrd="0" destOrd="0" presId="urn:microsoft.com/office/officeart/2005/8/layout/hList1"/>
    <dgm:cxn modelId="{BC96CA8F-3669-435E-AD25-76C8AB0A7020}" type="presParOf" srcId="{61325B84-2B2E-43BA-ACAE-DC2EEC0F0145}" destId="{E00608A6-860F-450E-A61E-2B773F630ECC}" srcOrd="1" destOrd="0" presId="urn:microsoft.com/office/officeart/2005/8/layout/hList1"/>
    <dgm:cxn modelId="{B6EA160D-7D5C-4DA8-93D5-EE7EA1424A47}" type="presParOf" srcId="{ECB45846-3B1E-4E36-9E40-FF6DFE8D6910}" destId="{12D4605E-A83A-404C-8E97-670C1E19D3A2}" srcOrd="1" destOrd="0" presId="urn:microsoft.com/office/officeart/2005/8/layout/hList1"/>
    <dgm:cxn modelId="{89C0F1B2-4011-4E94-9E4C-8E6484B264C8}" type="presParOf" srcId="{ECB45846-3B1E-4E36-9E40-FF6DFE8D6910}" destId="{ABB47039-D534-4193-BC29-FCBA0830CEA2}" srcOrd="2" destOrd="0" presId="urn:microsoft.com/office/officeart/2005/8/layout/hList1"/>
    <dgm:cxn modelId="{2286969A-BA4C-4BF2-96CB-3AFAD756C17E}" type="presParOf" srcId="{ABB47039-D534-4193-BC29-FCBA0830CEA2}" destId="{F17127DE-D64C-42FB-8627-3F2E47E74EC5}" srcOrd="0" destOrd="0" presId="urn:microsoft.com/office/officeart/2005/8/layout/hList1"/>
    <dgm:cxn modelId="{B1966452-B3D9-4E81-B680-6CC2F1025E3B}" type="presParOf" srcId="{ABB47039-D534-4193-BC29-FCBA0830CEA2}" destId="{2E30405B-78CC-443F-9ECA-B6FA076F4F8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E093B-765E-4EED-BCB1-85F324BB75D2}" type="doc">
      <dgm:prSet loTypeId="urn:microsoft.com/office/officeart/2005/8/layout/pyramid2" loCatId="list" qsTypeId="urn:microsoft.com/office/officeart/2005/8/quickstyle/3d5" qsCatId="3D" csTypeId="urn:microsoft.com/office/officeart/2005/8/colors/colorful4" csCatId="colorful" phldr="1"/>
      <dgm:spPr/>
    </dgm:pt>
    <dgm:pt modelId="{883640B0-2BFF-46C1-9DC6-33A198F7C232}">
      <dgm:prSet phldrT="[Text]"/>
      <dgm:spPr/>
      <dgm:t>
        <a:bodyPr/>
        <a:lstStyle/>
        <a:p>
          <a:r>
            <a:rPr lang="id-ID"/>
            <a:t>Conjunctive</a:t>
          </a:r>
        </a:p>
      </dgm:t>
    </dgm:pt>
    <dgm:pt modelId="{16CA4457-BA42-4E95-8C39-D66525D2C012}" type="parTrans" cxnId="{A6D9E7EE-7C34-4811-BA2C-7DBD6D3B959B}">
      <dgm:prSet/>
      <dgm:spPr/>
      <dgm:t>
        <a:bodyPr/>
        <a:lstStyle/>
        <a:p>
          <a:endParaRPr lang="id-ID"/>
        </a:p>
      </dgm:t>
    </dgm:pt>
    <dgm:pt modelId="{33848952-079B-437C-A852-1CC73F92D578}" type="sibTrans" cxnId="{A6D9E7EE-7C34-4811-BA2C-7DBD6D3B959B}">
      <dgm:prSet/>
      <dgm:spPr/>
      <dgm:t>
        <a:bodyPr/>
        <a:lstStyle/>
        <a:p>
          <a:endParaRPr lang="id-ID"/>
        </a:p>
      </dgm:t>
    </dgm:pt>
    <dgm:pt modelId="{9D09F26D-3A59-43E0-904A-3EAB16156965}">
      <dgm:prSet phldrT="[Text]"/>
      <dgm:spPr/>
      <dgm:t>
        <a:bodyPr/>
        <a:lstStyle/>
        <a:p>
          <a:r>
            <a:rPr lang="id-ID"/>
            <a:t>Disjunctive</a:t>
          </a:r>
        </a:p>
      </dgm:t>
    </dgm:pt>
    <dgm:pt modelId="{6A214321-F697-4F30-AA4A-F7CF137CB6A9}" type="parTrans" cxnId="{6A977E55-7473-46D8-A453-E91A6F799693}">
      <dgm:prSet/>
      <dgm:spPr/>
      <dgm:t>
        <a:bodyPr/>
        <a:lstStyle/>
        <a:p>
          <a:endParaRPr lang="id-ID"/>
        </a:p>
      </dgm:t>
    </dgm:pt>
    <dgm:pt modelId="{57C97223-0AAD-4ACA-8C46-17ADAAC840C2}" type="sibTrans" cxnId="{6A977E55-7473-46D8-A453-E91A6F799693}">
      <dgm:prSet/>
      <dgm:spPr/>
      <dgm:t>
        <a:bodyPr/>
        <a:lstStyle/>
        <a:p>
          <a:endParaRPr lang="id-ID"/>
        </a:p>
      </dgm:t>
    </dgm:pt>
    <dgm:pt modelId="{C91E70B0-96DB-43E0-B6BD-B73CADC6133A}">
      <dgm:prSet phldrT="[Text]"/>
      <dgm:spPr/>
      <dgm:t>
        <a:bodyPr/>
        <a:lstStyle/>
        <a:p>
          <a:r>
            <a:rPr lang="id-ID"/>
            <a:t>Lexicographic</a:t>
          </a:r>
        </a:p>
      </dgm:t>
    </dgm:pt>
    <dgm:pt modelId="{CB3117C6-489E-4308-81E0-7141E06ADDB2}" type="parTrans" cxnId="{6E606992-5E20-4762-BA44-7DC1B9AE2687}">
      <dgm:prSet/>
      <dgm:spPr/>
      <dgm:t>
        <a:bodyPr/>
        <a:lstStyle/>
        <a:p>
          <a:endParaRPr lang="id-ID"/>
        </a:p>
      </dgm:t>
    </dgm:pt>
    <dgm:pt modelId="{7F22BE95-15C2-4A2A-A146-C6C1BE114530}" type="sibTrans" cxnId="{6E606992-5E20-4762-BA44-7DC1B9AE2687}">
      <dgm:prSet/>
      <dgm:spPr/>
      <dgm:t>
        <a:bodyPr/>
        <a:lstStyle/>
        <a:p>
          <a:endParaRPr lang="id-ID"/>
        </a:p>
      </dgm:t>
    </dgm:pt>
    <dgm:pt modelId="{51427A9B-D5B6-471F-BEE5-4EFEFFF28BA0}" type="pres">
      <dgm:prSet presAssocID="{790E093B-765E-4EED-BCB1-85F324BB75D2}" presName="compositeShape" presStyleCnt="0">
        <dgm:presLayoutVars>
          <dgm:dir/>
          <dgm:resizeHandles/>
        </dgm:presLayoutVars>
      </dgm:prSet>
      <dgm:spPr/>
    </dgm:pt>
    <dgm:pt modelId="{AC842083-F7E3-4622-8E3F-AAD49C4AC6E6}" type="pres">
      <dgm:prSet presAssocID="{790E093B-765E-4EED-BCB1-85F324BB75D2}" presName="pyramid" presStyleLbl="node1" presStyleIdx="0" presStyleCnt="1"/>
      <dgm:spPr/>
    </dgm:pt>
    <dgm:pt modelId="{F708D803-3F9A-4700-AF67-D4C9B02C95F4}" type="pres">
      <dgm:prSet presAssocID="{790E093B-765E-4EED-BCB1-85F324BB75D2}" presName="theList" presStyleCnt="0"/>
      <dgm:spPr/>
    </dgm:pt>
    <dgm:pt modelId="{43EF8EC4-6599-484B-85AA-5478CB39E764}" type="pres">
      <dgm:prSet presAssocID="{883640B0-2BFF-46C1-9DC6-33A198F7C232}" presName="aNode" presStyleLbl="fgAcc1" presStyleIdx="0" presStyleCnt="3">
        <dgm:presLayoutVars>
          <dgm:bulletEnabled val="1"/>
        </dgm:presLayoutVars>
      </dgm:prSet>
      <dgm:spPr/>
    </dgm:pt>
    <dgm:pt modelId="{151C0FF9-EB14-44D8-97F0-7F35A7632323}" type="pres">
      <dgm:prSet presAssocID="{883640B0-2BFF-46C1-9DC6-33A198F7C232}" presName="aSpace" presStyleCnt="0"/>
      <dgm:spPr/>
    </dgm:pt>
    <dgm:pt modelId="{11A6BB6E-ABCB-4BCC-AD8D-CEB34F2BB072}" type="pres">
      <dgm:prSet presAssocID="{9D09F26D-3A59-43E0-904A-3EAB16156965}" presName="aNode" presStyleLbl="fgAcc1" presStyleIdx="1" presStyleCnt="3">
        <dgm:presLayoutVars>
          <dgm:bulletEnabled val="1"/>
        </dgm:presLayoutVars>
      </dgm:prSet>
      <dgm:spPr/>
    </dgm:pt>
    <dgm:pt modelId="{D8659C23-18CE-45AB-9395-DEF3C195B3E6}" type="pres">
      <dgm:prSet presAssocID="{9D09F26D-3A59-43E0-904A-3EAB16156965}" presName="aSpace" presStyleCnt="0"/>
      <dgm:spPr/>
    </dgm:pt>
    <dgm:pt modelId="{E809E27A-D635-4996-8729-DE294D7725DE}" type="pres">
      <dgm:prSet presAssocID="{C91E70B0-96DB-43E0-B6BD-B73CADC6133A}" presName="aNode" presStyleLbl="fgAcc1" presStyleIdx="2" presStyleCnt="3">
        <dgm:presLayoutVars>
          <dgm:bulletEnabled val="1"/>
        </dgm:presLayoutVars>
      </dgm:prSet>
      <dgm:spPr/>
    </dgm:pt>
    <dgm:pt modelId="{C5DEDDAD-54FC-4658-934B-E824820B1487}" type="pres">
      <dgm:prSet presAssocID="{C91E70B0-96DB-43E0-B6BD-B73CADC6133A}" presName="aSpace" presStyleCnt="0"/>
      <dgm:spPr/>
    </dgm:pt>
  </dgm:ptLst>
  <dgm:cxnLst>
    <dgm:cxn modelId="{ED06CB65-A90C-48C5-BBB4-7A198AC6EDD7}" type="presOf" srcId="{883640B0-2BFF-46C1-9DC6-33A198F7C232}" destId="{43EF8EC4-6599-484B-85AA-5478CB39E764}" srcOrd="0" destOrd="0" presId="urn:microsoft.com/office/officeart/2005/8/layout/pyramid2"/>
    <dgm:cxn modelId="{C1265275-9DB7-47D0-8E38-152BDEE38D5B}" type="presOf" srcId="{9D09F26D-3A59-43E0-904A-3EAB16156965}" destId="{11A6BB6E-ABCB-4BCC-AD8D-CEB34F2BB072}" srcOrd="0" destOrd="0" presId="urn:microsoft.com/office/officeart/2005/8/layout/pyramid2"/>
    <dgm:cxn modelId="{6A977E55-7473-46D8-A453-E91A6F799693}" srcId="{790E093B-765E-4EED-BCB1-85F324BB75D2}" destId="{9D09F26D-3A59-43E0-904A-3EAB16156965}" srcOrd="1" destOrd="0" parTransId="{6A214321-F697-4F30-AA4A-F7CF137CB6A9}" sibTransId="{57C97223-0AAD-4ACA-8C46-17ADAAC840C2}"/>
    <dgm:cxn modelId="{6E606992-5E20-4762-BA44-7DC1B9AE2687}" srcId="{790E093B-765E-4EED-BCB1-85F324BB75D2}" destId="{C91E70B0-96DB-43E0-B6BD-B73CADC6133A}" srcOrd="2" destOrd="0" parTransId="{CB3117C6-489E-4308-81E0-7141E06ADDB2}" sibTransId="{7F22BE95-15C2-4A2A-A146-C6C1BE114530}"/>
    <dgm:cxn modelId="{F13B279F-C3D4-4F07-AB6D-F3C30EB3257B}" type="presOf" srcId="{C91E70B0-96DB-43E0-B6BD-B73CADC6133A}" destId="{E809E27A-D635-4996-8729-DE294D7725DE}" srcOrd="0" destOrd="0" presId="urn:microsoft.com/office/officeart/2005/8/layout/pyramid2"/>
    <dgm:cxn modelId="{68DC23EB-71DB-4071-AD68-C6032AD9BAA9}" type="presOf" srcId="{790E093B-765E-4EED-BCB1-85F324BB75D2}" destId="{51427A9B-D5B6-471F-BEE5-4EFEFFF28BA0}" srcOrd="0" destOrd="0" presId="urn:microsoft.com/office/officeart/2005/8/layout/pyramid2"/>
    <dgm:cxn modelId="{A6D9E7EE-7C34-4811-BA2C-7DBD6D3B959B}" srcId="{790E093B-765E-4EED-BCB1-85F324BB75D2}" destId="{883640B0-2BFF-46C1-9DC6-33A198F7C232}" srcOrd="0" destOrd="0" parTransId="{16CA4457-BA42-4E95-8C39-D66525D2C012}" sibTransId="{33848952-079B-437C-A852-1CC73F92D578}"/>
    <dgm:cxn modelId="{60E3625A-9F3C-4C73-AB2A-3B3AC01FDF63}" type="presParOf" srcId="{51427A9B-D5B6-471F-BEE5-4EFEFFF28BA0}" destId="{AC842083-F7E3-4622-8E3F-AAD49C4AC6E6}" srcOrd="0" destOrd="0" presId="urn:microsoft.com/office/officeart/2005/8/layout/pyramid2"/>
    <dgm:cxn modelId="{75ABB89E-EDC7-4BB2-87CF-B95474111C5F}" type="presParOf" srcId="{51427A9B-D5B6-471F-BEE5-4EFEFFF28BA0}" destId="{F708D803-3F9A-4700-AF67-D4C9B02C95F4}" srcOrd="1" destOrd="0" presId="urn:microsoft.com/office/officeart/2005/8/layout/pyramid2"/>
    <dgm:cxn modelId="{79CA92FD-F218-47AC-A045-012331241DCE}" type="presParOf" srcId="{F708D803-3F9A-4700-AF67-D4C9B02C95F4}" destId="{43EF8EC4-6599-484B-85AA-5478CB39E764}" srcOrd="0" destOrd="0" presId="urn:microsoft.com/office/officeart/2005/8/layout/pyramid2"/>
    <dgm:cxn modelId="{C3D30F3C-84E8-44B2-8724-E67A46941DAA}" type="presParOf" srcId="{F708D803-3F9A-4700-AF67-D4C9B02C95F4}" destId="{151C0FF9-EB14-44D8-97F0-7F35A7632323}" srcOrd="1" destOrd="0" presId="urn:microsoft.com/office/officeart/2005/8/layout/pyramid2"/>
    <dgm:cxn modelId="{D7623288-8F72-4AB7-A8E1-FBE43DDA4A74}" type="presParOf" srcId="{F708D803-3F9A-4700-AF67-D4C9B02C95F4}" destId="{11A6BB6E-ABCB-4BCC-AD8D-CEB34F2BB072}" srcOrd="2" destOrd="0" presId="urn:microsoft.com/office/officeart/2005/8/layout/pyramid2"/>
    <dgm:cxn modelId="{24EAB1A0-2BBD-4A4D-8E8E-04254712228A}" type="presParOf" srcId="{F708D803-3F9A-4700-AF67-D4C9B02C95F4}" destId="{D8659C23-18CE-45AB-9395-DEF3C195B3E6}" srcOrd="3" destOrd="0" presId="urn:microsoft.com/office/officeart/2005/8/layout/pyramid2"/>
    <dgm:cxn modelId="{70AB6858-9E35-4E9B-B09E-B52057A08ED1}" type="presParOf" srcId="{F708D803-3F9A-4700-AF67-D4C9B02C95F4}" destId="{E809E27A-D635-4996-8729-DE294D7725DE}" srcOrd="4" destOrd="0" presId="urn:microsoft.com/office/officeart/2005/8/layout/pyramid2"/>
    <dgm:cxn modelId="{D3993367-4B6A-4BFB-9425-CC324F57F825}" type="presParOf" srcId="{F708D803-3F9A-4700-AF67-D4C9B02C95F4}" destId="{C5DEDDAD-54FC-4658-934B-E824820B148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29E990-D995-410E-8532-19D2918F159E}" type="doc">
      <dgm:prSet loTypeId="urn:microsoft.com/office/officeart/2005/8/layout/default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97C611CE-21E8-4AE8-BAE8-1CB076B031D4}">
      <dgm:prSet phldrT="[Text]"/>
      <dgm:spPr/>
      <dgm:t>
        <a:bodyPr/>
        <a:lstStyle/>
        <a:p>
          <a:r>
            <a:rPr lang="id-ID"/>
            <a:t>Pembelian</a:t>
          </a:r>
        </a:p>
        <a:p>
          <a:r>
            <a:rPr lang="id-ID"/>
            <a:t>Percobaan</a:t>
          </a:r>
        </a:p>
      </dgm:t>
    </dgm:pt>
    <dgm:pt modelId="{021145E8-C6FA-4346-9B98-4F16F444318A}" type="parTrans" cxnId="{9AFB53CB-2BDB-46C4-83CD-4048A8664425}">
      <dgm:prSet/>
      <dgm:spPr/>
      <dgm:t>
        <a:bodyPr/>
        <a:lstStyle/>
        <a:p>
          <a:endParaRPr lang="id-ID"/>
        </a:p>
      </dgm:t>
    </dgm:pt>
    <dgm:pt modelId="{9DF0168C-CB2E-4C50-A4E3-7BE4E5396F14}" type="sibTrans" cxnId="{9AFB53CB-2BDB-46C4-83CD-4048A8664425}">
      <dgm:prSet/>
      <dgm:spPr/>
      <dgm:t>
        <a:bodyPr/>
        <a:lstStyle/>
        <a:p>
          <a:endParaRPr lang="id-ID"/>
        </a:p>
      </dgm:t>
    </dgm:pt>
    <dgm:pt modelId="{8F963AE7-D5B5-4E7A-85ED-C325C53FB192}">
      <dgm:prSet phldrT="[Text]"/>
      <dgm:spPr/>
      <dgm:t>
        <a:bodyPr/>
        <a:lstStyle/>
        <a:p>
          <a:r>
            <a:rPr lang="id-ID"/>
            <a:t>Pembelian Ulang</a:t>
          </a:r>
        </a:p>
      </dgm:t>
    </dgm:pt>
    <dgm:pt modelId="{20236554-AE3E-4C3E-9081-D271537F2096}" type="parTrans" cxnId="{FEC5BF09-AA8F-4863-A502-4A3A3DC8A82B}">
      <dgm:prSet/>
      <dgm:spPr/>
      <dgm:t>
        <a:bodyPr/>
        <a:lstStyle/>
        <a:p>
          <a:endParaRPr lang="id-ID"/>
        </a:p>
      </dgm:t>
    </dgm:pt>
    <dgm:pt modelId="{9E71998E-7A93-4CBB-991F-641603F7F3CD}" type="sibTrans" cxnId="{FEC5BF09-AA8F-4863-A502-4A3A3DC8A82B}">
      <dgm:prSet/>
      <dgm:spPr/>
      <dgm:t>
        <a:bodyPr/>
        <a:lstStyle/>
        <a:p>
          <a:endParaRPr lang="id-ID"/>
        </a:p>
      </dgm:t>
    </dgm:pt>
    <dgm:pt modelId="{A3C1DBF4-5DAF-4313-9958-ACC8FD2C6DFF}">
      <dgm:prSet phldrT="[Text]"/>
      <dgm:spPr/>
      <dgm:t>
        <a:bodyPr/>
        <a:lstStyle/>
        <a:p>
          <a:r>
            <a:rPr lang="id-ID"/>
            <a:t>Komitmen Pembelian Jangka Panjang</a:t>
          </a:r>
        </a:p>
      </dgm:t>
    </dgm:pt>
    <dgm:pt modelId="{949098E3-B134-46EE-AF70-F3BDBE3A061B}" type="parTrans" cxnId="{96712179-0C7A-469E-A5F9-24CB32FB4C2E}">
      <dgm:prSet/>
      <dgm:spPr/>
      <dgm:t>
        <a:bodyPr/>
        <a:lstStyle/>
        <a:p>
          <a:endParaRPr lang="id-ID"/>
        </a:p>
      </dgm:t>
    </dgm:pt>
    <dgm:pt modelId="{BD1BAEA4-74F2-4414-BA5D-8C2AAF0C865F}" type="sibTrans" cxnId="{96712179-0C7A-469E-A5F9-24CB32FB4C2E}">
      <dgm:prSet/>
      <dgm:spPr/>
      <dgm:t>
        <a:bodyPr/>
        <a:lstStyle/>
        <a:p>
          <a:endParaRPr lang="id-ID"/>
        </a:p>
      </dgm:t>
    </dgm:pt>
    <dgm:pt modelId="{19D8480A-422D-48EC-B9EB-AEE886161C21}" type="pres">
      <dgm:prSet presAssocID="{6329E990-D995-410E-8532-19D2918F159E}" presName="diagram" presStyleCnt="0">
        <dgm:presLayoutVars>
          <dgm:dir/>
          <dgm:resizeHandles val="exact"/>
        </dgm:presLayoutVars>
      </dgm:prSet>
      <dgm:spPr/>
    </dgm:pt>
    <dgm:pt modelId="{BDB53BF8-BD48-4D72-BE7C-72D8AF12AC76}" type="pres">
      <dgm:prSet presAssocID="{97C611CE-21E8-4AE8-BAE8-1CB076B031D4}" presName="node" presStyleLbl="node1" presStyleIdx="0" presStyleCnt="3">
        <dgm:presLayoutVars>
          <dgm:bulletEnabled val="1"/>
        </dgm:presLayoutVars>
      </dgm:prSet>
      <dgm:spPr/>
    </dgm:pt>
    <dgm:pt modelId="{07E1CD20-8A71-43FF-B2D9-37AE0F912C9A}" type="pres">
      <dgm:prSet presAssocID="{9DF0168C-CB2E-4C50-A4E3-7BE4E5396F14}" presName="sibTrans" presStyleCnt="0"/>
      <dgm:spPr/>
    </dgm:pt>
    <dgm:pt modelId="{B2590016-8241-456F-BB16-B0F461A15A69}" type="pres">
      <dgm:prSet presAssocID="{8F963AE7-D5B5-4E7A-85ED-C325C53FB192}" presName="node" presStyleLbl="node1" presStyleIdx="1" presStyleCnt="3">
        <dgm:presLayoutVars>
          <dgm:bulletEnabled val="1"/>
        </dgm:presLayoutVars>
      </dgm:prSet>
      <dgm:spPr/>
    </dgm:pt>
    <dgm:pt modelId="{7C19DBD7-8B73-48CA-8731-48B11F697A4D}" type="pres">
      <dgm:prSet presAssocID="{9E71998E-7A93-4CBB-991F-641603F7F3CD}" presName="sibTrans" presStyleCnt="0"/>
      <dgm:spPr/>
    </dgm:pt>
    <dgm:pt modelId="{81BDC36D-FD40-48BA-A025-1ACF9A3E6FFB}" type="pres">
      <dgm:prSet presAssocID="{A3C1DBF4-5DAF-4313-9958-ACC8FD2C6DFF}" presName="node" presStyleLbl="node1" presStyleIdx="2" presStyleCnt="3">
        <dgm:presLayoutVars>
          <dgm:bulletEnabled val="1"/>
        </dgm:presLayoutVars>
      </dgm:prSet>
      <dgm:spPr/>
    </dgm:pt>
  </dgm:ptLst>
  <dgm:cxnLst>
    <dgm:cxn modelId="{FEC5BF09-AA8F-4863-A502-4A3A3DC8A82B}" srcId="{6329E990-D995-410E-8532-19D2918F159E}" destId="{8F963AE7-D5B5-4E7A-85ED-C325C53FB192}" srcOrd="1" destOrd="0" parTransId="{20236554-AE3E-4C3E-9081-D271537F2096}" sibTransId="{9E71998E-7A93-4CBB-991F-641603F7F3CD}"/>
    <dgm:cxn modelId="{38BAE51C-68EC-4FB0-91B5-6DF541915DA6}" type="presOf" srcId="{6329E990-D995-410E-8532-19D2918F159E}" destId="{19D8480A-422D-48EC-B9EB-AEE886161C21}" srcOrd="0" destOrd="0" presId="urn:microsoft.com/office/officeart/2005/8/layout/default"/>
    <dgm:cxn modelId="{86A5D96B-F51D-4ED9-A445-CAED47D57EDE}" type="presOf" srcId="{8F963AE7-D5B5-4E7A-85ED-C325C53FB192}" destId="{B2590016-8241-456F-BB16-B0F461A15A69}" srcOrd="0" destOrd="0" presId="urn:microsoft.com/office/officeart/2005/8/layout/default"/>
    <dgm:cxn modelId="{96712179-0C7A-469E-A5F9-24CB32FB4C2E}" srcId="{6329E990-D995-410E-8532-19D2918F159E}" destId="{A3C1DBF4-5DAF-4313-9958-ACC8FD2C6DFF}" srcOrd="2" destOrd="0" parTransId="{949098E3-B134-46EE-AF70-F3BDBE3A061B}" sibTransId="{BD1BAEA4-74F2-4414-BA5D-8C2AAF0C865F}"/>
    <dgm:cxn modelId="{9AFB53CB-2BDB-46C4-83CD-4048A8664425}" srcId="{6329E990-D995-410E-8532-19D2918F159E}" destId="{97C611CE-21E8-4AE8-BAE8-1CB076B031D4}" srcOrd="0" destOrd="0" parTransId="{021145E8-C6FA-4346-9B98-4F16F444318A}" sibTransId="{9DF0168C-CB2E-4C50-A4E3-7BE4E5396F14}"/>
    <dgm:cxn modelId="{EFC4A1DF-3158-469D-8ADA-6A698D2CC93E}" type="presOf" srcId="{A3C1DBF4-5DAF-4313-9958-ACC8FD2C6DFF}" destId="{81BDC36D-FD40-48BA-A025-1ACF9A3E6FFB}" srcOrd="0" destOrd="0" presId="urn:microsoft.com/office/officeart/2005/8/layout/default"/>
    <dgm:cxn modelId="{D0F9BFFF-C93B-4E55-8D21-29CB9BB5FA27}" type="presOf" srcId="{97C611CE-21E8-4AE8-BAE8-1CB076B031D4}" destId="{BDB53BF8-BD48-4D72-BE7C-72D8AF12AC76}" srcOrd="0" destOrd="0" presId="urn:microsoft.com/office/officeart/2005/8/layout/default"/>
    <dgm:cxn modelId="{61892F53-7EE4-48E5-96E0-D2CF333563FC}" type="presParOf" srcId="{19D8480A-422D-48EC-B9EB-AEE886161C21}" destId="{BDB53BF8-BD48-4D72-BE7C-72D8AF12AC76}" srcOrd="0" destOrd="0" presId="urn:microsoft.com/office/officeart/2005/8/layout/default"/>
    <dgm:cxn modelId="{2AEAEED6-A975-453A-9B89-D8C7A704B054}" type="presParOf" srcId="{19D8480A-422D-48EC-B9EB-AEE886161C21}" destId="{07E1CD20-8A71-43FF-B2D9-37AE0F912C9A}" srcOrd="1" destOrd="0" presId="urn:microsoft.com/office/officeart/2005/8/layout/default"/>
    <dgm:cxn modelId="{CF88A33E-D154-41E7-BB00-D65BCF7948E3}" type="presParOf" srcId="{19D8480A-422D-48EC-B9EB-AEE886161C21}" destId="{B2590016-8241-456F-BB16-B0F461A15A69}" srcOrd="2" destOrd="0" presId="urn:microsoft.com/office/officeart/2005/8/layout/default"/>
    <dgm:cxn modelId="{3E8EACE6-8391-49EE-81BB-DA2BF5FC189A}" type="presParOf" srcId="{19D8480A-422D-48EC-B9EB-AEE886161C21}" destId="{7C19DBD7-8B73-48CA-8731-48B11F697A4D}" srcOrd="3" destOrd="0" presId="urn:microsoft.com/office/officeart/2005/8/layout/default"/>
    <dgm:cxn modelId="{B8746CB8-1FA0-4319-B6AB-3BA8B40E3AB2}" type="presParOf" srcId="{19D8480A-422D-48EC-B9EB-AEE886161C21}" destId="{81BDC36D-FD40-48BA-A025-1ACF9A3E6FF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01B00-2F66-4FD5-9F7B-4A11644101A8}">
      <dsp:nvSpPr>
        <dsp:cNvPr id="0" name=""/>
        <dsp:cNvSpPr/>
      </dsp:nvSpPr>
      <dsp:spPr>
        <a:xfrm>
          <a:off x="0" y="262841"/>
          <a:ext cx="6408712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249936" rIns="4973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/>
            <a:t>Kumpulan merk atau model spesifik yang konsumen pertimbangkan untuk  membeli</a:t>
          </a:r>
        </a:p>
      </dsp:txBody>
      <dsp:txXfrm>
        <a:off x="0" y="262841"/>
        <a:ext cx="6408712" cy="661500"/>
      </dsp:txXfrm>
    </dsp:sp>
    <dsp:sp modelId="{65566B46-4DB5-4F06-AD44-1AE196344BEA}">
      <dsp:nvSpPr>
        <dsp:cNvPr id="0" name=""/>
        <dsp:cNvSpPr/>
      </dsp:nvSpPr>
      <dsp:spPr>
        <a:xfrm>
          <a:off x="320435" y="85721"/>
          <a:ext cx="4486098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/>
            <a:t>Evoked Set</a:t>
          </a:r>
        </a:p>
      </dsp:txBody>
      <dsp:txXfrm>
        <a:off x="337728" y="103014"/>
        <a:ext cx="4451512" cy="319654"/>
      </dsp:txXfrm>
    </dsp:sp>
    <dsp:sp modelId="{AF49DD78-A0D4-46B2-B25C-B41C2E58CEB3}">
      <dsp:nvSpPr>
        <dsp:cNvPr id="0" name=""/>
        <dsp:cNvSpPr/>
      </dsp:nvSpPr>
      <dsp:spPr>
        <a:xfrm>
          <a:off x="0" y="1166262"/>
          <a:ext cx="6408712" cy="812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191239"/>
              <a:satOff val="-6926"/>
              <a:lumOff val="-3627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249936" rIns="4973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/>
            <a:t>Kumpulan merk atau model spesifik yang tidak masuk dalam pertimbangan konsumen dalam membeli karena produk tidak dapat diterima (Rendah mutunya).</a:t>
          </a:r>
        </a:p>
      </dsp:txBody>
      <dsp:txXfrm>
        <a:off x="0" y="1166262"/>
        <a:ext cx="6408712" cy="812700"/>
      </dsp:txXfrm>
    </dsp:sp>
    <dsp:sp modelId="{3D0ED830-CCF1-44EC-902B-A95EAE964413}">
      <dsp:nvSpPr>
        <dsp:cNvPr id="0" name=""/>
        <dsp:cNvSpPr/>
      </dsp:nvSpPr>
      <dsp:spPr>
        <a:xfrm>
          <a:off x="320435" y="989142"/>
          <a:ext cx="4486098" cy="354240"/>
        </a:xfrm>
        <a:prstGeom prst="roundRect">
          <a:avLst/>
        </a:prstGeom>
        <a:solidFill>
          <a:schemeClr val="accent3">
            <a:hueOff val="4191239"/>
            <a:satOff val="-6926"/>
            <a:lumOff val="-362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/>
            <a:t>Inept Set</a:t>
          </a:r>
        </a:p>
      </dsp:txBody>
      <dsp:txXfrm>
        <a:off x="337728" y="1006435"/>
        <a:ext cx="4451512" cy="319654"/>
      </dsp:txXfrm>
    </dsp:sp>
    <dsp:sp modelId="{196D2B1C-435B-402D-9933-1752ED696C1C}">
      <dsp:nvSpPr>
        <dsp:cNvPr id="0" name=""/>
        <dsp:cNvSpPr/>
      </dsp:nvSpPr>
      <dsp:spPr>
        <a:xfrm>
          <a:off x="0" y="2220882"/>
          <a:ext cx="6408712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382479"/>
              <a:satOff val="-13852"/>
              <a:lumOff val="-7255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387" tIns="249936" rIns="4973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200" kern="1200"/>
            <a:t>Kumpulan merk atau model spesifik yang tidak dipedulikan karena dianggap tidak memiliki manfaat.</a:t>
          </a:r>
        </a:p>
      </dsp:txBody>
      <dsp:txXfrm>
        <a:off x="0" y="2220882"/>
        <a:ext cx="6408712" cy="661500"/>
      </dsp:txXfrm>
    </dsp:sp>
    <dsp:sp modelId="{BC752D56-240F-4193-A990-2D0775F03F9B}">
      <dsp:nvSpPr>
        <dsp:cNvPr id="0" name=""/>
        <dsp:cNvSpPr/>
      </dsp:nvSpPr>
      <dsp:spPr>
        <a:xfrm>
          <a:off x="320435" y="2043762"/>
          <a:ext cx="4486098" cy="354240"/>
        </a:xfrm>
        <a:prstGeom prst="roundRect">
          <a:avLst/>
        </a:prstGeom>
        <a:solidFill>
          <a:schemeClr val="accent3">
            <a:hueOff val="8382479"/>
            <a:satOff val="-13852"/>
            <a:lumOff val="-72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64" tIns="0" rIns="16956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kern="1200"/>
            <a:t>Inert Set</a:t>
          </a:r>
        </a:p>
      </dsp:txBody>
      <dsp:txXfrm>
        <a:off x="337728" y="2061055"/>
        <a:ext cx="4451512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5D6CD-9E1E-4880-87EC-7A1842AF20B2}">
      <dsp:nvSpPr>
        <dsp:cNvPr id="0" name=""/>
        <dsp:cNvSpPr/>
      </dsp:nvSpPr>
      <dsp:spPr>
        <a:xfrm>
          <a:off x="28" y="37070"/>
          <a:ext cx="2725509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Compensatory</a:t>
          </a:r>
        </a:p>
      </dsp:txBody>
      <dsp:txXfrm>
        <a:off x="28" y="37070"/>
        <a:ext cx="2725509" cy="547200"/>
      </dsp:txXfrm>
    </dsp:sp>
    <dsp:sp modelId="{E00608A6-860F-450E-A61E-2B773F630ECC}">
      <dsp:nvSpPr>
        <dsp:cNvPr id="0" name=""/>
        <dsp:cNvSpPr/>
      </dsp:nvSpPr>
      <dsp:spPr>
        <a:xfrm>
          <a:off x="28" y="584270"/>
          <a:ext cx="2725509" cy="305106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/>
            <a:t>Konsumen mengevaluasi pilihan merk atau model dengan mentotal skor dari semua atribut relevan dari tiap merk pilihan, kemudian memilih yang paling unggul</a:t>
          </a:r>
        </a:p>
      </dsp:txBody>
      <dsp:txXfrm>
        <a:off x="28" y="584270"/>
        <a:ext cx="2725509" cy="3051067"/>
      </dsp:txXfrm>
    </dsp:sp>
    <dsp:sp modelId="{F17127DE-D64C-42FB-8627-3F2E47E74EC5}">
      <dsp:nvSpPr>
        <dsp:cNvPr id="0" name=""/>
        <dsp:cNvSpPr/>
      </dsp:nvSpPr>
      <dsp:spPr>
        <a:xfrm>
          <a:off x="3107109" y="37070"/>
          <a:ext cx="2725509" cy="547200"/>
        </a:xfrm>
        <a:prstGeom prst="rect">
          <a:avLst/>
        </a:prstGeom>
        <a:solidFill>
          <a:schemeClr val="accent3">
            <a:hueOff val="8382479"/>
            <a:satOff val="-13852"/>
            <a:lumOff val="-7255"/>
            <a:alphaOff val="0"/>
          </a:schemeClr>
        </a:solidFill>
        <a:ln w="9525" cap="flat" cmpd="sng" algn="ctr">
          <a:solidFill>
            <a:schemeClr val="accent3">
              <a:hueOff val="8382479"/>
              <a:satOff val="-13852"/>
              <a:lumOff val="-7255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900" kern="1200"/>
            <a:t>Non Compensatory</a:t>
          </a:r>
        </a:p>
      </dsp:txBody>
      <dsp:txXfrm>
        <a:off x="3107109" y="37070"/>
        <a:ext cx="2725509" cy="547200"/>
      </dsp:txXfrm>
    </dsp:sp>
    <dsp:sp modelId="{2E30405B-78CC-443F-9ECA-B6FA076F4F8D}">
      <dsp:nvSpPr>
        <dsp:cNvPr id="0" name=""/>
        <dsp:cNvSpPr/>
      </dsp:nvSpPr>
      <dsp:spPr>
        <a:xfrm>
          <a:off x="3107109" y="584270"/>
          <a:ext cx="2725509" cy="3051067"/>
        </a:xfrm>
        <a:prstGeom prst="rect">
          <a:avLst/>
        </a:prstGeom>
        <a:solidFill>
          <a:schemeClr val="accent3">
            <a:tint val="40000"/>
            <a:alpha val="90000"/>
            <a:hueOff val="9033832"/>
            <a:satOff val="-23551"/>
            <a:lumOff val="-175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900" kern="1200"/>
            <a:t>Konsumen mengeliminasi sebuah merk atau model spesifik apabila dianggap memiliki evaluasi negatif tanpa memperhatikan aspek unggulan lainnya dari produk tersebut.</a:t>
          </a:r>
        </a:p>
      </dsp:txBody>
      <dsp:txXfrm>
        <a:off x="3107109" y="584270"/>
        <a:ext cx="2725509" cy="3051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2083-F7E3-4622-8E3F-AAD49C4AC6E6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F8EC4-6599-484B-85AA-5478CB39E764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Conjunctive</a:t>
          </a:r>
        </a:p>
      </dsp:txBody>
      <dsp:txXfrm>
        <a:off x="2790161" y="455544"/>
        <a:ext cx="2547676" cy="868101"/>
      </dsp:txXfrm>
    </dsp:sp>
    <dsp:sp modelId="{11A6BB6E-ABCB-4BCC-AD8D-CEB34F2BB072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19932"/>
              <a:satOff val="838"/>
              <a:lumOff val="98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Disjunctive</a:t>
          </a:r>
        </a:p>
      </dsp:txBody>
      <dsp:txXfrm>
        <a:off x="2790161" y="1537822"/>
        <a:ext cx="2547676" cy="868101"/>
      </dsp:txXfrm>
    </dsp:sp>
    <dsp:sp modelId="{E809E27A-D635-4996-8729-DE294D7725DE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39863"/>
              <a:satOff val="1675"/>
              <a:lumOff val="19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Lexicographic</a:t>
          </a:r>
        </a:p>
      </dsp:txBody>
      <dsp:txXfrm>
        <a:off x="2790161" y="2620101"/>
        <a:ext cx="2547676" cy="86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53BF8-BD48-4D72-BE7C-72D8AF12AC76}">
      <dsp:nvSpPr>
        <dsp:cNvPr id="0" name=""/>
        <dsp:cNvSpPr/>
      </dsp:nvSpPr>
      <dsp:spPr>
        <a:xfrm>
          <a:off x="670" y="107276"/>
          <a:ext cx="2616633" cy="15699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/>
            <a:t>Pembelian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/>
            <a:t>Percobaan</a:t>
          </a:r>
        </a:p>
      </dsp:txBody>
      <dsp:txXfrm>
        <a:off x="670" y="107276"/>
        <a:ext cx="2616633" cy="1569980"/>
      </dsp:txXfrm>
    </dsp:sp>
    <dsp:sp modelId="{B2590016-8241-456F-BB16-B0F461A15A69}">
      <dsp:nvSpPr>
        <dsp:cNvPr id="0" name=""/>
        <dsp:cNvSpPr/>
      </dsp:nvSpPr>
      <dsp:spPr>
        <a:xfrm>
          <a:off x="2878967" y="107276"/>
          <a:ext cx="2616633" cy="1569980"/>
        </a:xfrm>
        <a:prstGeom prst="rect">
          <a:avLst/>
        </a:prstGeom>
        <a:solidFill>
          <a:schemeClr val="accent2">
            <a:hueOff val="578985"/>
            <a:satOff val="1432"/>
            <a:lumOff val="127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/>
            <a:t>Pembelian Ulang</a:t>
          </a:r>
        </a:p>
      </dsp:txBody>
      <dsp:txXfrm>
        <a:off x="2878967" y="107276"/>
        <a:ext cx="2616633" cy="1569980"/>
      </dsp:txXfrm>
    </dsp:sp>
    <dsp:sp modelId="{81BDC36D-FD40-48BA-A025-1ACF9A3E6FFB}">
      <dsp:nvSpPr>
        <dsp:cNvPr id="0" name=""/>
        <dsp:cNvSpPr/>
      </dsp:nvSpPr>
      <dsp:spPr>
        <a:xfrm>
          <a:off x="1439819" y="1938919"/>
          <a:ext cx="2616633" cy="1569980"/>
        </a:xfrm>
        <a:prstGeom prst="rect">
          <a:avLst/>
        </a:prstGeom>
        <a:solidFill>
          <a:schemeClr val="accent2">
            <a:hueOff val="1157971"/>
            <a:satOff val="2865"/>
            <a:lumOff val="2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/>
            <a:t>Komitmen Pembelian Jangka Panjang</a:t>
          </a:r>
        </a:p>
      </dsp:txBody>
      <dsp:txXfrm>
        <a:off x="1439819" y="1938919"/>
        <a:ext cx="2616633" cy="156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2018-10-08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>
                <a:ea typeface="맑은 고딕" pitchFamily="50" charset="-127"/>
              </a:rPr>
              <a:t>FREE PPT TEMPLATES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INSTERT THE TITLE</a:t>
            </a:r>
          </a:p>
          <a:p>
            <a:pPr lvl="0"/>
            <a:r>
              <a:rPr lang="en-US" altLang="ko-KR"/>
              <a:t>OF YOUR PRESENTATION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ko-KR">
                <a:latin typeface="Britannic Bold" panose="020B0903060703020204" pitchFamily="34" charset="0"/>
                <a:ea typeface="맑은 고딕" pitchFamily="50" charset="-127"/>
              </a:rPr>
              <a:t>Consumer Decision Making &amp; Beyond</a:t>
            </a:r>
            <a:endParaRPr lang="ko-KR" altLang="en-US">
              <a:latin typeface="Britannic Bold" panose="020B09030607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763" y="1491630"/>
            <a:ext cx="9143999" cy="108012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d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Zevica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Rafisna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(2017031020)</a:t>
            </a:r>
          </a:p>
          <a:p>
            <a:pPr>
              <a:spcBef>
                <a:spcPts val="0"/>
              </a:spcBef>
              <a:defRPr/>
            </a:pP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Fauziah Nur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id-ID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azrina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(2017031008)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Syifa Alya</a:t>
            </a: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(2017031033)</a:t>
            </a:r>
            <a:endParaRPr lang="id-ID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id-ID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Rohana Nabilah (2016041073)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411760" y="3512750"/>
            <a:ext cx="1872208" cy="1507271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Rectangle 58"/>
          <p:cNvSpPr/>
          <p:nvPr/>
        </p:nvSpPr>
        <p:spPr>
          <a:xfrm>
            <a:off x="1109524" y="1851670"/>
            <a:ext cx="6048672" cy="1446109"/>
          </a:xfrm>
          <a:prstGeom prst="rect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16964" y="-83933"/>
            <a:ext cx="9144000" cy="884466"/>
          </a:xfrm>
        </p:spPr>
        <p:txBody>
          <a:bodyPr/>
          <a:lstStyle/>
          <a:p>
            <a:r>
              <a:rPr lang="id-ID" altLang="ko-KR" sz="3600">
                <a:solidFill>
                  <a:schemeClr val="accent5"/>
                </a:solidFill>
              </a:rPr>
              <a:t>A Model of</a:t>
            </a:r>
            <a:r>
              <a:rPr lang="en-US" altLang="ko-KR" sz="3600"/>
              <a:t> </a:t>
            </a:r>
            <a:r>
              <a:rPr lang="id-ID" altLang="ko-KR" sz="3600"/>
              <a:t>Consumer Decision Making</a:t>
            </a:r>
            <a:endParaRPr lang="ko-KR" altLang="en-US" sz="3600"/>
          </a:p>
        </p:txBody>
      </p:sp>
      <p:sp>
        <p:nvSpPr>
          <p:cNvPr id="58" name="Rectangle 57"/>
          <p:cNvSpPr/>
          <p:nvPr/>
        </p:nvSpPr>
        <p:spPr>
          <a:xfrm>
            <a:off x="1108388" y="697296"/>
            <a:ext cx="6048672" cy="937601"/>
          </a:xfrm>
          <a:prstGeom prst="rect">
            <a:avLst/>
          </a:prstGeom>
          <a:solidFill>
            <a:schemeClr val="accent4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4946780" y="2031690"/>
            <a:ext cx="1353412" cy="51000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Psychological Field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770053"/>
            <a:ext cx="1973620" cy="792088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>
                <a:solidFill>
                  <a:schemeClr val="tx1">
                    <a:lumMod val="95000"/>
                    <a:lumOff val="5000"/>
                  </a:schemeClr>
                </a:solidFill>
              </a:rPr>
              <a:t>Firm Marketing Efforts</a:t>
            </a:r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380" y="778514"/>
            <a:ext cx="2066892" cy="792088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>
                <a:solidFill>
                  <a:schemeClr val="tx1">
                    <a:lumMod val="95000"/>
                    <a:lumOff val="5000"/>
                  </a:schemeClr>
                </a:solidFill>
              </a:rPr>
              <a:t>Sociocultural Environment</a:t>
            </a:r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1956707"/>
            <a:ext cx="2562122" cy="94205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Need Recognition</a:t>
            </a:r>
          </a:p>
          <a:p>
            <a:pPr algn="ctr"/>
            <a:endParaRPr lang="id-ID" altLang="ko-KR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Prepurchase Search</a:t>
            </a:r>
          </a:p>
          <a:p>
            <a:pPr algn="ctr"/>
            <a:endParaRPr lang="id-ID" altLang="ko-KR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Evaluation of Alternatives</a:t>
            </a:r>
            <a:endParaRPr lang="ko-KR" alt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472" y="3651870"/>
            <a:ext cx="961236" cy="36459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Purchase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380" y="2818899"/>
            <a:ext cx="1131924" cy="39604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Experience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8617" y="4227934"/>
            <a:ext cx="1455243" cy="672349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d-ID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Postpurchase Evaluation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 flipV="1">
            <a:off x="3821754" y="2286692"/>
            <a:ext cx="1125026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2540693" y="3016921"/>
            <a:ext cx="241268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</p:cNvCxnSpPr>
          <p:nvPr/>
        </p:nvCxnSpPr>
        <p:spPr>
          <a:xfrm>
            <a:off x="2540693" y="2898760"/>
            <a:ext cx="0" cy="1181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0"/>
          </p:cNvCxnSpPr>
          <p:nvPr/>
        </p:nvCxnSpPr>
        <p:spPr>
          <a:xfrm flipV="1">
            <a:off x="5519342" y="2541695"/>
            <a:ext cx="0" cy="2772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" idx="3"/>
            <a:endCxn id="7" idx="1"/>
          </p:cNvCxnSpPr>
          <p:nvPr/>
        </p:nvCxnSpPr>
        <p:spPr>
          <a:xfrm>
            <a:off x="3233252" y="1166097"/>
            <a:ext cx="1720128" cy="84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59" idx="0"/>
          </p:cNvCxnSpPr>
          <p:nvPr/>
        </p:nvCxnSpPr>
        <p:spPr>
          <a:xfrm flipH="1">
            <a:off x="4133860" y="1166096"/>
            <a:ext cx="15475" cy="6855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9" idx="2"/>
          </p:cNvCxnSpPr>
          <p:nvPr/>
        </p:nvCxnSpPr>
        <p:spPr>
          <a:xfrm>
            <a:off x="3167090" y="4016463"/>
            <a:ext cx="0" cy="2114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6200000" flipH="1">
            <a:off x="3552469" y="3382582"/>
            <a:ext cx="538574" cy="4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6" idx="3"/>
          </p:cNvCxnSpPr>
          <p:nvPr/>
        </p:nvCxnSpPr>
        <p:spPr>
          <a:xfrm flipV="1">
            <a:off x="4283968" y="4266385"/>
            <a:ext cx="1339518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5623486" y="3214943"/>
            <a:ext cx="0" cy="1051443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03446" y="101220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/>
              <a:t>[External Influences]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80056" y="2313114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/>
              <a:t>[Consumer Decision </a:t>
            </a:r>
          </a:p>
          <a:p>
            <a:r>
              <a:rPr lang="id-ID" sz="1400"/>
              <a:t>Making]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77839" y="3910205"/>
            <a:ext cx="205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/>
              <a:t>[Postdecision Behavior]</a:t>
            </a:r>
          </a:p>
        </p:txBody>
      </p:sp>
      <p:sp>
        <p:nvSpPr>
          <p:cNvPr id="85" name="TextBox 84"/>
          <p:cNvSpPr txBox="1"/>
          <p:nvPr/>
        </p:nvSpPr>
        <p:spPr>
          <a:xfrm rot="16200000">
            <a:off x="595888" y="100854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/>
              <a:t>Input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363482" y="239005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/>
              <a:t>Process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1756453" y="40817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8752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 rot="5400000">
            <a:off x="636711" y="141786"/>
            <a:ext cx="792090" cy="986409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ight Triangle 8"/>
          <p:cNvSpPr/>
          <p:nvPr/>
        </p:nvSpPr>
        <p:spPr>
          <a:xfrm rot="5400000">
            <a:off x="6785158" y="314351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0808" y="277544"/>
            <a:ext cx="9144000" cy="884466"/>
          </a:xfrm>
        </p:spPr>
        <p:txBody>
          <a:bodyPr/>
          <a:lstStyle/>
          <a:p>
            <a:pPr algn="ctr"/>
            <a:r>
              <a:rPr lang="id-ID" altLang="ko-KR">
                <a:solidFill>
                  <a:srgbClr val="1C7DE1"/>
                </a:solidFill>
              </a:rPr>
              <a:t>Input</a:t>
            </a:r>
            <a:endParaRPr lang="ko-KR" altLang="en-US">
              <a:solidFill>
                <a:srgbClr val="1C7DE1"/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 rot="5400000">
            <a:off x="6149934" y="523481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247962" y="1137182"/>
            <a:ext cx="2877098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83097"/>
              </p:ext>
            </p:extLst>
          </p:nvPr>
        </p:nvGraphicFramePr>
        <p:xfrm>
          <a:off x="2051720" y="1707654"/>
          <a:ext cx="2916152" cy="262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Marketing</a:t>
                      </a:r>
                      <a:r>
                        <a:rPr lang="id-ID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Inputs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Bertujuan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untuk menggapai, menginformasikan, dan membujuk konsumen untuk membeli atau menggunakan produk yang ditawarkan.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Strategi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pemasaran yang baik sangat diperlukan yang melibatkan produk itu sendiri </a:t>
                      </a:r>
                      <a:r>
                        <a:rPr lang="id-ID" altLang="ko-KR" sz="1200" b="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(Kemasan, ukuran, dll), pengiklanan di media massa, kebijakan harga, dan masih banyak lagi.</a:t>
                      </a:r>
                      <a:endParaRPr lang="ko-KR" altLang="en-US" sz="1200" b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92936"/>
              </p:ext>
            </p:extLst>
          </p:nvPr>
        </p:nvGraphicFramePr>
        <p:xfrm>
          <a:off x="5278054" y="1635646"/>
          <a:ext cx="2535849" cy="262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Sociocultural</a:t>
                      </a:r>
                      <a:r>
                        <a:rPr lang="id-ID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Inputs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Merupakan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pengaruh dari luar yang sifatnya </a:t>
                      </a:r>
                      <a:r>
                        <a:rPr lang="id-ID" altLang="ko-KR" sz="1200" b="0" i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non-commercial.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0" i="0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(Rekomendasi teman, editorial koran, youtuber testimoni pelanggan sebelumnya)</a:t>
                      </a:r>
                      <a:endParaRPr lang="ko-KR" altLang="en-US" sz="1200" b="0" i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Perbedaan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budaya di setiap negara juga mempengaruhi, mana perilaku konsumtif yang dianggap “benar” dan salah”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AutoShape 2" descr="Image result for marketin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4" descr="Image result for marketing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AutoShape 6" descr="Image result for marketing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7" name="Picture 9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6" y="1093244"/>
            <a:ext cx="2709459" cy="20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39" y="3939902"/>
            <a:ext cx="1441642" cy="9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20462"/>
              </p:ext>
            </p:extLst>
          </p:nvPr>
        </p:nvGraphicFramePr>
        <p:xfrm>
          <a:off x="5004048" y="1563638"/>
          <a:ext cx="2952328" cy="180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2. Prepurchase</a:t>
                      </a:r>
                      <a:r>
                        <a:rPr lang="id-ID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Search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Seseorang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akan mencari info mengenai suatu produk atau jasa apabila ia merasa bahwa kebutuhannya hanya dapat terpenuhi apabila ia membeli suatu produk maupun jasa.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719060"/>
              </p:ext>
            </p:extLst>
          </p:nvPr>
        </p:nvGraphicFramePr>
        <p:xfrm>
          <a:off x="1835696" y="1563638"/>
          <a:ext cx="2978125" cy="14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1. Need</a:t>
                      </a:r>
                      <a:r>
                        <a:rPr lang="id-ID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Recognition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Rasa butuh</a:t>
                      </a:r>
                      <a:r>
                        <a:rPr lang="id-ID" altLang="ko-KR" sz="1200" b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yang muncul ketika seseorang dihadapkan dengan sebuah “permasalahan”.</a:t>
                      </a:r>
                      <a:endParaRPr lang="ko-KR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ight Triangle 12"/>
          <p:cNvSpPr/>
          <p:nvPr/>
        </p:nvSpPr>
        <p:spPr>
          <a:xfrm rot="5400000">
            <a:off x="636711" y="141786"/>
            <a:ext cx="792090" cy="986409"/>
          </a:xfrm>
          <a:prstGeom prst="rtTriangle">
            <a:avLst/>
          </a:prstGeom>
          <a:solidFill>
            <a:srgbClr val="E62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6785158" y="314351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6149934" y="523481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AutoShape 4" descr="Image result for marketing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AutoShape 6" descr="Image result for marketing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2268760" y="338322"/>
            <a:ext cx="9144000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ko-KR">
                <a:solidFill>
                  <a:srgbClr val="1C7DE1"/>
                </a:solidFill>
              </a:rPr>
              <a:t>Process</a:t>
            </a:r>
            <a:endParaRPr lang="ko-KR" altLang="en-US">
              <a:solidFill>
                <a:srgbClr val="1C7DE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814"/>
            <a:ext cx="2005216" cy="20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28136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93203" y="2283718"/>
            <a:ext cx="1525961" cy="936104"/>
          </a:xfrm>
          <a:prstGeom prst="wedgeEllipseCallout">
            <a:avLst>
              <a:gd name="adj1" fmla="val 19496"/>
              <a:gd name="adj2" fmla="val 652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800"/>
              <a:t>Oh no, mine isn’t </a:t>
            </a:r>
          </a:p>
          <a:p>
            <a:pPr algn="ctr"/>
            <a:r>
              <a:rPr lang="id-ID" sz="800"/>
              <a:t>compatible</a:t>
            </a:r>
          </a:p>
          <a:p>
            <a:pPr algn="ctr"/>
            <a:r>
              <a:rPr lang="id-ID" sz="800"/>
              <a:t> for the program. </a:t>
            </a:r>
          </a:p>
          <a:p>
            <a:pPr algn="ctr"/>
            <a:r>
              <a:rPr lang="id-ID" sz="800"/>
              <a:t>I need a new </a:t>
            </a:r>
          </a:p>
          <a:p>
            <a:pPr algn="ctr"/>
            <a:r>
              <a:rPr lang="id-ID" sz="800"/>
              <a:t>laptop for this</a:t>
            </a:r>
          </a:p>
          <a:p>
            <a:pPr algn="ctr"/>
            <a:r>
              <a:rPr lang="id-ID" sz="800"/>
              <a:t> then.</a:t>
            </a:r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80764"/>
              </p:ext>
            </p:extLst>
          </p:nvPr>
        </p:nvGraphicFramePr>
        <p:xfrm>
          <a:off x="3203848" y="339502"/>
          <a:ext cx="2736304" cy="79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4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3.  Evaluation</a:t>
                      </a:r>
                      <a:r>
                        <a:rPr lang="id-ID" altLang="ko-KR" sz="14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of Alternatives</a:t>
                      </a:r>
                      <a:endParaRPr lang="ko-KR" altLang="en-US" sz="14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523730"/>
              </p:ext>
            </p:extLst>
          </p:nvPr>
        </p:nvGraphicFramePr>
        <p:xfrm>
          <a:off x="1403648" y="1491630"/>
          <a:ext cx="6408712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79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7524328" cy="884466"/>
          </a:xfrm>
        </p:spPr>
        <p:txBody>
          <a:bodyPr/>
          <a:lstStyle/>
          <a:p>
            <a:r>
              <a:rPr lang="id-ID" sz="4000">
                <a:solidFill>
                  <a:schemeClr val="accent5"/>
                </a:solidFill>
              </a:rPr>
              <a:t>Criteria Used for Evaluating </a:t>
            </a:r>
            <a:br>
              <a:rPr lang="id-ID" sz="4000">
                <a:solidFill>
                  <a:schemeClr val="accent5"/>
                </a:solidFill>
              </a:rPr>
            </a:br>
            <a:r>
              <a:rPr lang="id-ID" sz="4000">
                <a:solidFill>
                  <a:schemeClr val="accent5"/>
                </a:solidFill>
              </a:rPr>
              <a:t>Brands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761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face wash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69" l="1130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9568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51920" y="1206272"/>
            <a:ext cx="3096344" cy="1440160"/>
          </a:xfrm>
          <a:prstGeom prst="wedgeRoundRectCallout">
            <a:avLst>
              <a:gd name="adj1" fmla="val -58486"/>
              <a:gd name="adj2" fmla="val 31812"/>
              <a:gd name="adj3" fmla="val 16667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/>
              <a:t>Criterias: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Amout of memory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Speed of processor, etc.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851920" y="3147814"/>
            <a:ext cx="2880320" cy="1440160"/>
          </a:xfrm>
          <a:prstGeom prst="wedgeRoundRectCallout">
            <a:avLst>
              <a:gd name="adj1" fmla="val 60650"/>
              <a:gd name="adj2" fmla="val -306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/>
              <a:t>Criterias: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Moisturizing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/>
              <a:t>Size and amount, etc.</a:t>
            </a:r>
          </a:p>
        </p:txBody>
      </p:sp>
    </p:spTree>
    <p:extLst>
      <p:ext uri="{BB962C8B-B14F-4D97-AF65-F5344CB8AC3E}">
        <p14:creationId xmlns:p14="http://schemas.microsoft.com/office/powerpoint/2010/main" val="384087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>
                <a:solidFill>
                  <a:schemeClr val="accent5"/>
                </a:solidFill>
              </a:rPr>
              <a:t>Consumer Decision Rules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298006"/>
              </p:ext>
            </p:extLst>
          </p:nvPr>
        </p:nvGraphicFramePr>
        <p:xfrm>
          <a:off x="1979712" y="1131590"/>
          <a:ext cx="58326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85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65971"/>
              </p:ext>
            </p:extLst>
          </p:nvPr>
        </p:nvGraphicFramePr>
        <p:xfrm>
          <a:off x="1691680" y="555526"/>
          <a:ext cx="7080448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Dell</a:t>
                      </a:r>
                    </a:p>
                    <a:p>
                      <a:r>
                        <a:rPr lang="id-ID" sz="1400"/>
                        <a:t>Inspiron </a:t>
                      </a:r>
                    </a:p>
                    <a:p>
                      <a:r>
                        <a:rPr lang="id-ID" sz="1400"/>
                        <a:t>Mini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MSI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HP 2133 Mini-Note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aseline="0"/>
                        <a:t>Acer </a:t>
                      </a:r>
                    </a:p>
                    <a:p>
                      <a:r>
                        <a:rPr lang="id-ID" sz="1400" baseline="0"/>
                        <a:t>Aspire One</a:t>
                      </a:r>
                      <a:endParaRPr lang="id-ID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Storage</a:t>
                      </a:r>
                      <a:r>
                        <a:rPr lang="id-ID" baseline="0"/>
                        <a:t> Capacity</a:t>
                      </a:r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Primary Optical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Graphics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Screen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408391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/>
              <a:t>Total		            44              41            43             54       </a:t>
            </a:r>
          </a:p>
        </p:txBody>
      </p:sp>
    </p:spTree>
    <p:extLst>
      <p:ext uri="{BB962C8B-B14F-4D97-AF65-F5344CB8AC3E}">
        <p14:creationId xmlns:p14="http://schemas.microsoft.com/office/powerpoint/2010/main" val="173360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3104612"/>
              </p:ext>
            </p:extLst>
          </p:nvPr>
        </p:nvGraphicFramePr>
        <p:xfrm>
          <a:off x="1979712" y="514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771531">
            <a:off x="1211033" y="-276093"/>
            <a:ext cx="7524328" cy="884466"/>
          </a:xfrm>
        </p:spPr>
        <p:txBody>
          <a:bodyPr/>
          <a:lstStyle/>
          <a:p>
            <a:pPr lvl="0"/>
            <a:r>
              <a:rPr lang="id-ID" sz="2400">
                <a:solidFill>
                  <a:schemeClr val="accent4">
                    <a:lumMod val="40000"/>
                    <a:lumOff val="60000"/>
                  </a:schemeClr>
                </a:solidFill>
              </a:rPr>
              <a:t>Non Compensatory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437195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/>
              <a:t>Affect Referral decision rule: </a:t>
            </a:r>
            <a:r>
              <a:rPr lang="id-ID"/>
              <a:t>Konsumen memilih merk </a:t>
            </a:r>
          </a:p>
          <a:p>
            <a:r>
              <a:rPr lang="id-ID"/>
              <a:t>dengan overall rating tertinggi</a:t>
            </a:r>
          </a:p>
        </p:txBody>
      </p:sp>
    </p:spTree>
    <p:extLst>
      <p:ext uri="{BB962C8B-B14F-4D97-AF65-F5344CB8AC3E}">
        <p14:creationId xmlns:p14="http://schemas.microsoft.com/office/powerpoint/2010/main" val="15816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84466"/>
          </a:xfrm>
        </p:spPr>
        <p:txBody>
          <a:bodyPr/>
          <a:lstStyle/>
          <a:p>
            <a:r>
              <a:rPr lang="en-US" altLang="en-US" sz="3600">
                <a:solidFill>
                  <a:schemeClr val="accent5"/>
                </a:solidFill>
              </a:rPr>
              <a:t>How </a:t>
            </a:r>
            <a:r>
              <a:rPr lang="id-ID" altLang="en-US" sz="3600">
                <a:solidFill>
                  <a:schemeClr val="accent5"/>
                </a:solidFill>
              </a:rPr>
              <a:t>D</a:t>
            </a:r>
            <a:r>
              <a:rPr lang="en-US" altLang="en-US" sz="3600">
                <a:solidFill>
                  <a:schemeClr val="accent5"/>
                </a:solidFill>
              </a:rPr>
              <a:t>o Functionally </a:t>
            </a:r>
            <a:r>
              <a:rPr lang="id-ID" altLang="en-US" sz="3600">
                <a:solidFill>
                  <a:schemeClr val="accent5"/>
                </a:solidFill>
              </a:rPr>
              <a:t>I</a:t>
            </a:r>
            <a:r>
              <a:rPr lang="en-US" altLang="en-US" sz="3600" err="1">
                <a:solidFill>
                  <a:schemeClr val="accent5"/>
                </a:solidFill>
              </a:rPr>
              <a:t>lliterate</a:t>
            </a:r>
            <a:r>
              <a:rPr lang="en-US" altLang="en-US" sz="3600">
                <a:solidFill>
                  <a:schemeClr val="accent5"/>
                </a:solidFill>
              </a:rPr>
              <a:t> </a:t>
            </a:r>
            <a:br>
              <a:rPr lang="id-ID" altLang="en-US" sz="3600">
                <a:solidFill>
                  <a:schemeClr val="accent5"/>
                </a:solidFill>
              </a:rPr>
            </a:br>
            <a:r>
              <a:rPr lang="en-US" altLang="en-US" sz="3600">
                <a:solidFill>
                  <a:schemeClr val="accent5"/>
                </a:solidFill>
              </a:rPr>
              <a:t>consumers decide?</a:t>
            </a:r>
            <a:endParaRPr lang="id-ID" sz="360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916" y="1347614"/>
            <a:ext cx="474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err="1"/>
              <a:t>Mendasarkan</a:t>
            </a:r>
            <a:r>
              <a:rPr lang="en-US"/>
              <a:t> </a:t>
            </a:r>
            <a:r>
              <a:rPr lang="en-US" err="1"/>
              <a:t>keputusan</a:t>
            </a:r>
            <a:r>
              <a:rPr lang="en-US"/>
              <a:t> </a:t>
            </a:r>
            <a:r>
              <a:rPr lang="en-US" err="1"/>
              <a:t>pembelian</a:t>
            </a:r>
            <a:r>
              <a:rPr lang="en-US"/>
              <a:t> </a:t>
            </a:r>
            <a:r>
              <a:rPr lang="id-ID"/>
              <a:t>dengan menggunakan </a:t>
            </a:r>
            <a:r>
              <a:rPr lang="en-US" err="1"/>
              <a:t>informasi</a:t>
            </a:r>
            <a:r>
              <a:rPr lang="id-ID"/>
              <a:t> sesimple mungkin</a:t>
            </a:r>
          </a:p>
          <a:p>
            <a:r>
              <a:rPr lang="en-US" err="1"/>
              <a:t>tanpa</a:t>
            </a:r>
            <a:r>
              <a:rPr lang="en-US"/>
              <a:t> </a:t>
            </a:r>
            <a:r>
              <a:rPr lang="en-US" err="1"/>
              <a:t>memperhatikan</a:t>
            </a:r>
            <a:r>
              <a:rPr lang="en-US"/>
              <a:t> </a:t>
            </a:r>
            <a:r>
              <a:rPr lang="en-US" err="1"/>
              <a:t>atribut</a:t>
            </a:r>
            <a:r>
              <a:rPr lang="id-ID"/>
              <a:t>-atribut penting </a:t>
            </a:r>
          </a:p>
          <a:p>
            <a:r>
              <a:rPr lang="id-ID"/>
              <a:t>lainnya mengenai suatu </a:t>
            </a:r>
            <a:r>
              <a:rPr lang="en-US" err="1"/>
              <a:t>produk</a:t>
            </a:r>
            <a:r>
              <a:rPr lang="en-US"/>
              <a:t>.</a:t>
            </a:r>
          </a:p>
        </p:txBody>
      </p:sp>
      <p:pic>
        <p:nvPicPr>
          <p:cNvPr id="3074" name="Picture 2" descr="Image result for bottles carto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63638"/>
            <a:ext cx="2880320" cy="31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ottles carto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29" y1="44222" x2="6329" y2="44222"/>
                        <a14:foregroundMark x1="8228" y1="31111" x2="8228" y2="31111"/>
                        <a14:foregroundMark x1="83544" y1="24444" x2="83544" y2="24444"/>
                        <a14:foregroundMark x1="96203" y1="76889" x2="96203" y2="76889"/>
                        <a14:foregroundMark x1="91139" y1="87556" x2="91139" y2="87556"/>
                        <a14:foregroundMark x1="89241" y1="94667" x2="89241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4" y="1732393"/>
            <a:ext cx="11608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843808" y="2859782"/>
            <a:ext cx="2304256" cy="1080120"/>
          </a:xfrm>
          <a:prstGeom prst="wedgeEllipseCallou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/>
              <a:t>I’ll buy the right </a:t>
            </a:r>
          </a:p>
          <a:p>
            <a:pPr algn="ctr"/>
            <a:r>
              <a:rPr lang="id-ID" sz="1400"/>
              <a:t>one because it’s </a:t>
            </a:r>
          </a:p>
          <a:p>
            <a:pPr algn="ctr"/>
            <a:r>
              <a:rPr lang="id-ID" sz="1400"/>
              <a:t>bigger than </a:t>
            </a:r>
          </a:p>
          <a:p>
            <a:pPr algn="ctr"/>
            <a:r>
              <a:rPr lang="id-ID" sz="1400"/>
              <a:t>the other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539552" y="3939902"/>
            <a:ext cx="576064" cy="216024"/>
          </a:xfrm>
          <a:prstGeom prst="foldedCorner">
            <a:avLst>
              <a:gd name="adj" fmla="val 5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000"/>
          </a:p>
          <a:p>
            <a:pPr algn="ctr"/>
            <a:r>
              <a:rPr lang="id-ID" sz="1000"/>
              <a:t>5000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1615324" y="3939902"/>
            <a:ext cx="576064" cy="216024"/>
          </a:xfrm>
          <a:prstGeom prst="foldedCorner">
            <a:avLst>
              <a:gd name="adj" fmla="val 5000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000"/>
          </a:p>
          <a:p>
            <a:pPr algn="ctr"/>
            <a:r>
              <a:rPr lang="id-ID" sz="1000"/>
              <a:t>5000</a:t>
            </a:r>
          </a:p>
        </p:txBody>
      </p:sp>
    </p:spTree>
    <p:extLst>
      <p:ext uri="{BB962C8B-B14F-4D97-AF65-F5344CB8AC3E}">
        <p14:creationId xmlns:p14="http://schemas.microsoft.com/office/powerpoint/2010/main" val="386476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0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5"/>
                </a:solidFill>
              </a:rPr>
              <a:t>Going online to </a:t>
            </a:r>
            <a:r>
              <a:rPr lang="id-ID" sz="3200">
                <a:solidFill>
                  <a:schemeClr val="accent5"/>
                </a:solidFill>
              </a:rPr>
              <a:t>S</a:t>
            </a:r>
            <a:r>
              <a:rPr lang="en-US" sz="3200" err="1">
                <a:solidFill>
                  <a:schemeClr val="accent5"/>
                </a:solidFill>
              </a:rPr>
              <a:t>ecure</a:t>
            </a:r>
            <a:r>
              <a:rPr lang="en-US" sz="3200">
                <a:solidFill>
                  <a:schemeClr val="accent5"/>
                </a:solidFill>
              </a:rPr>
              <a:t> </a:t>
            </a:r>
            <a:endParaRPr lang="id-ID" sz="3200">
              <a:solidFill>
                <a:schemeClr val="accent5"/>
              </a:solidFill>
            </a:endParaRPr>
          </a:p>
          <a:p>
            <a:r>
              <a:rPr lang="id-ID" sz="3200">
                <a:solidFill>
                  <a:schemeClr val="accent5"/>
                </a:solidFill>
              </a:rPr>
              <a:t>A</a:t>
            </a:r>
            <a:r>
              <a:rPr lang="en-US" sz="3200" err="1">
                <a:solidFill>
                  <a:schemeClr val="accent5"/>
                </a:solidFill>
              </a:rPr>
              <a:t>ssistance</a:t>
            </a:r>
            <a:r>
              <a:rPr lang="en-US" sz="3200">
                <a:solidFill>
                  <a:schemeClr val="accent5"/>
                </a:solidFill>
              </a:rPr>
              <a:t> in </a:t>
            </a:r>
            <a:r>
              <a:rPr lang="id-ID" sz="3200">
                <a:solidFill>
                  <a:schemeClr val="accent5"/>
                </a:solidFill>
              </a:rPr>
              <a:t>D</a:t>
            </a:r>
            <a:r>
              <a:rPr lang="en-US" sz="3200" err="1">
                <a:solidFill>
                  <a:schemeClr val="accent5"/>
                </a:solidFill>
              </a:rPr>
              <a:t>ecision</a:t>
            </a:r>
            <a:r>
              <a:rPr lang="en-US" sz="3200">
                <a:solidFill>
                  <a:schemeClr val="accent5"/>
                </a:solidFill>
              </a:rPr>
              <a:t> </a:t>
            </a:r>
            <a:r>
              <a:rPr lang="id-ID" sz="3200">
                <a:solidFill>
                  <a:schemeClr val="accent5"/>
                </a:solidFill>
              </a:rPr>
              <a:t>M</a:t>
            </a:r>
            <a:r>
              <a:rPr lang="en-US" sz="3200" err="1">
                <a:solidFill>
                  <a:schemeClr val="accent5"/>
                </a:solidFill>
              </a:rPr>
              <a:t>aking</a:t>
            </a:r>
            <a:endParaRPr lang="id-ID" sz="3200">
              <a:solidFill>
                <a:schemeClr val="accent5"/>
              </a:solidFill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7614"/>
            <a:ext cx="52831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nterne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15766"/>
            <a:ext cx="2176066" cy="23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0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536" y="1995686"/>
            <a:ext cx="6584472" cy="825945"/>
            <a:chOff x="-447764" y="2053923"/>
            <a:chExt cx="6584472" cy="825945"/>
          </a:xfrm>
        </p:grpSpPr>
        <p:sp>
          <p:nvSpPr>
            <p:cNvPr id="6" name="TextBox 5"/>
            <p:cNvSpPr txBox="1"/>
            <p:nvPr/>
          </p:nvSpPr>
          <p:spPr>
            <a:xfrm>
              <a:off x="-447764" y="2602869"/>
              <a:ext cx="45295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3"/>
            <p:cNvSpPr txBox="1">
              <a:spLocks/>
            </p:cNvSpPr>
            <p:nvPr/>
          </p:nvSpPr>
          <p:spPr>
            <a:xfrm>
              <a:off x="1607146" y="2053923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id-ID" altLang="ko-KR" sz="3600" b="1">
                  <a:solidFill>
                    <a:schemeClr val="accent5"/>
                  </a:solidFill>
                  <a:latin typeface="+mj-lt"/>
                  <a:cs typeface="Arial" pitchFamily="34" charset="0"/>
                </a:rPr>
                <a:t>What Is A Consumer Decision?</a:t>
              </a:r>
              <a:endParaRPr lang="ko-KR" altLang="en-US" sz="3600" b="1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63688" y="3003798"/>
            <a:ext cx="5688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400" b="1">
                <a:solidFill>
                  <a:schemeClr val="accent4"/>
                </a:solidFill>
                <a:cs typeface="Arial" pitchFamily="34" charset="0"/>
              </a:rPr>
              <a:t>Keputusan:  Pemilihan opsi dari 2 atau lebih pilihan alternatif</a:t>
            </a:r>
            <a:r>
              <a:rPr kumimoji="0" lang="en-US" altLang="ko-KR" sz="1400" b="1">
                <a:solidFill>
                  <a:schemeClr val="accent4"/>
                </a:solidFill>
                <a:cs typeface="Arial" pitchFamily="34" charset="0"/>
              </a:rPr>
              <a:t> </a:t>
            </a:r>
            <a:endParaRPr kumimoji="0" lang="id-ID" altLang="ko-KR" sz="1400" b="1">
              <a:solidFill>
                <a:schemeClr val="accent4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>
                <a:solidFill>
                  <a:schemeClr val="accent4"/>
                </a:solidFill>
                <a:cs typeface="Arial" pitchFamily="34" charset="0"/>
              </a:rPr>
              <a:t> 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" b="158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287524" y="3723878"/>
            <a:ext cx="2952328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400" b="1"/>
              <a:t>Hobson’s Choice:</a:t>
            </a:r>
          </a:p>
          <a:p>
            <a:r>
              <a:rPr lang="id-ID" sz="1400"/>
              <a:t>Konsumen tidak </a:t>
            </a:r>
          </a:p>
          <a:p>
            <a:r>
              <a:rPr lang="id-ID" sz="1400"/>
              <a:t>memiliki pilihan alternatif. </a:t>
            </a:r>
          </a:p>
          <a:p>
            <a:r>
              <a:rPr lang="id-ID" sz="1400"/>
              <a:t>Terpaksa membeli atau melakukan sesuatu</a:t>
            </a:r>
          </a:p>
        </p:txBody>
      </p:sp>
      <p:sp>
        <p:nvSpPr>
          <p:cNvPr id="10" name="AutoShape 4" descr="Image result for medicin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AutoShape 6" descr="Image result for medicine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AutoShape 9" descr="Image result for medicine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AutoShape 11" descr="Image result for medicine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AutoShape 13" descr="Image result for medicine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AutoShape 15" descr="Image result for medicine 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AutoShape 17" descr="Image result for medicine 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AutoShape 19" descr="Image result for medicine 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AutoShape 21" descr="Image result for medicine 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AutoShape 30" descr="Image result for medicine 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67" y="3291830"/>
            <a:ext cx="1312500" cy="131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80112" y="3723878"/>
            <a:ext cx="316835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600"/>
              <a:t>Semakin banyak pilihan yang </a:t>
            </a:r>
          </a:p>
          <a:p>
            <a:r>
              <a:rPr lang="id-ID" sz="1600"/>
              <a:t>disediakan, maka penjualanpun akan meningkat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000" y1="37500" x2="20000" y2="37500"/>
                        <a14:foregroundMark x1="13000" y1="17500" x2="13000" y2="17500"/>
                        <a14:foregroundMark x1="18333" y1="13500" x2="18333" y2="13500"/>
                        <a14:foregroundMark x1="27000" y1="66500" x2="27000" y2="66500"/>
                        <a14:foregroundMark x1="22667" y1="57000" x2="22667" y2="57000"/>
                        <a14:foregroundMark x1="80667" y1="38500" x2="80667" y2="38500"/>
                        <a14:foregroundMark x1="26500" y1="56000" x2="26500" y2="56000"/>
                        <a14:foregroundMark x1="27333" y1="43500" x2="27333" y2="43500"/>
                        <a14:foregroundMark x1="26833" y1="38000" x2="26833" y2="38000"/>
                        <a14:foregroundMark x1="6000" y1="36000" x2="6000" y2="36000"/>
                        <a14:foregroundMark x1="7500" y1="58000" x2="7500" y2="58000"/>
                        <a14:foregroundMark x1="82667" y1="55000" x2="82667" y2="55000"/>
                        <a14:foregroundMark x1="12000" y1="32500" x2="12000" y2="32500"/>
                        <a14:foregroundMark x1="8333" y1="75500" x2="8333" y2="75500"/>
                        <a14:foregroundMark x1="79000" y1="50000" x2="79000" y2="50000"/>
                        <a14:foregroundMark x1="80833" y1="88000" x2="80833" y2="88000"/>
                        <a14:foregroundMark x1="81167" y1="85500" x2="81167" y2="85500"/>
                        <a14:foregroundMark x1="23667" y1="51500" x2="23667" y2="51500"/>
                        <a14:foregroundMark x1="22500" y1="65500" x2="22500" y2="6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267"/>
          <a:stretch/>
        </p:blipFill>
        <p:spPr bwMode="auto">
          <a:xfrm>
            <a:off x="7308304" y="4254885"/>
            <a:ext cx="2018933" cy="8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04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44" y="195486"/>
            <a:ext cx="7524328" cy="884466"/>
          </a:xfrm>
        </p:spPr>
        <p:txBody>
          <a:bodyPr/>
          <a:lstStyle/>
          <a:p>
            <a:r>
              <a:rPr lang="en-US" sz="3600">
                <a:solidFill>
                  <a:schemeClr val="accent5"/>
                </a:solidFill>
              </a:rPr>
              <a:t>Lifestyles as a </a:t>
            </a:r>
            <a:r>
              <a:rPr lang="id-ID" sz="3600">
                <a:solidFill>
                  <a:schemeClr val="accent5"/>
                </a:solidFill>
              </a:rPr>
              <a:t>C</a:t>
            </a:r>
            <a:r>
              <a:rPr lang="en-US" sz="3600" err="1">
                <a:solidFill>
                  <a:schemeClr val="accent5"/>
                </a:solidFill>
              </a:rPr>
              <a:t>onsumer</a:t>
            </a:r>
            <a:r>
              <a:rPr lang="en-US" sz="3600">
                <a:solidFill>
                  <a:schemeClr val="accent5"/>
                </a:solidFill>
              </a:rPr>
              <a:t> </a:t>
            </a:r>
            <a:br>
              <a:rPr lang="id-ID" sz="3600">
                <a:solidFill>
                  <a:schemeClr val="accent5"/>
                </a:solidFill>
              </a:rPr>
            </a:br>
            <a:r>
              <a:rPr lang="id-ID" sz="3600">
                <a:solidFill>
                  <a:schemeClr val="accent5"/>
                </a:solidFill>
              </a:rPr>
              <a:t>D</a:t>
            </a:r>
            <a:r>
              <a:rPr lang="en-US" sz="3600" err="1">
                <a:solidFill>
                  <a:schemeClr val="accent5"/>
                </a:solidFill>
              </a:rPr>
              <a:t>ecision</a:t>
            </a:r>
            <a:r>
              <a:rPr lang="en-US" sz="3600">
                <a:solidFill>
                  <a:schemeClr val="accent5"/>
                </a:solidFill>
              </a:rPr>
              <a:t> </a:t>
            </a:r>
            <a:r>
              <a:rPr lang="id-ID" sz="3600">
                <a:solidFill>
                  <a:schemeClr val="accent5"/>
                </a:solidFill>
              </a:rPr>
              <a:t>S</a:t>
            </a:r>
            <a:r>
              <a:rPr lang="en-US" sz="3600" err="1">
                <a:solidFill>
                  <a:schemeClr val="accent5"/>
                </a:solidFill>
              </a:rPr>
              <a:t>trategy</a:t>
            </a:r>
            <a:endParaRPr lang="id-ID" sz="3600">
              <a:solidFill>
                <a:schemeClr val="accent5"/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82" y="1635646"/>
            <a:ext cx="3507854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amily life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1" r="9306"/>
          <a:stretch/>
        </p:blipFill>
        <p:spPr bwMode="auto">
          <a:xfrm>
            <a:off x="1921024" y="2427734"/>
            <a:ext cx="3390900" cy="287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9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3478"/>
            <a:ext cx="7524328" cy="884466"/>
          </a:xfrm>
        </p:spPr>
        <p:txBody>
          <a:bodyPr/>
          <a:lstStyle/>
          <a:p>
            <a:r>
              <a:rPr lang="en-US" sz="3600">
                <a:solidFill>
                  <a:schemeClr val="accent5"/>
                </a:solidFill>
              </a:rPr>
              <a:t>Incomplete </a:t>
            </a:r>
            <a:r>
              <a:rPr lang="id-ID" sz="3600">
                <a:solidFill>
                  <a:schemeClr val="accent5"/>
                </a:solidFill>
              </a:rPr>
              <a:t>I</a:t>
            </a:r>
            <a:r>
              <a:rPr lang="en-US" sz="3600" err="1">
                <a:solidFill>
                  <a:schemeClr val="accent5"/>
                </a:solidFill>
              </a:rPr>
              <a:t>nformation</a:t>
            </a:r>
            <a:r>
              <a:rPr lang="en-US" sz="3600">
                <a:solidFill>
                  <a:schemeClr val="accent5"/>
                </a:solidFill>
              </a:rPr>
              <a:t> and </a:t>
            </a:r>
            <a:br>
              <a:rPr lang="id-ID" sz="3600">
                <a:solidFill>
                  <a:schemeClr val="accent5"/>
                </a:solidFill>
              </a:rPr>
            </a:br>
            <a:r>
              <a:rPr lang="id-ID" sz="3600">
                <a:solidFill>
                  <a:schemeClr val="accent5"/>
                </a:solidFill>
              </a:rPr>
              <a:t>N</a:t>
            </a:r>
            <a:r>
              <a:rPr lang="en-US" sz="3600" err="1">
                <a:solidFill>
                  <a:schemeClr val="accent5"/>
                </a:solidFill>
              </a:rPr>
              <a:t>oncomparable</a:t>
            </a:r>
            <a:r>
              <a:rPr lang="en-US" sz="3600">
                <a:solidFill>
                  <a:schemeClr val="accent5"/>
                </a:solidFill>
              </a:rPr>
              <a:t> </a:t>
            </a:r>
            <a:r>
              <a:rPr lang="id-ID" sz="3600">
                <a:solidFill>
                  <a:schemeClr val="accent5"/>
                </a:solidFill>
              </a:rPr>
              <a:t>A</a:t>
            </a:r>
            <a:r>
              <a:rPr lang="en-US" sz="3600" err="1">
                <a:solidFill>
                  <a:schemeClr val="accent5"/>
                </a:solidFill>
              </a:rPr>
              <a:t>lternatives</a:t>
            </a:r>
            <a:endParaRPr lang="id-ID" sz="360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419622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>
                <a:solidFill>
                  <a:prstClr val="black"/>
                </a:solidFill>
              </a:rPr>
              <a:t>Berikut ini cara alternatif untuk menangani hilangnya atau </a:t>
            </a:r>
          </a:p>
          <a:p>
            <a:pPr lvl="0"/>
            <a:r>
              <a:rPr lang="id-ID">
                <a:solidFill>
                  <a:prstClr val="black"/>
                </a:solidFill>
              </a:rPr>
              <a:t>kurangnya infomasi yang didapat mengenai suatu produk:</a:t>
            </a:r>
          </a:p>
          <a:p>
            <a:pPr lvl="0" latinLnBrk="0">
              <a:spcBef>
                <a:spcPct val="20000"/>
              </a:spcBef>
            </a:pPr>
            <a:endParaRPr lang="id-ID">
              <a:solidFill>
                <a:prstClr val="black"/>
              </a:solidFill>
              <a:latin typeface="Calibri"/>
            </a:endParaRPr>
          </a:p>
          <a:p>
            <a:pPr marL="514350" lvl="0" indent="-514350" latinLnBrk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err="1">
                <a:solidFill>
                  <a:prstClr val="black"/>
                </a:solidFill>
                <a:latin typeface="Calibri"/>
              </a:rPr>
              <a:t>Menunda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sampai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hilang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diperoleh</a:t>
            </a:r>
            <a:r>
              <a:rPr lang="en-US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14350" lvl="0" indent="-514350" latinLnBrk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err="1">
                <a:solidFill>
                  <a:prstClr val="black"/>
                </a:solidFill>
                <a:latin typeface="Calibri"/>
              </a:rPr>
              <a:t>Mengabaikan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hilang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memutuskan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meneruskan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aturan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ada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saat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itu</a:t>
            </a:r>
            <a:r>
              <a:rPr lang="en-US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14350" lvl="0" indent="-514350" latinLnBrk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err="1">
                <a:solidFill>
                  <a:prstClr val="black"/>
                </a:solidFill>
                <a:latin typeface="Calibri"/>
              </a:rPr>
              <a:t>Mengubah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strategi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biasa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digunakan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strategi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meng</a:t>
            </a:r>
            <a:r>
              <a:rPr lang="id-ID">
                <a:solidFill>
                  <a:prstClr val="black"/>
                </a:solidFill>
                <a:latin typeface="Calibri"/>
              </a:rPr>
              <a:t>akomodasi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hilang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dengan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lebih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baik</a:t>
            </a:r>
            <a:r>
              <a:rPr lang="en-US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514350" lvl="0" indent="-514350" latinLnBrk="0"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en-US" err="1">
                <a:solidFill>
                  <a:prstClr val="black"/>
                </a:solidFill>
                <a:latin typeface="Calibri"/>
              </a:rPr>
              <a:t>Menyimpulkan</a:t>
            </a:r>
            <a:r>
              <a:rPr lang="en-US">
                <a:solidFill>
                  <a:prstClr val="black"/>
                </a:solidFill>
                <a:latin typeface="Calibri"/>
              </a:rPr>
              <a:t> </a:t>
            </a:r>
            <a:r>
              <a:rPr lang="id-ID">
                <a:solidFill>
                  <a:prstClr val="black"/>
                </a:solidFill>
                <a:latin typeface="Calibri"/>
              </a:rPr>
              <a:t>sendiri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informasi</a:t>
            </a:r>
            <a:r>
              <a:rPr lang="en-US">
                <a:solidFill>
                  <a:prstClr val="black"/>
                </a:solidFill>
                <a:latin typeface="Calibri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/>
              </a:rPr>
              <a:t>hilang</a:t>
            </a:r>
            <a:r>
              <a:rPr lang="en-US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61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accent5"/>
                </a:solidFill>
              </a:rPr>
              <a:t>Applying </a:t>
            </a:r>
            <a:r>
              <a:rPr lang="id-ID" sz="3200">
                <a:solidFill>
                  <a:schemeClr val="accent5"/>
                </a:solidFill>
              </a:rPr>
              <a:t>D</a:t>
            </a:r>
            <a:r>
              <a:rPr lang="en-US" sz="3200" err="1">
                <a:solidFill>
                  <a:schemeClr val="accent5"/>
                </a:solidFill>
              </a:rPr>
              <a:t>ecision</a:t>
            </a:r>
            <a:r>
              <a:rPr lang="en-US" sz="3200">
                <a:solidFill>
                  <a:schemeClr val="accent5"/>
                </a:solidFill>
              </a:rPr>
              <a:t> </a:t>
            </a:r>
            <a:r>
              <a:rPr lang="id-ID" sz="3200">
                <a:solidFill>
                  <a:schemeClr val="accent5"/>
                </a:solidFill>
              </a:rPr>
              <a:t>R</a:t>
            </a:r>
            <a:r>
              <a:rPr lang="en-US" sz="3200" err="1">
                <a:solidFill>
                  <a:schemeClr val="accent5"/>
                </a:solidFill>
              </a:rPr>
              <a:t>ules</a:t>
            </a:r>
            <a:endParaRPr lang="id-ID" sz="320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77155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menerapkan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aturan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id-ID" sz="2000">
                <a:solidFill>
                  <a:prstClr val="black"/>
                </a:solidFill>
                <a:latin typeface="Calibri"/>
              </a:rPr>
              <a:t>pengambilan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konsumen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terkadang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mencoba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membandingkan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id-ID" sz="2000">
                <a:solidFill>
                  <a:prstClr val="black"/>
                </a:solidFill>
                <a:latin typeface="Calibri"/>
              </a:rPr>
              <a:t>pilihan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alternatif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berbeda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2816" y="1913612"/>
            <a:ext cx="4058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5"/>
                </a:solidFill>
              </a:rPr>
              <a:t>A </a:t>
            </a:r>
            <a:r>
              <a:rPr lang="id-ID" sz="3200">
                <a:solidFill>
                  <a:schemeClr val="accent5"/>
                </a:solidFill>
              </a:rPr>
              <a:t>S</a:t>
            </a:r>
            <a:r>
              <a:rPr lang="en-US" sz="3200" err="1">
                <a:solidFill>
                  <a:schemeClr val="accent5"/>
                </a:solidFill>
              </a:rPr>
              <a:t>eries</a:t>
            </a:r>
            <a:r>
              <a:rPr lang="en-US" sz="3200">
                <a:solidFill>
                  <a:schemeClr val="accent5"/>
                </a:solidFill>
              </a:rPr>
              <a:t> of </a:t>
            </a:r>
            <a:r>
              <a:rPr lang="id-ID" sz="3200">
                <a:solidFill>
                  <a:schemeClr val="accent5"/>
                </a:solidFill>
              </a:rPr>
              <a:t>D</a:t>
            </a:r>
            <a:r>
              <a:rPr lang="en-US" sz="3200" err="1">
                <a:solidFill>
                  <a:schemeClr val="accent5"/>
                </a:solidFill>
              </a:rPr>
              <a:t>ecisions</a:t>
            </a:r>
            <a:endParaRPr lang="id-ID" sz="320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249838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err="1">
                <a:solidFill>
                  <a:prstClr val="black"/>
                </a:solidFill>
                <a:latin typeface="Calibri"/>
              </a:rPr>
              <a:t>Pembelian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melibatkan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sejumlah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bukan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tunggal</a:t>
            </a:r>
            <a:r>
              <a:rPr lang="en-US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672" y="3283119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</a:rPr>
              <a:t>Decision rules and marketing strategy</a:t>
            </a:r>
            <a:endParaRPr kumimoji="0" lang="id-ID" sz="3200" b="0" i="0" u="none" strike="noStrike" kern="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3867893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Pemahaman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tentang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aturan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keputusan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diterapkan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konsumen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dalam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memilih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produk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atau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jasa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tertentu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berguna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untuk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pemasar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yang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terkait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dengan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perumusan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 program </a:t>
            </a:r>
            <a:r>
              <a:rPr lang="en-US" err="1">
                <a:solidFill>
                  <a:prstClr val="black"/>
                </a:solidFill>
                <a:latin typeface="Calibri" panose="020F0502020204030204" pitchFamily="34" charset="0"/>
              </a:rPr>
              <a:t>promosi</a:t>
            </a:r>
            <a:r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69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40768" y="299341"/>
            <a:ext cx="9144000" cy="884466"/>
          </a:xfrm>
        </p:spPr>
        <p:txBody>
          <a:bodyPr/>
          <a:lstStyle/>
          <a:p>
            <a:r>
              <a:rPr lang="en-US" altLang="ko-KR">
                <a:solidFill>
                  <a:schemeClr val="accent5"/>
                </a:solidFill>
              </a:rPr>
              <a:t>Output</a:t>
            </a:r>
            <a:endParaRPr lang="ko-KR" altLang="en-US"/>
          </a:p>
        </p:txBody>
      </p:sp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69515" y="1383718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080271" y="13837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4122000" y="3711711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28184" y="1455201"/>
            <a:ext cx="237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Post Purchase </a:t>
            </a:r>
            <a:endParaRPr lang="id-ID" sz="2400" b="1">
              <a:solidFill>
                <a:schemeClr val="accent2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GB" sz="2400" b="1">
                <a:solidFill>
                  <a:schemeClr val="accent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Evaluation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9367" y="1602885"/>
            <a:ext cx="270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>
                <a:solidFill>
                  <a:schemeClr val="accent3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Purchase </a:t>
            </a:r>
            <a:r>
              <a:rPr lang="en-GB" sz="2400" b="1" err="1">
                <a:solidFill>
                  <a:schemeClr val="accent3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Behavior</a:t>
            </a:r>
            <a:endParaRPr lang="en-GB" sz="2400" b="1">
              <a:solidFill>
                <a:schemeClr val="accent3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5961" y="3746212"/>
            <a:ext cx="237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>
                <a:solidFill>
                  <a:schemeClr val="accent4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Decision to Do Nothing</a:t>
            </a:r>
            <a:endParaRPr lang="en-GB" sz="2400">
              <a:solidFill>
                <a:schemeClr val="accent4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2" name="Right Triangle 31"/>
          <p:cNvSpPr/>
          <p:nvPr/>
        </p:nvSpPr>
        <p:spPr>
          <a:xfrm rot="5400000">
            <a:off x="636711" y="141786"/>
            <a:ext cx="792090" cy="986409"/>
          </a:xfrm>
          <a:prstGeom prst="rtTriangl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ight Triangle 32"/>
          <p:cNvSpPr/>
          <p:nvPr/>
        </p:nvSpPr>
        <p:spPr>
          <a:xfrm rot="5400000">
            <a:off x="6785158" y="314351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ight Triangle 33"/>
          <p:cNvSpPr/>
          <p:nvPr/>
        </p:nvSpPr>
        <p:spPr>
          <a:xfrm rot="5400000">
            <a:off x="6149934" y="523481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AutoShape 4" descr="Image result for marketing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AutoShape 6" descr="Image result for marketing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/>
          </p:nvPr>
        </p:nvSpPr>
        <p:spPr>
          <a:xfrm>
            <a:off x="-16964" y="-83933"/>
            <a:ext cx="9144000" cy="884466"/>
          </a:xfrm>
        </p:spPr>
        <p:txBody>
          <a:bodyPr/>
          <a:lstStyle/>
          <a:p>
            <a:r>
              <a:rPr lang="id-ID" altLang="ko-KR" sz="3600">
                <a:solidFill>
                  <a:schemeClr val="accent5"/>
                </a:solidFill>
              </a:rPr>
              <a:t>Purchase Behavior</a:t>
            </a:r>
            <a:endParaRPr lang="ko-KR" altLang="en-US" sz="3600">
              <a:solidFill>
                <a:schemeClr val="accent5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495500"/>
              </p:ext>
            </p:extLst>
          </p:nvPr>
        </p:nvGraphicFramePr>
        <p:xfrm>
          <a:off x="1835696" y="987574"/>
          <a:ext cx="5496272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40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0747" y="0"/>
            <a:ext cx="9144000" cy="884466"/>
          </a:xfrm>
        </p:spPr>
        <p:txBody>
          <a:bodyPr/>
          <a:lstStyle/>
          <a:p>
            <a:pPr algn="ctr"/>
            <a:r>
              <a:rPr lang="en-US" altLang="ko-KR" sz="3600">
                <a:solidFill>
                  <a:schemeClr val="accent5"/>
                </a:solidFill>
              </a:rPr>
              <a:t>Post Purchase Evaluation</a:t>
            </a:r>
            <a:endParaRPr lang="ko-KR" altLang="en-US" sz="3600">
              <a:solidFill>
                <a:schemeClr val="accent5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979287" y="2367081"/>
            <a:ext cx="6067469" cy="366608"/>
            <a:chOff x="431" y="2071"/>
            <a:chExt cx="4988" cy="31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431" y="2385"/>
              <a:ext cx="49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black">
            <a:xfrm>
              <a:off x="3450" y="2071"/>
              <a:ext cx="196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F10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id-ID" sz="1600" b="1" i="1">
                  <a:solidFill>
                    <a:schemeClr val="tx2"/>
                  </a:solidFill>
                </a:rPr>
                <a:t>Ekspektasi</a:t>
              </a:r>
              <a:r>
                <a:rPr lang="en-US" sz="1600" b="1" i="1">
                  <a:solidFill>
                    <a:schemeClr val="tx2"/>
                  </a:solidFill>
                </a:rPr>
                <a:t> </a:t>
              </a:r>
              <a:r>
                <a:rPr lang="en-US" sz="1600" b="1" i="1" err="1">
                  <a:solidFill>
                    <a:schemeClr val="tx2"/>
                  </a:solidFill>
                </a:rPr>
                <a:t>Konsumen</a:t>
              </a:r>
              <a:r>
                <a:rPr lang="en-US" sz="1600" b="1" i="1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43919" y="1051847"/>
            <a:ext cx="1435368" cy="3457088"/>
            <a:chOff x="30" y="484"/>
            <a:chExt cx="1180" cy="2961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210" y="494"/>
              <a:ext cx="0" cy="29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black">
            <a:xfrm>
              <a:off x="30" y="484"/>
              <a:ext cx="89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F10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/>
              <a:r>
                <a:rPr lang="en-US" sz="1600" b="1" i="1" err="1">
                  <a:solidFill>
                    <a:schemeClr val="tx2"/>
                  </a:solidFill>
                </a:rPr>
                <a:t>Positif</a:t>
              </a:r>
              <a:r>
                <a:rPr lang="en-US" sz="1600" b="1" i="1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40" y="3131"/>
              <a:ext cx="1035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F10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/>
              <a:r>
                <a:rPr lang="en-US" sz="1600" b="1" i="1" err="1">
                  <a:solidFill>
                    <a:schemeClr val="tx2"/>
                  </a:solidFill>
                </a:rPr>
                <a:t>Negatif</a:t>
              </a:r>
              <a:endParaRPr lang="en-US" sz="1600" b="1" i="1">
                <a:solidFill>
                  <a:schemeClr val="tx2"/>
                </a:solidFill>
              </a:endParaRPr>
            </a:p>
          </p:txBody>
        </p:sp>
      </p:grp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346842" y="2149682"/>
            <a:ext cx="1323458" cy="1270284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Ekspektasi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NETRAL</a:t>
            </a:r>
            <a:r>
              <a:rPr lang="id-ID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622408" y="971622"/>
            <a:ext cx="1270339" cy="117806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Melebihi </a:t>
            </a:r>
          </a:p>
          <a:p>
            <a:pPr algn="ctr"/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Ekspektasi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3595849" y="3419966"/>
            <a:ext cx="1323458" cy="127028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Dibawah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Ekspektasi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id-ID" sz="16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79287" y="4506600"/>
            <a:ext cx="0" cy="813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accent5"/>
                </a:solidFill>
              </a:rPr>
              <a:t>The Decision to Do Nothing</a:t>
            </a:r>
            <a:endParaRPr lang="ko-KR" altLang="en-US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987574"/>
            <a:ext cx="633670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latinLnBrk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err="1">
                <a:solidFill>
                  <a:prstClr val="black"/>
                </a:solidFill>
                <a:latin typeface="Calibri"/>
              </a:rPr>
              <a:t>Setiap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konsumen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seringkali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dapat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melewati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keseluruhan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proses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pengambilan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keputusan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dan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memutuskan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membeli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tidak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beralih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dari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satu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merek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atau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penyedia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layanan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ke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layanan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lainnya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.</a:t>
            </a:r>
            <a:endParaRPr lang="id-ID" sz="2000">
              <a:solidFill>
                <a:prstClr val="black"/>
              </a:solidFill>
              <a:latin typeface="Calibri"/>
            </a:endParaRPr>
          </a:p>
          <a:p>
            <a:pPr lvl="0" latinLnBrk="0">
              <a:spcBef>
                <a:spcPct val="20000"/>
              </a:spcBef>
            </a:pPr>
            <a:endParaRPr lang="en-GB" sz="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Image result for annoy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63838"/>
            <a:ext cx="3847356" cy="192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32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Consumer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>
                <a:solidFill>
                  <a:schemeClr val="accent5"/>
                </a:solidFill>
              </a:rPr>
              <a:t>Gifting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>
                <a:solidFill>
                  <a:schemeClr val="accent5"/>
                </a:solidFill>
              </a:rPr>
              <a:t>Behavior</a:t>
            </a:r>
            <a:endParaRPr lang="id-ID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5236" y="1131590"/>
            <a:ext cx="6480720" cy="180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Bef>
                <a:spcPts val="1000"/>
              </a:spcBef>
            </a:pPr>
            <a:r>
              <a:rPr lang="en-US" sz="2400" b="1" i="1">
                <a:solidFill>
                  <a:prstClr val="black"/>
                </a:solidFill>
                <a:latin typeface="Calibri" panose="020F0502020204030204"/>
              </a:rPr>
              <a:t>Gifting Behavior : </a:t>
            </a:r>
            <a:r>
              <a:rPr lang="id-ID" sz="2400" err="1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ertukaran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hadiah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terjadi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antara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pemberi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dan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penerima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0" latinLnBrk="0">
              <a:lnSpc>
                <a:spcPct val="90000"/>
              </a:lnSpc>
              <a:spcBef>
                <a:spcPts val="1000"/>
              </a:spcBef>
            </a:pPr>
            <a:endParaRPr lang="id-ID" sz="900">
              <a:solidFill>
                <a:prstClr val="black"/>
              </a:solidFill>
              <a:latin typeface="Calibri" panose="020F0502020204030204"/>
            </a:endParaRPr>
          </a:p>
          <a:p>
            <a:pPr lvl="0" latinLnBrk="0">
              <a:lnSpc>
                <a:spcPct val="90000"/>
              </a:lnSpc>
              <a:spcBef>
                <a:spcPts val="1000"/>
              </a:spcBef>
            </a:pPr>
            <a:r>
              <a:rPr lang="en-US" sz="2400" b="1" i="1">
                <a:solidFill>
                  <a:prstClr val="black"/>
                </a:solidFill>
                <a:latin typeface="Calibri" panose="020F0502020204030204"/>
              </a:rPr>
              <a:t>Self-gifts :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hadiah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dibeli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sendiri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diri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sendiri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d-ID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16" y="3056676"/>
            <a:ext cx="5076056" cy="2086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3758"/>
            <a:ext cx="2453353" cy="1635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9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>
                <a:solidFill>
                  <a:schemeClr val="accent5"/>
                </a:solidFill>
              </a:rPr>
              <a:t>5 jenis pemberian hadiah: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915566"/>
            <a:ext cx="576258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latinLnBrk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1">
                <a:solidFill>
                  <a:prstClr val="black"/>
                </a:solidFill>
                <a:latin typeface="Calibri" panose="020F0502020204030204"/>
              </a:rPr>
              <a:t>Intergroup gifting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ID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atu kelompok bertukar hadiah dengan kelompok lain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latinLnBrk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1" err="1">
                <a:solidFill>
                  <a:prstClr val="black"/>
                </a:solidFill>
                <a:latin typeface="Calibri" panose="020F0502020204030204"/>
              </a:rPr>
              <a:t>Intercategory</a:t>
            </a:r>
            <a:r>
              <a:rPr lang="en-US" b="1" i="1">
                <a:solidFill>
                  <a:prstClr val="black"/>
                </a:solidFill>
                <a:latin typeface="Calibri" panose="020F0502020204030204"/>
              </a:rPr>
              <a:t> gifting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individu memberikan hadiah kepada kelompok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err="1">
                <a:solidFill>
                  <a:prstClr val="black"/>
                </a:solidFill>
                <a:latin typeface="Calibri" panose="020F0502020204030204"/>
              </a:rPr>
              <a:t>nya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latinLnBrk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1">
                <a:solidFill>
                  <a:prstClr val="black"/>
                </a:solidFill>
                <a:latin typeface="Calibri" panose="020F0502020204030204"/>
              </a:rPr>
              <a:t>Intragroup gifting</a:t>
            </a:r>
            <a:r>
              <a:rPr lang="en-US" b="1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grup memberikan hadiah untuk diri</a:t>
            </a:r>
            <a:r>
              <a:rPr lang="en-ID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sendiri atau anggotanya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latinLnBrk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1">
                <a:solidFill>
                  <a:prstClr val="black"/>
                </a:solidFill>
                <a:latin typeface="Calibri" panose="020F0502020204030204"/>
              </a:rPr>
              <a:t>Interpersonal gifting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hanya antara dua individu, pemberi hadiah dan penerima hadiah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latinLnBrk="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i="1">
                <a:solidFill>
                  <a:prstClr val="black"/>
                </a:solidFill>
                <a:latin typeface="Calibri" panose="020F0502020204030204"/>
              </a:rPr>
              <a:t>Intrapersonal gifting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d-ID">
                <a:solidFill>
                  <a:prstClr val="black"/>
                </a:solidFill>
                <a:latin typeface="Calibri" panose="020F0502020204030204"/>
              </a:rPr>
              <a:t>ketika pemberi dan penerima adalah individu yang sama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d-ID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2278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3598"/>
            <a:ext cx="9144000" cy="884466"/>
          </a:xfrm>
        </p:spPr>
        <p:txBody>
          <a:bodyPr/>
          <a:lstStyle/>
          <a:p>
            <a:r>
              <a:rPr lang="en-US" sz="3600" b="1">
                <a:solidFill>
                  <a:schemeClr val="accent5"/>
                </a:solidFill>
              </a:rPr>
              <a:t>BEYOND THE DICISION : Consuming </a:t>
            </a:r>
            <a:br>
              <a:rPr lang="id-ID" sz="3600" b="1">
                <a:solidFill>
                  <a:schemeClr val="accent5"/>
                </a:solidFill>
              </a:rPr>
            </a:br>
            <a:r>
              <a:rPr lang="en-US" sz="3600" b="1">
                <a:solidFill>
                  <a:schemeClr val="accent5"/>
                </a:solidFill>
              </a:rPr>
              <a:t>and Possessing</a:t>
            </a:r>
            <a:endParaRPr lang="id-ID" sz="360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2147915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Pengalaman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menggunakan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produk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dan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layanan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serta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rasa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senang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berasal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dari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memiliki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mengumpulkan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atau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mengonsumsi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barang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id-ID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158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27089"/>
              </p:ext>
            </p:extLst>
          </p:nvPr>
        </p:nvGraphicFramePr>
        <p:xfrm>
          <a:off x="1787724" y="884466"/>
          <a:ext cx="2088232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id-ID" altLang="ko-KR" sz="1400" b="1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Extensive</a:t>
                      </a:r>
                      <a:r>
                        <a:rPr lang="id-ID" altLang="ko-KR" sz="1400" b="1" baseline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 Problem Solving</a:t>
                      </a:r>
                      <a:endParaRPr lang="ko-KR" altLang="en-US" sz="1400" b="1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[Banyak</a:t>
                      </a:r>
                      <a:r>
                        <a:rPr lang="id-ID" altLang="ko-KR" sz="12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Effort]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id-ID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Belum memiliki kriteria untuk mengevaluasi kategori produk atau merk spesifik.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id-ID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Membutuhkan banyak info untuk judge merk-</a:t>
                      </a:r>
                      <a:r>
                        <a:rPr lang="id-ID" altLang="ko-KR" sz="1200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merk </a:t>
                      </a:r>
                      <a:r>
                        <a:rPr lang="id-ID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tertentu.</a:t>
                      </a: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id-ID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Biasanya ketika hendak membeli sesuatu yang mahal,</a:t>
                      </a:r>
                      <a:r>
                        <a:rPr lang="id-ID" altLang="ko-KR" sz="1200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penting, dan rumit secara teknis</a:t>
                      </a:r>
                      <a:endParaRPr lang="id-ID" altLang="ko-KR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5587"/>
              </p:ext>
            </p:extLst>
          </p:nvPr>
        </p:nvGraphicFramePr>
        <p:xfrm>
          <a:off x="4139952" y="872292"/>
          <a:ext cx="2376264" cy="37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id-ID" altLang="ko-KR" sz="1400" b="1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Limited</a:t>
                      </a:r>
                      <a:r>
                        <a:rPr lang="id-ID" altLang="ko-KR" sz="1400" b="1" baseline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Problem Solving</a:t>
                      </a:r>
                      <a:endParaRPr lang="ko-KR" altLang="en-US" sz="1400" b="1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38"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[Effort</a:t>
                      </a:r>
                      <a:r>
                        <a:rPr lang="id-ID" altLang="ko-KR" sz="12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Sedang, membutuhkan info “</a:t>
                      </a:r>
                      <a:r>
                        <a:rPr lang="id-ID" altLang="ko-KR" sz="1200" b="1" i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fine-tuning</a:t>
                      </a:r>
                      <a:r>
                        <a:rPr lang="id-ID" altLang="ko-KR" sz="12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”]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Sudah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memiliki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kriteria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untuk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mengevaluasi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namun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belum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sepenuhnya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memiliki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preferensi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sekelompok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merk-merk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Info yang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dibutuhkan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lebih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cenderung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bersifat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“fine-tuning”.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Karena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konsumen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hendak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membeli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sesuatu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yang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pernah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mereka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miliki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sebelumnya</a:t>
                      </a:r>
                      <a:r>
                        <a:rPr lang="en-US" altLang="ko-KR" sz="120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027510"/>
              </p:ext>
            </p:extLst>
          </p:nvPr>
        </p:nvGraphicFramePr>
        <p:xfrm>
          <a:off x="6804248" y="884466"/>
          <a:ext cx="1895872" cy="327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id-ID" altLang="ko-KR" sz="1400" b="1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Routinized</a:t>
                      </a:r>
                      <a:r>
                        <a:rPr lang="id-ID" altLang="ko-KR" sz="1400" b="1" baseline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 Response Behavior</a:t>
                      </a:r>
                      <a:endParaRPr lang="ko-KR" altLang="en-US" sz="1400" b="1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altLang="ko-KR" sz="1200" b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[Sedikit</a:t>
                      </a:r>
                      <a:r>
                        <a:rPr lang="id-ID" altLang="ko-KR" sz="1200" b="1" baseline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Effort]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altLang="ko-KR" sz="120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Sudah</a:t>
                      </a:r>
                      <a:r>
                        <a:rPr lang="id-ID" altLang="ko-KR" sz="1200" baseline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 berpengalaman dengan kategori barang tertentu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altLang="ko-KR" sz="1200" baseline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Sudah memiliki kriteria-kriteria untuk mengevaluasi merk yang diminati</a:t>
                      </a: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altLang="ko-KR" sz="1200" baseline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Tidak membutuhkan terlalu banyak info</a:t>
                      </a:r>
                      <a:endParaRPr lang="en-US" altLang="ko-KR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-762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/>
              <a:t>L</a:t>
            </a:r>
            <a:r>
              <a:rPr lang="id-ID" altLang="ko-KR" sz="3600"/>
              <a:t>evels of </a:t>
            </a:r>
            <a:r>
              <a:rPr lang="id-ID" altLang="ko-KR" sz="3600">
                <a:solidFill>
                  <a:srgbClr val="1C7DE1"/>
                </a:solidFill>
              </a:rPr>
              <a:t>Decision Making</a:t>
            </a:r>
            <a:endParaRPr lang="ko-KR" altLang="en-US" sz="3600">
              <a:solidFill>
                <a:srgbClr val="1C7DE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1779662"/>
            <a:ext cx="16561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Penggolongan berdasarkan tingkatan</a:t>
            </a:r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400" b="1">
                <a:solidFill>
                  <a:schemeClr val="accent1"/>
                </a:solidFill>
                <a:cs typeface="Arial" pitchFamily="34" charset="0"/>
              </a:rPr>
              <a:t>effort yang diperlukan </a:t>
            </a:r>
            <a:r>
              <a:rPr lang="id-ID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 proses pengambilan keputusan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18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779042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200" b="1">
                <a:solidFill>
                  <a:schemeClr val="accent5"/>
                </a:solidFill>
              </a:rPr>
              <a:t>Products Have Special Meanings </a:t>
            </a:r>
            <a:endParaRPr lang="id-ID" sz="3200" b="1">
              <a:solidFill>
                <a:schemeClr val="accent5"/>
              </a:solidFill>
            </a:endParaRPr>
          </a:p>
          <a:p>
            <a:pPr algn="ctr"/>
            <a:r>
              <a:rPr lang="en-ID" sz="3200" b="1">
                <a:solidFill>
                  <a:schemeClr val="accent5"/>
                </a:solidFill>
              </a:rPr>
              <a:t>and Memories</a:t>
            </a:r>
            <a:endParaRPr lang="id-ID" sz="3200" b="1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20" b="10595"/>
          <a:stretch/>
        </p:blipFill>
        <p:spPr>
          <a:xfrm>
            <a:off x="5580112" y="3125853"/>
            <a:ext cx="3091240" cy="1752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1" y="3003797"/>
            <a:ext cx="2768199" cy="1874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5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234627-80B3-4AA3-B0A1-7C7692D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884466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Relationship Marketing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8C890-9B4D-48E8-B13A-730A05C3E2E7}"/>
              </a:ext>
            </a:extLst>
          </p:cNvPr>
          <p:cNvSpPr txBox="1"/>
          <p:nvPr/>
        </p:nvSpPr>
        <p:spPr>
          <a:xfrm>
            <a:off x="143508" y="177966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Program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mendorong</a:t>
            </a:r>
            <a:r>
              <a:rPr lang="en-US"/>
              <a:t> </a:t>
            </a:r>
            <a:r>
              <a:rPr lang="en-US" err="1"/>
              <a:t>kesetiaan</a:t>
            </a:r>
            <a:r>
              <a:rPr lang="en-US"/>
              <a:t> </a:t>
            </a:r>
            <a:r>
              <a:rPr lang="en-US" err="1"/>
              <a:t>penggunaan</a:t>
            </a:r>
            <a:r>
              <a:rPr lang="en-US"/>
              <a:t> dan </a:t>
            </a:r>
            <a:r>
              <a:rPr lang="en-US" err="1"/>
              <a:t>komitmen</a:t>
            </a:r>
            <a:r>
              <a:rPr lang="en-US"/>
              <a:t> </a:t>
            </a:r>
            <a:r>
              <a:rPr lang="en-US" err="1"/>
              <a:t>konsumen</a:t>
            </a:r>
            <a:r>
              <a:rPr lang="en-US"/>
              <a:t> </a:t>
            </a:r>
            <a:r>
              <a:rPr lang="en-US" err="1"/>
              <a:t>terhadap</a:t>
            </a:r>
            <a:r>
              <a:rPr lang="en-US"/>
              <a:t> </a:t>
            </a:r>
            <a:r>
              <a:rPr lang="en-US" err="1"/>
              <a:t>produk</a:t>
            </a:r>
            <a:r>
              <a:rPr lang="en-US"/>
              <a:t> </a:t>
            </a:r>
            <a:r>
              <a:rPr lang="en-US" err="1"/>
              <a:t>atau</a:t>
            </a:r>
            <a:r>
              <a:rPr lang="en-US"/>
              <a:t> </a:t>
            </a:r>
            <a:r>
              <a:rPr lang="en-US" err="1"/>
              <a:t>jasa</a:t>
            </a:r>
            <a:r>
              <a:rPr lang="en-US"/>
              <a:t> yang </a:t>
            </a:r>
            <a:r>
              <a:rPr lang="en-US" err="1"/>
              <a:t>diberikan</a:t>
            </a:r>
            <a:r>
              <a:rPr lang="en-US"/>
              <a:t> </a:t>
            </a:r>
            <a:r>
              <a:rPr lang="en-US" err="1"/>
              <a:t>perusahaan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8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84466"/>
          </a:xfrm>
        </p:spPr>
        <p:txBody>
          <a:bodyPr/>
          <a:lstStyle/>
          <a:p>
            <a:r>
              <a:rPr lang="en-ID" sz="3600">
                <a:solidFill>
                  <a:schemeClr val="accent5"/>
                </a:solidFill>
              </a:rPr>
              <a:t>Characteristics </a:t>
            </a:r>
            <a:r>
              <a:rPr lang="id-ID" sz="3600">
                <a:solidFill>
                  <a:schemeClr val="accent5"/>
                </a:solidFill>
              </a:rPr>
              <a:t>of </a:t>
            </a:r>
            <a:r>
              <a:rPr lang="en-ID" sz="3600">
                <a:solidFill>
                  <a:schemeClr val="accent5"/>
                </a:solidFill>
              </a:rPr>
              <a:t>Relationship </a:t>
            </a:r>
            <a:br>
              <a:rPr lang="id-ID" sz="3600">
                <a:solidFill>
                  <a:schemeClr val="accent5"/>
                </a:solidFill>
              </a:rPr>
            </a:br>
            <a:r>
              <a:rPr lang="en-ID" sz="3600">
                <a:solidFill>
                  <a:schemeClr val="accent5"/>
                </a:solidFill>
              </a:rPr>
              <a:t>Marketing</a:t>
            </a:r>
            <a:endParaRPr lang="id-ID" sz="360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779661"/>
            <a:ext cx="2811557" cy="179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/>
              <a:t>The Firm 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Products /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Individualized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Continuous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Price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Customer services</a:t>
            </a:r>
            <a:endParaRPr lang="en-US" sz="1400"/>
          </a:p>
          <a:p>
            <a:r>
              <a:rPr lang="id-ID" sz="1400"/>
              <a:t>      </a:t>
            </a:r>
            <a:r>
              <a:rPr lang="en-ID" sz="1400" err="1"/>
              <a:t>etc</a:t>
            </a:r>
            <a:endParaRPr lang="en-ID" sz="1400"/>
          </a:p>
        </p:txBody>
      </p:sp>
      <p:sp>
        <p:nvSpPr>
          <p:cNvPr id="4" name="Rectangle 3"/>
          <p:cNvSpPr/>
          <p:nvPr/>
        </p:nvSpPr>
        <p:spPr>
          <a:xfrm>
            <a:off x="3850705" y="2218975"/>
            <a:ext cx="173736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/>
              <a:t>Trust and </a:t>
            </a:r>
            <a:endParaRPr lang="id-ID"/>
          </a:p>
          <a:p>
            <a:pPr algn="ctr"/>
            <a:r>
              <a:rPr lang="en-ID"/>
              <a:t>Promises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2160" y="1779661"/>
            <a:ext cx="2811557" cy="1793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/>
              <a:t>The Customer 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Repeat Purchase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Increased 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Goodwill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Positive word of 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400"/>
              <a:t>Lower costs for the firm</a:t>
            </a:r>
          </a:p>
          <a:p>
            <a:r>
              <a:rPr lang="id-ID" sz="1400"/>
              <a:t>      </a:t>
            </a:r>
            <a:r>
              <a:rPr lang="en-ID" sz="1400" err="1"/>
              <a:t>etc</a:t>
            </a:r>
            <a:endParaRPr lang="en-US" sz="14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33946" y="1923678"/>
            <a:ext cx="1737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41569" y="3435846"/>
            <a:ext cx="17464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3579862"/>
            <a:ext cx="6768752" cy="1563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746892" y="11875"/>
            <a:ext cx="1650216" cy="812260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041648" y="111834"/>
            <a:ext cx="1060704" cy="5543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915816" y="366915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>
                <a:solidFill>
                  <a:schemeClr val="bg1"/>
                </a:solidFill>
                <a:latin typeface="+mj-lt"/>
                <a:cs typeface="Arial" pitchFamily="34" charset="0"/>
              </a:rPr>
              <a:t>Thank You for </a:t>
            </a:r>
          </a:p>
          <a:p>
            <a:pPr algn="ctr"/>
            <a:r>
              <a:rPr lang="id-ID" altLang="ko-KR" sz="2400" b="1">
                <a:solidFill>
                  <a:schemeClr val="bg1"/>
                </a:solidFill>
                <a:latin typeface="+mj-lt"/>
                <a:cs typeface="Arial" pitchFamily="34" charset="0"/>
              </a:rPr>
              <a:t>Your Attention</a:t>
            </a:r>
            <a:endParaRPr lang="ko-KR" altLang="en-US" sz="2400" b="1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1470"/>
            <a:ext cx="7524328" cy="884466"/>
          </a:xfrm>
        </p:spPr>
        <p:txBody>
          <a:bodyPr/>
          <a:lstStyle/>
          <a:p>
            <a:r>
              <a:rPr lang="id-ID" altLang="ko-KR">
                <a:solidFill>
                  <a:schemeClr val="accent5"/>
                </a:solidFill>
              </a:rPr>
              <a:t>Models of Consumers:</a:t>
            </a:r>
            <a:r>
              <a:rPr lang="en-US" altLang="ko-KR"/>
              <a:t> </a:t>
            </a:r>
            <a:br>
              <a:rPr lang="id-ID" altLang="ko-KR"/>
            </a:br>
            <a:r>
              <a:rPr lang="id-ID" altLang="ko-KR" sz="2800"/>
              <a:t>4 Views of Consumer Decision Making</a:t>
            </a:r>
            <a:endParaRPr lang="ko-KR" altLang="en-US" sz="2800"/>
          </a:p>
        </p:txBody>
      </p:sp>
      <p:sp>
        <p:nvSpPr>
          <p:cNvPr id="49" name="Pentagon 48"/>
          <p:cNvSpPr/>
          <p:nvPr/>
        </p:nvSpPr>
        <p:spPr>
          <a:xfrm>
            <a:off x="1787178" y="1347614"/>
            <a:ext cx="1187664" cy="325499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Rectangle 2"/>
          <p:cNvSpPr/>
          <p:nvPr/>
        </p:nvSpPr>
        <p:spPr>
          <a:xfrm>
            <a:off x="2682592" y="1347614"/>
            <a:ext cx="5989646" cy="325499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157142" y="1443207"/>
            <a:ext cx="5177313" cy="3249086"/>
            <a:chOff x="2280132" y="1772545"/>
            <a:chExt cx="4596124" cy="574955"/>
          </a:xfrm>
        </p:grpSpPr>
        <p:sp>
          <p:nvSpPr>
            <p:cNvPr id="60" name="TextBox 10"/>
            <p:cNvSpPr txBox="1"/>
            <p:nvPr/>
          </p:nvSpPr>
          <p:spPr bwMode="auto">
            <a:xfrm>
              <a:off x="2280132" y="1772545"/>
              <a:ext cx="4576856" cy="6535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d-ID" altLang="ko-KR" b="1">
                  <a:cs typeface="Arial" pitchFamily="34" charset="0"/>
                </a:rPr>
                <a:t>An Economic View</a:t>
              </a:r>
              <a:endParaRPr lang="en-US" altLang="ko-KR" b="1">
                <a:cs typeface="Arial" pitchFamily="34" charset="0"/>
              </a:endParaRPr>
            </a:p>
          </p:txBody>
        </p:sp>
        <p:sp>
          <p:nvSpPr>
            <p:cNvPr id="61" name="TextBox 12"/>
            <p:cNvSpPr txBox="1"/>
            <p:nvPr/>
          </p:nvSpPr>
          <p:spPr bwMode="auto">
            <a:xfrm>
              <a:off x="2299400" y="1835540"/>
              <a:ext cx="4576856" cy="51196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Menggambarkan dunia persaingan pasar yang sempurna, dimana konsumen dicirikan dengan mengambil </a:t>
              </a:r>
              <a:r>
                <a:rPr lang="id-ID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keputusan yang rasional</a:t>
              </a: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Namun, untuk dapat mengambil keputusan yang sifatnya rasional, konsumen harus bisa:</a:t>
              </a:r>
            </a:p>
            <a:p>
              <a:pPr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1. Aware dengan tersedianya produk-produk alternatif</a:t>
              </a:r>
            </a:p>
            <a:p>
              <a:pPr marL="715963" indent="-715963"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2. Menentukan peringkat masing-masing alternatif    mengenai manfaat dan kerugiannya dengan benar</a:t>
              </a:r>
            </a:p>
            <a:p>
              <a:pPr marL="715963" indent="-715963"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3. Menentukan mana alternatif terbaik</a:t>
              </a:r>
            </a:p>
            <a:p>
              <a:pPr marL="182563" indent="-182563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Padahal, realitanya konsumen tidak menggunakan pertimbangan ekonomis yang mendalam. Mereka enggan berfikir panjang dalam menentukan apa yang hendak dibeli.</a:t>
              </a:r>
            </a:p>
            <a:p>
              <a:pPr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167" y1="21036" x2="41167" y2="21036"/>
                        <a14:foregroundMark x1="37000" y1="22977" x2="37000" y2="22977"/>
                        <a14:foregroundMark x1="26667" y1="39159" x2="26667" y2="39159"/>
                        <a14:foregroundMark x1="24667" y1="35275" x2="24667" y2="35275"/>
                        <a14:foregroundMark x1="18000" y1="61812" x2="18000" y2="61812"/>
                        <a14:foregroundMark x1="19333" y1="79612" x2="19333" y2="79612"/>
                        <a14:foregroundMark x1="13500" y1="49515" x2="13500" y2="49515"/>
                        <a14:foregroundMark x1="26667" y1="43689" x2="26667" y2="43689"/>
                        <a14:foregroundMark x1="46167" y1="31392" x2="46167" y2="31392"/>
                        <a14:foregroundMark x1="57167" y1="53074" x2="57167" y2="53074"/>
                        <a14:foregroundMark x1="84000" y1="25566" x2="84000" y2="25566"/>
                        <a14:foregroundMark x1="84000" y1="25566" x2="84000" y2="25566"/>
                        <a14:foregroundMark x1="45167" y1="49191" x2="45167" y2="49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40957"/>
            <a:ext cx="3888432" cy="200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entagon 20"/>
          <p:cNvSpPr/>
          <p:nvPr/>
        </p:nvSpPr>
        <p:spPr>
          <a:xfrm>
            <a:off x="1720719" y="763788"/>
            <a:ext cx="1258791" cy="368017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"/>
          <p:cNvSpPr/>
          <p:nvPr/>
        </p:nvSpPr>
        <p:spPr>
          <a:xfrm>
            <a:off x="2616134" y="763788"/>
            <a:ext cx="6348354" cy="368017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112389" y="915566"/>
            <a:ext cx="5482518" cy="3344694"/>
            <a:chOff x="2299400" y="1797609"/>
            <a:chExt cx="4592058" cy="486202"/>
          </a:xfrm>
        </p:grpSpPr>
        <p:sp>
          <p:nvSpPr>
            <p:cNvPr id="24" name="TextBox 10"/>
            <p:cNvSpPr txBox="1"/>
            <p:nvPr/>
          </p:nvSpPr>
          <p:spPr bwMode="auto">
            <a:xfrm>
              <a:off x="2314602" y="1797609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d-ID" altLang="ko-KR" b="1">
                  <a:cs typeface="Arial" pitchFamily="34" charset="0"/>
                </a:rPr>
                <a:t>A Passive View</a:t>
              </a:r>
              <a:endParaRPr lang="en-US" altLang="ko-KR" b="1">
                <a:cs typeface="Arial" pitchFamily="34" charset="0"/>
              </a:endParaRPr>
            </a:p>
          </p:txBody>
        </p:sp>
        <p:sp>
          <p:nvSpPr>
            <p:cNvPr id="25" name="TextBox 12"/>
            <p:cNvSpPr txBox="1"/>
            <p:nvPr/>
          </p:nvSpPr>
          <p:spPr bwMode="auto">
            <a:xfrm>
              <a:off x="2299400" y="1867729"/>
              <a:ext cx="4576856" cy="41608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Menggambarkan konsumen pasif yang dasarnya tunduk dengan usaha marketer atau pihak pemasaran dalam mempromosikan produk maupun jasanya.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Konsumen lebih </a:t>
              </a:r>
              <a:r>
                <a:rPr lang="id-ID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impulsif dan irasional</a:t>
              </a: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serta tidak dapat mengenali dengan baik produk apa yang ia butuhkan. Sehingga dijakian sasaran empuk pihak pemasaran.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Konsumen akan mencari info mengenai produk yang diinginkan dan memilih 1 yang muncul di penawaran atau yang memberikan kepuaasan lebih, bahkan dengan impulsifnya memilih barang yang memuaskan mood dan emosinya saat itu.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17995255">
            <a:off x="922151" y="851883"/>
            <a:ext cx="1582408" cy="1546346"/>
            <a:chOff x="2417597" y="1836205"/>
            <a:chExt cx="1913618" cy="1910351"/>
          </a:xfrm>
        </p:grpSpPr>
        <p:sp>
          <p:nvSpPr>
            <p:cNvPr id="9" name="Block Arc 8"/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42947" y="1425302"/>
            <a:ext cx="1239691" cy="1446281"/>
            <a:chOff x="1937906" y="2024163"/>
            <a:chExt cx="1203088" cy="1373937"/>
          </a:xfrm>
        </p:grpSpPr>
        <p:sp>
          <p:nvSpPr>
            <p:cNvPr id="35" name="Isosceles Triangle 30"/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0"/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Isosceles Triangle 30"/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Isosceles Triangle 30"/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324544" y="195486"/>
            <a:ext cx="2196123" cy="1529964"/>
            <a:chOff x="-301346" y="798533"/>
            <a:chExt cx="2131281" cy="1453434"/>
          </a:xfrm>
        </p:grpSpPr>
        <p:sp>
          <p:nvSpPr>
            <p:cNvPr id="40" name="Freeform 39"/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/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Rectangle 56"/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26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1829931" y="1203598"/>
            <a:ext cx="1143364" cy="2808312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2"/>
          <p:cNvSpPr/>
          <p:nvPr/>
        </p:nvSpPr>
        <p:spPr>
          <a:xfrm>
            <a:off x="2904459" y="1203598"/>
            <a:ext cx="5766232" cy="2808312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14187" y="1275608"/>
            <a:ext cx="4574737" cy="3017371"/>
            <a:chOff x="2282839" y="1781114"/>
            <a:chExt cx="4593417" cy="950857"/>
          </a:xfrm>
        </p:grpSpPr>
        <p:sp>
          <p:nvSpPr>
            <p:cNvPr id="13" name="TextBox 10"/>
            <p:cNvSpPr txBox="1"/>
            <p:nvPr/>
          </p:nvSpPr>
          <p:spPr bwMode="auto">
            <a:xfrm>
              <a:off x="2299400" y="1781114"/>
              <a:ext cx="4576856" cy="7178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id-ID" altLang="ko-KR" b="1">
                  <a:cs typeface="Arial" pitchFamily="34" charset="0"/>
                </a:rPr>
                <a:t>A Cognitive View</a:t>
              </a:r>
              <a:endParaRPr lang="en-US" altLang="ko-KR" b="1">
                <a:cs typeface="Arial" pitchFamily="34" charset="0"/>
              </a:endParaRPr>
            </a:p>
          </p:txBody>
        </p:sp>
        <p:sp>
          <p:nvSpPr>
            <p:cNvPr id="14" name="TextBox 12"/>
            <p:cNvSpPr txBox="1"/>
            <p:nvPr/>
          </p:nvSpPr>
          <p:spPr bwMode="auto">
            <a:xfrm>
              <a:off x="2282839" y="1917264"/>
              <a:ext cx="4576856" cy="81470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Menggambarkan konsumen sebagai </a:t>
              </a:r>
              <a:r>
                <a:rPr lang="id-ID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pemecah masalah yang berfikir mendalam</a:t>
              </a: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Cepat dalam memahami dan aktif dalam mencari barang ata jasa yang dapat memenuhi kebutuhannya.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id-ID" altLang="ko-KR" sz="1400" i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Cognitive view </a:t>
              </a: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fokus pada proses dimana konsumen </a:t>
              </a:r>
              <a:r>
                <a:rPr lang="id-ID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mencari dan mengevaluasi informasi </a:t>
              </a:r>
              <a:r>
                <a:rPr lang="id-ID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mengenai merk dan toko retail tertentu hingga muncul niatan untuk membeli pada akhirnya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id-ID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id-ID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" y="1851670"/>
            <a:ext cx="3590994" cy="38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5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829930" y="1203598"/>
            <a:ext cx="1173063" cy="324036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/>
          <p:nvPr/>
        </p:nvSpPr>
        <p:spPr>
          <a:xfrm>
            <a:off x="2904458" y="1203598"/>
            <a:ext cx="5916013" cy="324036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501575" y="1484368"/>
            <a:ext cx="469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Konsumen akan menghentikan usaha pencarian info setelah informasi yang didapat sudah dirasa cukup untuk membuat keputusan yang memuaskan.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Sebagai pemproses info, konsumen sering mengembangkan aturan pengambilan keputusan pintas atau </a:t>
            </a:r>
            <a:r>
              <a:rPr lang="id-ID" altLang="ko-KR" sz="1400" b="1" i="1">
                <a:solidFill>
                  <a:srgbClr val="1C7DE1">
                    <a:lumMod val="75000"/>
                  </a:srgbClr>
                </a:solidFill>
                <a:cs typeface="Arial" pitchFamily="34" charset="0"/>
              </a:rPr>
              <a:t>Heuristic</a:t>
            </a:r>
            <a:r>
              <a:rPr lang="id-ID" altLang="ko-KR" sz="14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 untuk memfasilitasi proses pembuatan keputusan mereka.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Konsumen jga menggunakan aturan tersebut untuk mengatasi </a:t>
            </a:r>
            <a:r>
              <a:rPr lang="id-ID" altLang="ko-KR" sz="1400" b="1" i="1">
                <a:solidFill>
                  <a:srgbClr val="1C7DE1">
                    <a:lumMod val="75000"/>
                  </a:srgbClr>
                </a:solidFill>
                <a:cs typeface="Arial" pitchFamily="34" charset="0"/>
              </a:rPr>
              <a:t>Information overload </a:t>
            </a:r>
            <a:r>
              <a:rPr lang="id-ID" altLang="ko-KR" sz="140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atau terlalu banyaknya informasi yang di sediakan.</a:t>
            </a:r>
          </a:p>
        </p:txBody>
      </p:sp>
    </p:spTree>
    <p:extLst>
      <p:ext uri="{BB962C8B-B14F-4D97-AF65-F5344CB8AC3E}">
        <p14:creationId xmlns:p14="http://schemas.microsoft.com/office/powerpoint/2010/main" val="21272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829930" y="483518"/>
            <a:ext cx="1158785" cy="3888432"/>
          </a:xfrm>
          <a:prstGeom prst="homePlate">
            <a:avLst>
              <a:gd name="adj" fmla="val 5491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/>
          <p:nvPr/>
        </p:nvSpPr>
        <p:spPr>
          <a:xfrm>
            <a:off x="2904458" y="483518"/>
            <a:ext cx="5844005" cy="3888432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10"/>
          <p:cNvSpPr txBox="1"/>
          <p:nvPr/>
        </p:nvSpPr>
        <p:spPr bwMode="auto">
          <a:xfrm>
            <a:off x="3430680" y="486585"/>
            <a:ext cx="4619723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altLang="ko-KR" b="1">
                <a:cs typeface="Arial" pitchFamily="34" charset="0"/>
              </a:rPr>
              <a:t>An Emotional View</a:t>
            </a:r>
            <a:endParaRPr lang="en-US" altLang="ko-KR" b="1"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3430680" y="855918"/>
            <a:ext cx="4558243" cy="40934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Realitanya, tidak hanya </a:t>
            </a:r>
            <a:r>
              <a:rPr lang="id-ID" altLang="ko-KR" sz="1400" i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economic</a:t>
            </a: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id-ID" altLang="ko-KR" sz="1400" i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cognitive view </a:t>
            </a: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yang menjadi pertimbangan. Keputusan seorang konsumen dalam membeli suatu jasa atau produk juga melibatkan perasaan atau emosi. (Seperti senang, rasa takut, cinta, harapan, dan sebagainya)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Konsumen sering kali mengambil keputusan secara irasional. Tidak mempertimbangkan dan mengevaluasi dengan benar suatu produk yang diinginkan karena emosi ikut mempengaruhi.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Namun, </a:t>
            </a:r>
            <a:r>
              <a:rPr lang="id-ID" altLang="ko-KR" sz="1400" i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emotional decision </a:t>
            </a: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 keputusan yang rasional. Namun pembelian produk yang bertujuan untuk meningkatkan “status” lah yang menjadi contoh keputusan yang irasional.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102" name="Picture 6" descr="Image result for hypebeast bran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100000" l="10000" r="97063">
                        <a14:foregroundMark x1="56563" y1="28397" x2="56563" y2="28397"/>
                        <a14:foregroundMark x1="48313" y1="18182" x2="48313" y2="18182"/>
                        <a14:foregroundMark x1="53312" y1="32896" x2="53312" y2="32896"/>
                        <a14:foregroundMark x1="64438" y1="32896" x2="64438" y2="32896"/>
                        <a14:foregroundMark x1="62875" y1="32052" x2="62875" y2="32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358" y="2477625"/>
            <a:ext cx="4032447" cy="26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ypebeast br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018">
            <a:off x="1829929" y="3314589"/>
            <a:ext cx="2880319" cy="20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9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816158" y="411510"/>
            <a:ext cx="1187342" cy="4320480"/>
          </a:xfrm>
          <a:prstGeom prst="homePlate">
            <a:avLst>
              <a:gd name="adj" fmla="val 5491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/>
          <p:nvPr/>
        </p:nvSpPr>
        <p:spPr>
          <a:xfrm>
            <a:off x="2890686" y="411510"/>
            <a:ext cx="5988022" cy="432048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12"/>
          <p:cNvSpPr txBox="1"/>
          <p:nvPr/>
        </p:nvSpPr>
        <p:spPr bwMode="auto">
          <a:xfrm>
            <a:off x="3430680" y="855918"/>
            <a:ext cx="4558243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Mood atau keadaan pikiran seorang konsumen juga penting dalam pengambilan keputusan.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 seperti emosi, mood tidak terfokus dan sudah ada sebelumnya.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Mood lebih rendah intensitasnya, dan lebih tahan lama. Serta  tidak berpasangan langsung dengan tindakan seperti emosi.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Mood sangatlah penting dan memberikan pengaruh pada kapan konsumen belanja, dimana, dan dengan siapa (sendiri atau dengan orang lain), serta bagaimana konsumen merespon dengan lingkungan belanja.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d-ID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Maka pihak merketing berusaha membentuk mood yang baik untuk pembeli di tiap toko retailnya. Karena atmosfir dan image toko berpengaruh dengan mood konsumen.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4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d-ID" altLang="ko-KR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122" name="Picture 2" descr="Image result for grocery shopping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5" b="99451" l="0" r="100000">
                        <a14:foregroundMark x1="14011" y1="29121" x2="14011" y2="29121"/>
                        <a14:foregroundMark x1="16071" y1="37912" x2="16071" y2="37912"/>
                        <a14:foregroundMark x1="66071" y1="85165" x2="66071" y2="85165"/>
                        <a14:foregroundMark x1="68544" y1="29670" x2="68544" y2="29670"/>
                        <a14:foregroundMark x1="62225" y1="18132" x2="62225" y2="18132"/>
                        <a14:foregroundMark x1="71841" y1="22711" x2="71841" y2="22711"/>
                        <a14:foregroundMark x1="71841" y1="22711" x2="71841" y2="22711"/>
                        <a14:foregroundMark x1="72665" y1="20513" x2="72665" y2="20513"/>
                        <a14:foregroundMark x1="67170" y1="27289" x2="67170" y2="27289"/>
                        <a14:foregroundMark x1="60027" y1="33333" x2="60027" y2="33333"/>
                        <a14:foregroundMark x1="71291" y1="33333" x2="71291" y2="33333"/>
                        <a14:foregroundMark x1="68956" y1="31136" x2="68956" y2="31136"/>
                        <a14:foregroundMark x1="73764" y1="34432" x2="73764" y2="34432"/>
                        <a14:foregroundMark x1="74863" y1="35165" x2="74863" y2="35165"/>
                        <a14:foregroundMark x1="62088" y1="32234" x2="62088" y2="32234"/>
                        <a14:foregroundMark x1="60989" y1="37729" x2="60989" y2="37729"/>
                        <a14:foregroundMark x1="16346" y1="17582" x2="16346" y2="17582"/>
                        <a14:foregroundMark x1="28984" y1="5495" x2="28984" y2="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84"/>
          <a:stretch/>
        </p:blipFill>
        <p:spPr bwMode="auto">
          <a:xfrm>
            <a:off x="0" y="2731701"/>
            <a:ext cx="3347864" cy="24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237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Cover and End Slide Master</vt:lpstr>
      <vt:lpstr>Contents Slide Master</vt:lpstr>
      <vt:lpstr>Section Break Slide Master</vt:lpstr>
      <vt:lpstr>Consumer Decision Making &amp; Beyond</vt:lpstr>
      <vt:lpstr>PowerPoint Presentation</vt:lpstr>
      <vt:lpstr>PowerPoint Presentation</vt:lpstr>
      <vt:lpstr>Models of Consumers:  4 Views of Consumer 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Model of Consumer Decision Making</vt:lpstr>
      <vt:lpstr>Input</vt:lpstr>
      <vt:lpstr>PowerPoint Presentation</vt:lpstr>
      <vt:lpstr>PowerPoint Presentation</vt:lpstr>
      <vt:lpstr>Criteria Used for Evaluating  Brands</vt:lpstr>
      <vt:lpstr>Consumer Decision Rules</vt:lpstr>
      <vt:lpstr>PowerPoint Presentation</vt:lpstr>
      <vt:lpstr>Non Compensatory</vt:lpstr>
      <vt:lpstr>How Do Functionally Illiterate  consumers decide?</vt:lpstr>
      <vt:lpstr>PowerPoint Presentation</vt:lpstr>
      <vt:lpstr>Lifestyles as a Consumer  Decision Strategy</vt:lpstr>
      <vt:lpstr>Incomplete Information and  Noncomparable Alternatives</vt:lpstr>
      <vt:lpstr>Applying Decision Rules</vt:lpstr>
      <vt:lpstr>Output</vt:lpstr>
      <vt:lpstr>Purchase Behavior</vt:lpstr>
      <vt:lpstr>Post Purchase Evaluation</vt:lpstr>
      <vt:lpstr>The Decision to Do Nothing</vt:lpstr>
      <vt:lpstr>Consumer Gifting Behavior</vt:lpstr>
      <vt:lpstr>5 jenis pemberian hadiah:</vt:lpstr>
      <vt:lpstr>BEYOND THE DICISION : Consuming  and Possessing</vt:lpstr>
      <vt:lpstr>PowerPoint Presentation</vt:lpstr>
      <vt:lpstr>Relationship Marketing</vt:lpstr>
      <vt:lpstr>Characteristics of Relationship  Marketing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revision>14</cp:revision>
  <dcterms:created xsi:type="dcterms:W3CDTF">2016-12-01T00:32:25Z</dcterms:created>
  <dcterms:modified xsi:type="dcterms:W3CDTF">2018-10-08T09:45:12Z</dcterms:modified>
</cp:coreProperties>
</file>