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48" r:id="rId2"/>
    <p:sldMasterId id="2147483766" r:id="rId3"/>
    <p:sldMasterId id="2147483802" r:id="rId4"/>
    <p:sldMasterId id="2147483820" r:id="rId5"/>
    <p:sldMasterId id="2147483838" r:id="rId6"/>
  </p:sldMasterIdLst>
  <p:sldIdLst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5" r:id="rId28"/>
    <p:sldId id="2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9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0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40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1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9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27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91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86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70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88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0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3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24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38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3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26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1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09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04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86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6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34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88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05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89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81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73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3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47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34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22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63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75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28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03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3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43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2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098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010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2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2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962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701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607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794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69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478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33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488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916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303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2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750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429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760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89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07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509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123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920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595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69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6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993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868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651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49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9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589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46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70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740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367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1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7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820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501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354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105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451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320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007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783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620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1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316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704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844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03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5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126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694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5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2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3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0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4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56537-6F99-487B-8995-CEFEFBDEF60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0F223-1A00-4C93-B0EA-84FE4A85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391" y="375781"/>
            <a:ext cx="7772400" cy="2387600"/>
          </a:xfrm>
        </p:spPr>
        <p:txBody>
          <a:bodyPr/>
          <a:lstStyle/>
          <a:p>
            <a:r>
              <a:rPr lang="en-US" b="1" dirty="0" smtClean="0"/>
              <a:t>Cultural Influences on Consumer </a:t>
            </a:r>
            <a:r>
              <a:rPr lang="en-US" b="1" dirty="0" err="1" smtClean="0"/>
              <a:t>Behaviour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6" y="2889250"/>
            <a:ext cx="4092574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01" y="2895600"/>
            <a:ext cx="3570187" cy="1790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91813" y="4117583"/>
            <a:ext cx="3562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Claudia Maria </a:t>
            </a:r>
            <a:r>
              <a:rPr lang="en-US" sz="2000" b="1" dirty="0" err="1" smtClean="0">
                <a:solidFill>
                  <a:schemeClr val="bg1"/>
                </a:solidFill>
              </a:rPr>
              <a:t>Rumende</a:t>
            </a:r>
            <a:r>
              <a:rPr lang="en-US" sz="2000" b="1" dirty="0" smtClean="0">
                <a:solidFill>
                  <a:schemeClr val="bg1"/>
                </a:solidFill>
              </a:rPr>
              <a:t> (2015031018)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David </a:t>
            </a:r>
            <a:r>
              <a:rPr lang="en-US" sz="2000" b="1" dirty="0" err="1">
                <a:solidFill>
                  <a:schemeClr val="bg1"/>
                </a:solidFill>
              </a:rPr>
              <a:t>Rimartha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Parsaulian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(</a:t>
            </a:r>
            <a:r>
              <a:rPr lang="en-US" sz="2000" b="1" dirty="0" smtClean="0">
                <a:solidFill>
                  <a:schemeClr val="bg1"/>
                </a:solidFill>
              </a:rPr>
              <a:t>2015061045)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ypes of ritual exper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76" y="601250"/>
            <a:ext cx="7841295" cy="55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4731" y="388307"/>
            <a:ext cx="3657599" cy="964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Grooming Rituals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027131" y="2256772"/>
            <a:ext cx="3292257" cy="97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Gift-giving Rituals </a:t>
            </a:r>
            <a:endParaRPr lang="en-US" sz="2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32797" y="6166329"/>
            <a:ext cx="2982912" cy="4286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67676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EFF7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073FA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108342" y="4528203"/>
            <a:ext cx="550862" cy="1069975"/>
          </a:xfrm>
          <a:prstGeom prst="rightArrow">
            <a:avLst>
              <a:gd name="adj1" fmla="val 50000"/>
              <a:gd name="adj2" fmla="val 50014"/>
            </a:avLst>
          </a:prstGeom>
          <a:gradFill rotWithShape="0">
            <a:gsLst>
              <a:gs pos="0">
                <a:srgbClr val="063DE8"/>
              </a:gs>
              <a:gs pos="100000">
                <a:srgbClr val="021245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676767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C073FA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7077532" y="4511285"/>
            <a:ext cx="552450" cy="1063625"/>
          </a:xfrm>
          <a:prstGeom prst="rightArrow">
            <a:avLst>
              <a:gd name="adj1" fmla="val 50000"/>
              <a:gd name="adj2" fmla="val 50014"/>
            </a:avLst>
          </a:prstGeom>
          <a:gradFill rotWithShape="0">
            <a:gsLst>
              <a:gs pos="0">
                <a:srgbClr val="063DE8"/>
              </a:gs>
              <a:gs pos="100000">
                <a:srgbClr val="021245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676767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C073FA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49469" y="4177691"/>
            <a:ext cx="2229632" cy="2079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Gestation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pemberi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termotivasi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oleh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sebuah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peristiwa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untuk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mendapatkan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hadiah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45277" y="4167253"/>
            <a:ext cx="2229632" cy="2079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Presentation </a:t>
            </a:r>
            <a:r>
              <a:rPr lang="en-US" dirty="0">
                <a:sym typeface="Wingdings" panose="05000000000000000000" pitchFamily="2" charset="2"/>
              </a:rPr>
              <a:t> proses </a:t>
            </a:r>
            <a:r>
              <a:rPr lang="en-US" dirty="0" err="1">
                <a:sym typeface="Wingdings" panose="05000000000000000000" pitchFamily="2" charset="2"/>
              </a:rPr>
              <a:t>pertukaran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hadiah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76576" y="4192304"/>
            <a:ext cx="2653430" cy="2079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Reformulation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ikatan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antara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pemberi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penerima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disesuaikan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untuk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menyatukan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hubungan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baru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muncul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setelah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pertukaran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terjadi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pic>
        <p:nvPicPr>
          <p:cNvPr id="1026" name="Picture 2" descr="Professional Groo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49" y="212943"/>
            <a:ext cx="3859582" cy="16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15" y="1879480"/>
            <a:ext cx="3858016" cy="21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6281"/>
            <a:ext cx="9144000" cy="58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41940" y="663880"/>
            <a:ext cx="39582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HOLIDAY RITUALS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99" y="4023986"/>
            <a:ext cx="3344449" cy="2508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5752" y="1816274"/>
            <a:ext cx="2986264" cy="1987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05" y="2342367"/>
            <a:ext cx="4390206" cy="310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814" y="400833"/>
            <a:ext cx="3757808" cy="1052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Rites of Passage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6898" y="1499947"/>
            <a:ext cx="7886700" cy="4351338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Waktu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spesial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ditandai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perubahan</a:t>
            </a:r>
            <a:r>
              <a:rPr lang="en-US" sz="2800" dirty="0"/>
              <a:t> status </a:t>
            </a:r>
            <a:r>
              <a:rPr lang="en-US" sz="2800" dirty="0" err="1" smtClean="0"/>
              <a:t>sosial</a:t>
            </a:r>
            <a:endParaRPr lang="en-US" sz="2800" dirty="0" smtClean="0"/>
          </a:p>
          <a:p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3 </a:t>
            </a:r>
            <a:r>
              <a:rPr lang="en-US" sz="2800" dirty="0" err="1" smtClean="0"/>
              <a:t>tahap</a:t>
            </a:r>
            <a:r>
              <a:rPr lang="en-US" sz="2800" dirty="0" smtClean="0"/>
              <a:t>;</a:t>
            </a:r>
          </a:p>
          <a:p>
            <a:pPr lvl="1"/>
            <a:r>
              <a:rPr lang="en-US" sz="2800" dirty="0" smtClean="0"/>
              <a:t>Separation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>
                <a:sym typeface="Wingdings" panose="05000000000000000000" pitchFamily="2" charset="2"/>
              </a:rPr>
              <a:t>terjadi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ketika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individu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terlepas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dari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kelompok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aslinya</a:t>
            </a:r>
            <a:r>
              <a:rPr lang="en-US" sz="2800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US" sz="2800" dirty="0" err="1" smtClean="0">
                <a:sym typeface="Wingdings" panose="05000000000000000000" pitchFamily="2" charset="2"/>
              </a:rPr>
              <a:t>Liminality</a:t>
            </a:r>
            <a:r>
              <a:rPr lang="en-US" sz="2800" dirty="0" smtClean="0">
                <a:sym typeface="Wingdings" panose="05000000000000000000" pitchFamily="2" charset="2"/>
              </a:rPr>
              <a:t>  </a:t>
            </a:r>
            <a:r>
              <a:rPr lang="en-US" sz="2800" dirty="0" err="1" smtClean="0">
                <a:sym typeface="Wingdings" panose="05000000000000000000" pitchFamily="2" charset="2"/>
              </a:rPr>
              <a:t>ketika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individu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berada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diantara</a:t>
            </a:r>
            <a:r>
              <a:rPr lang="en-US" sz="2800" dirty="0" smtClean="0">
                <a:sym typeface="Wingdings" panose="05000000000000000000" pitchFamily="2" charset="2"/>
              </a:rPr>
              <a:t> 2 status.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Aggregation  </a:t>
            </a:r>
            <a:r>
              <a:rPr lang="en-US" sz="2800" dirty="0" err="1" smtClean="0">
                <a:sym typeface="Wingdings" panose="05000000000000000000" pitchFamily="2" charset="2"/>
              </a:rPr>
              <a:t>terjadi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ketika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seseorang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masuk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kembali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ke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dalam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masyarakat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setelah</a:t>
            </a:r>
            <a:r>
              <a:rPr lang="en-US" sz="2800" dirty="0">
                <a:sym typeface="Wingdings" panose="05000000000000000000" pitchFamily="2" charset="2"/>
              </a:rPr>
              <a:t> ritual </a:t>
            </a:r>
            <a:r>
              <a:rPr lang="en-US" sz="2800" dirty="0" err="1" smtClean="0">
                <a:sym typeface="Wingdings" panose="05000000000000000000" pitchFamily="2" charset="2"/>
              </a:rPr>
              <a:t>selesai</a:t>
            </a:r>
            <a:r>
              <a:rPr lang="en-US" sz="2800" dirty="0">
                <a:sym typeface="Wingdings" panose="05000000000000000000" pitchFamily="2" charset="2"/>
              </a:rPr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060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SACRED AND PROFANE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SACRED PLACES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" y="3052235"/>
            <a:ext cx="2625724" cy="3500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3322321"/>
            <a:ext cx="4846320" cy="3230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3746499"/>
            <a:ext cx="2968626" cy="237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SACRED AND PROFANE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SACRED PEOPLE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44" y="3365499"/>
            <a:ext cx="4143006" cy="2873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61" y="3365499"/>
            <a:ext cx="2391155" cy="30997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98" y="3137829"/>
            <a:ext cx="2495551" cy="332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SACRED AND PROFANE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SACRED EVENTS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644900"/>
            <a:ext cx="4882142" cy="2224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08" y="3079750"/>
            <a:ext cx="3009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Products</a:t>
            </a:r>
          </a:p>
          <a:p>
            <a:r>
              <a:rPr lang="en-US" dirty="0" smtClean="0"/>
              <a:t>Pictorial Images</a:t>
            </a:r>
          </a:p>
          <a:p>
            <a:r>
              <a:rPr lang="en-US" dirty="0" smtClean="0"/>
              <a:t>Piece of the Rock</a:t>
            </a:r>
          </a:p>
          <a:p>
            <a:r>
              <a:rPr lang="en-US" dirty="0" smtClean="0"/>
              <a:t>Symbolic shorthand in the form literal representations</a:t>
            </a:r>
          </a:p>
          <a:p>
            <a:r>
              <a:rPr lang="en-US" dirty="0" smtClean="0"/>
              <a:t>Markers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00" y="2449063"/>
            <a:ext cx="2235200" cy="2194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565" y="4797721"/>
            <a:ext cx="2555335" cy="191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57" y="4625975"/>
            <a:ext cx="4444210" cy="22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FROM SACRED TO PROFANE, AND VICE VERSA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3035300"/>
            <a:ext cx="11188700" cy="3416300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 err="1" smtClean="0"/>
              <a:t>Desacralisation</a:t>
            </a:r>
            <a:endParaRPr lang="en-US" sz="5400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5400" dirty="0" smtClean="0"/>
              <a:t>		</a:t>
            </a:r>
            <a:r>
              <a:rPr lang="en-US" sz="5400" dirty="0" smtClean="0">
                <a:solidFill>
                  <a:srgbClr val="FF0000"/>
                </a:solidFill>
              </a:rPr>
              <a:t>									</a:t>
            </a:r>
            <a:r>
              <a:rPr lang="en-US" sz="5400" dirty="0" smtClean="0"/>
              <a:t>			</a:t>
            </a:r>
            <a:r>
              <a:rPr lang="en-US" sz="5400" dirty="0" err="1" smtClean="0"/>
              <a:t>Sacralisation</a:t>
            </a:r>
            <a:endParaRPr lang="en-US" sz="5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Understanding Culture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Helvetica" panose="020B0604020202020204" pitchFamily="34" charset="0"/>
              </a:rPr>
              <a:t>Budaya</a:t>
            </a:r>
            <a:r>
              <a:rPr lang="en-US" dirty="0">
                <a:latin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</a:rPr>
              <a:t>adalah</a:t>
            </a:r>
            <a:r>
              <a:rPr lang="en-US" dirty="0">
                <a:latin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</a:rPr>
              <a:t>kumpulan</a:t>
            </a:r>
            <a:r>
              <a:rPr lang="en-US" dirty="0">
                <a:latin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</a:rPr>
              <a:t>dari</a:t>
            </a:r>
            <a:r>
              <a:rPr lang="en-US" dirty="0">
                <a:latin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</a:rPr>
              <a:t>makna</a:t>
            </a:r>
            <a:r>
              <a:rPr lang="en-US" dirty="0">
                <a:latin typeface="Helvetica" panose="020B0604020202020204" pitchFamily="34" charset="0"/>
              </a:rPr>
              <a:t>, ritual, </a:t>
            </a:r>
            <a:r>
              <a:rPr lang="en-US" dirty="0" err="1">
                <a:latin typeface="Helvetica" panose="020B0604020202020204" pitchFamily="34" charset="0"/>
              </a:rPr>
              <a:t>norma</a:t>
            </a:r>
            <a:r>
              <a:rPr lang="en-US" dirty="0">
                <a:latin typeface="Helvetica" panose="020B0604020202020204" pitchFamily="34" charset="0"/>
              </a:rPr>
              <a:t>, </a:t>
            </a:r>
            <a:r>
              <a:rPr lang="en-US" dirty="0" err="1">
                <a:latin typeface="Helvetica" panose="020B0604020202020204" pitchFamily="34" charset="0"/>
              </a:rPr>
              <a:t>dan</a:t>
            </a:r>
            <a:r>
              <a:rPr lang="en-US" dirty="0">
                <a:latin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</a:rPr>
              <a:t>tradisi</a:t>
            </a:r>
            <a:r>
              <a:rPr lang="en-US" dirty="0">
                <a:latin typeface="Helvetica" panose="020B0604020202020204" pitchFamily="34" charset="0"/>
              </a:rPr>
              <a:t> di </a:t>
            </a:r>
            <a:r>
              <a:rPr lang="en-US" dirty="0" err="1">
                <a:latin typeface="Helvetica" panose="020B0604020202020204" pitchFamily="34" charset="0"/>
              </a:rPr>
              <a:t>antara</a:t>
            </a:r>
            <a:r>
              <a:rPr lang="en-US" dirty="0">
                <a:latin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</a:rPr>
              <a:t>anggota</a:t>
            </a:r>
            <a:r>
              <a:rPr lang="en-US" dirty="0">
                <a:latin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</a:rPr>
              <a:t>organisasi</a:t>
            </a:r>
            <a:r>
              <a:rPr lang="en-US" dirty="0">
                <a:latin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</a:rPr>
              <a:t>atau</a:t>
            </a:r>
            <a:r>
              <a:rPr lang="en-US" dirty="0">
                <a:latin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</a:rPr>
              <a:t>masyarakat</a:t>
            </a:r>
            <a:r>
              <a:rPr lang="en-US" dirty="0">
                <a:latin typeface="Helvetica" panose="020B0604020202020204" pitchFamily="34" charset="0"/>
              </a:rPr>
              <a:t>, yang </a:t>
            </a:r>
            <a:r>
              <a:rPr lang="en-US" dirty="0" err="1">
                <a:latin typeface="Helvetica" panose="020B0604020202020204" pitchFamily="34" charset="0"/>
              </a:rPr>
              <a:t>dimana</a:t>
            </a:r>
            <a:r>
              <a:rPr lang="en-US" dirty="0"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latin typeface="Helvetica" panose="020B0604020202020204" pitchFamily="34" charset="0"/>
              </a:rPr>
              <a:t>menentukan</a:t>
            </a:r>
            <a:r>
              <a:rPr lang="en-US" dirty="0" smtClean="0">
                <a:latin typeface="Helvetica" panose="020B0604020202020204" pitchFamily="34" charset="0"/>
              </a:rPr>
              <a:t>:</a:t>
            </a:r>
          </a:p>
          <a:p>
            <a:endParaRPr lang="en-US" sz="26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39234" y="3407080"/>
            <a:ext cx="3269293" cy="2116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OVERALL PRIORITIES A CONSUMER ATTACHES TO DIFFERENT ACTIVITIES AND PRODUCTS</a:t>
            </a:r>
          </a:p>
        </p:txBody>
      </p:sp>
      <p:sp>
        <p:nvSpPr>
          <p:cNvPr id="5" name="Oval 4"/>
          <p:cNvSpPr/>
          <p:nvPr/>
        </p:nvSpPr>
        <p:spPr>
          <a:xfrm>
            <a:off x="6436291" y="3409168"/>
            <a:ext cx="3269293" cy="2116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SUCCESS OR FAILURE OF SPECIFIC PRODUCTS AND SERVICES.</a:t>
            </a:r>
          </a:p>
        </p:txBody>
      </p:sp>
    </p:spTree>
    <p:extLst>
      <p:ext uri="{BB962C8B-B14F-4D97-AF65-F5344CB8AC3E}">
        <p14:creationId xmlns:p14="http://schemas.microsoft.com/office/powerpoint/2010/main" val="98402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DESACRALISATION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yang </a:t>
            </a:r>
            <a:r>
              <a:rPr lang="en-US" dirty="0" err="1" smtClean="0"/>
              <a:t>awalnya</a:t>
            </a:r>
            <a:r>
              <a:rPr lang="en-US" dirty="0" smtClean="0"/>
              <a:t> </a:t>
            </a:r>
            <a:r>
              <a:rPr lang="en-US" dirty="0" err="1" smtClean="0"/>
              <a:t>sakral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0" y="3695700"/>
            <a:ext cx="348615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45" y="3765550"/>
            <a:ext cx="2432030" cy="2254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4" y="3451225"/>
            <a:ext cx="2151664" cy="288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08" y="3695700"/>
            <a:ext cx="22225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SACRALISATION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/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sakral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53" y="3670301"/>
            <a:ext cx="390144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3670301"/>
            <a:ext cx="4032250" cy="270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90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COLLECTING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12" y="4025900"/>
            <a:ext cx="3276600" cy="2336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47" y="2679700"/>
            <a:ext cx="5201920" cy="368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" y="4229100"/>
            <a:ext cx="2844800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800" y="2679700"/>
            <a:ext cx="5942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Systematic acquisition of a particular object or set of object</a:t>
            </a:r>
          </a:p>
        </p:txBody>
      </p:sp>
    </p:spTree>
    <p:extLst>
      <p:ext uri="{BB962C8B-B14F-4D97-AF65-F5344CB8AC3E}">
        <p14:creationId xmlns:p14="http://schemas.microsoft.com/office/powerpoint/2010/main" val="1607643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1600"/>
            <a:ext cx="119634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8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21" y="2279737"/>
            <a:ext cx="7886700" cy="4747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budaya</a:t>
            </a:r>
            <a:r>
              <a:rPr lang="en-US" sz="2800" dirty="0" smtClean="0"/>
              <a:t>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3 </a:t>
            </a:r>
            <a:r>
              <a:rPr lang="en-US" sz="2800" dirty="0" err="1" smtClean="0"/>
              <a:t>fungsional</a:t>
            </a:r>
            <a:r>
              <a:rPr lang="en-US" sz="2800" dirty="0" smtClean="0"/>
              <a:t> area</a:t>
            </a:r>
          </a:p>
          <a:p>
            <a:r>
              <a:rPr lang="en-US" sz="2800" i="1" dirty="0" smtClean="0"/>
              <a:t>Ecology</a:t>
            </a:r>
            <a:r>
              <a:rPr lang="en-US" sz="2800" dirty="0" smtClean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>
                <a:sym typeface="Wingdings" panose="05000000000000000000" pitchFamily="2" charset="2"/>
              </a:rPr>
              <a:t>cara</a:t>
            </a:r>
            <a:r>
              <a:rPr lang="en-US" sz="2800" dirty="0">
                <a:sym typeface="Wingdings" panose="05000000000000000000" pitchFamily="2" charset="2"/>
              </a:rPr>
              <a:t> di </a:t>
            </a:r>
            <a:r>
              <a:rPr lang="en-US" sz="2800" dirty="0" err="1">
                <a:sym typeface="Wingdings" panose="05000000000000000000" pitchFamily="2" charset="2"/>
              </a:rPr>
              <a:t>mana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sistem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disesuaikan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dengan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habitatnya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atau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lingkungannya</a:t>
            </a:r>
            <a:r>
              <a:rPr lang="en-US" sz="2800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sz="2800" i="1" dirty="0" smtClean="0">
                <a:sym typeface="Wingdings" panose="05000000000000000000" pitchFamily="2" charset="2"/>
              </a:rPr>
              <a:t>Social structure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>
                <a:sym typeface="Wingdings" panose="05000000000000000000" pitchFamily="2" charset="2"/>
              </a:rPr>
              <a:t>cara</a:t>
            </a:r>
            <a:r>
              <a:rPr lang="en-US" sz="2800" dirty="0">
                <a:sym typeface="Wingdings" panose="05000000000000000000" pitchFamily="2" charset="2"/>
              </a:rPr>
              <a:t> di </a:t>
            </a:r>
            <a:r>
              <a:rPr lang="en-US" sz="2800" dirty="0" err="1">
                <a:sym typeface="Wingdings" panose="05000000000000000000" pitchFamily="2" charset="2"/>
              </a:rPr>
              <a:t>mana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kehidupan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sosial</a:t>
            </a:r>
            <a:r>
              <a:rPr lang="en-US" sz="2800" dirty="0">
                <a:sym typeface="Wingdings" panose="05000000000000000000" pitchFamily="2" charset="2"/>
              </a:rPr>
              <a:t> yang </a:t>
            </a:r>
            <a:r>
              <a:rPr lang="en-US" sz="2800" dirty="0" err="1">
                <a:sym typeface="Wingdings" panose="05000000000000000000" pitchFamily="2" charset="2"/>
              </a:rPr>
              <a:t>tertib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dipertahankan</a:t>
            </a:r>
            <a:r>
              <a:rPr lang="en-US" sz="2800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sz="2800" i="1" dirty="0" smtClean="0">
                <a:sym typeface="Wingdings" panose="05000000000000000000" pitchFamily="2" charset="2"/>
              </a:rPr>
              <a:t>Ideology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ym typeface="Wingdings" panose="05000000000000000000" pitchFamily="2" charset="2"/>
              </a:rPr>
              <a:t>karakteristik</a:t>
            </a:r>
            <a:r>
              <a:rPr lang="en-US" sz="2800" dirty="0" smtClean="0">
                <a:sym typeface="Wingdings" panose="05000000000000000000" pitchFamily="2" charset="2"/>
              </a:rPr>
              <a:t> mental </a:t>
            </a:r>
            <a:r>
              <a:rPr lang="en-US" sz="2800" dirty="0" err="1" smtClean="0">
                <a:sym typeface="Wingdings" panose="05000000000000000000" pitchFamily="2" charset="2"/>
              </a:rPr>
              <a:t>dari</a:t>
            </a:r>
            <a:r>
              <a:rPr lang="en-US" sz="2800" dirty="0" smtClean="0">
                <a:sym typeface="Wingdings" panose="05000000000000000000" pitchFamily="2" charset="2"/>
              </a:rPr>
              <a:t> orang-orang </a:t>
            </a:r>
            <a:r>
              <a:rPr lang="en-US" sz="2800" dirty="0" err="1" smtClean="0">
                <a:sym typeface="Wingdings" panose="05000000000000000000" pitchFamily="2" charset="2"/>
              </a:rPr>
              <a:t>dalam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suatu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masyarakat</a:t>
            </a:r>
            <a:r>
              <a:rPr lang="en-US" sz="2800" dirty="0" smtClean="0">
                <a:sym typeface="Wingdings" panose="05000000000000000000" pitchFamily="2" charset="2"/>
              </a:rPr>
              <a:t>.</a:t>
            </a:r>
            <a:endParaRPr lang="en-US" sz="2800" i="1" dirty="0" smtClean="0"/>
          </a:p>
        </p:txBody>
      </p:sp>
      <p:pic>
        <p:nvPicPr>
          <p:cNvPr id="1032" name="Picture 8" descr="http://1.bp.blogspot.com/-9HrnZW6-hxU/UFdkBPT_cpI/AAAAAAAAIc8/fo0cNfmvWYc/s1600/marketing-cultures-seg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222" y="2760423"/>
            <a:ext cx="354377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781" y="2079320"/>
            <a:ext cx="6333995" cy="3845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4 </a:t>
            </a:r>
            <a:r>
              <a:rPr lang="en-US" sz="2400" b="1" dirty="0" err="1" smtClean="0"/>
              <a:t>dimensi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muncul</a:t>
            </a:r>
            <a:r>
              <a:rPr lang="en-US" sz="2400" b="1" dirty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budaya</a:t>
            </a:r>
            <a:endParaRPr lang="en-US" sz="2400" b="1" dirty="0" smtClean="0"/>
          </a:p>
          <a:p>
            <a:pPr marL="514350" indent="-514350">
              <a:buAutoNum type="arabicPeriod"/>
            </a:pPr>
            <a:r>
              <a:rPr lang="en-US" sz="2400" i="1" dirty="0" smtClean="0"/>
              <a:t>Power distance</a:t>
            </a:r>
            <a:r>
              <a:rPr lang="en-US" sz="2400" dirty="0" smtClean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hubungan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>
                <a:sym typeface="Wingdings" panose="05000000000000000000" pitchFamily="2" charset="2"/>
              </a:rPr>
              <a:t>interpersonal </a:t>
            </a:r>
            <a:r>
              <a:rPr lang="en-US" sz="2400" dirty="0" err="1">
                <a:sym typeface="Wingdings" panose="05000000000000000000" pitchFamily="2" charset="2"/>
              </a:rPr>
              <a:t>terbentuk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ketika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ada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perbedaan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kuat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>
                <a:sym typeface="Wingdings" panose="05000000000000000000" pitchFamily="2" charset="2"/>
              </a:rPr>
              <a:t>yang </a:t>
            </a:r>
            <a:r>
              <a:rPr lang="en-US" sz="2400" dirty="0" err="1">
                <a:sym typeface="Wingdings" panose="05000000000000000000" pitchFamily="2" charset="2"/>
              </a:rPr>
              <a:t>dirasakan</a:t>
            </a:r>
            <a:r>
              <a:rPr lang="en-US" sz="2400" dirty="0" smtClean="0">
                <a:sym typeface="Wingdings" panose="05000000000000000000" pitchFamily="2" charset="2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400" i="1" dirty="0" smtClean="0">
                <a:sym typeface="Wingdings" panose="05000000000000000000" pitchFamily="2" charset="2"/>
              </a:rPr>
              <a:t>Uncertainly avoidance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ym typeface="Wingdings" panose="05000000000000000000" pitchFamily="2" charset="2"/>
              </a:rPr>
              <a:t>orang </a:t>
            </a:r>
            <a:r>
              <a:rPr lang="en-US" sz="2400" dirty="0" err="1">
                <a:sym typeface="Wingdings" panose="05000000000000000000" pitchFamily="2" charset="2"/>
              </a:rPr>
              <a:t>merasa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terancam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oleh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situasi</a:t>
            </a:r>
            <a:r>
              <a:rPr lang="en-US" sz="2400" dirty="0">
                <a:sym typeface="Wingdings" panose="05000000000000000000" pitchFamily="2" charset="2"/>
              </a:rPr>
              <a:t> yang </a:t>
            </a:r>
            <a:r>
              <a:rPr lang="en-US" sz="2400" dirty="0" err="1">
                <a:sym typeface="Wingdings" panose="05000000000000000000" pitchFamily="2" charset="2"/>
              </a:rPr>
              <a:t>ambigu</a:t>
            </a:r>
            <a:endParaRPr lang="en-US" sz="2400" dirty="0"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sz="2400" i="1" dirty="0" smtClean="0">
                <a:sym typeface="Wingdings" panose="05000000000000000000" pitchFamily="2" charset="2"/>
              </a:rPr>
              <a:t>Masculinity/</a:t>
            </a:r>
            <a:r>
              <a:rPr lang="en-US" sz="2400" i="1" dirty="0" err="1" smtClean="0">
                <a:sym typeface="Wingdings" panose="05000000000000000000" pitchFamily="2" charset="2"/>
              </a:rPr>
              <a:t>feminity</a:t>
            </a:r>
            <a:r>
              <a:rPr lang="en-US" sz="2400" dirty="0" smtClean="0">
                <a:sym typeface="Wingdings" panose="05000000000000000000" pitchFamily="2" charset="2"/>
              </a:rPr>
              <a:t>  </a:t>
            </a:r>
            <a:r>
              <a:rPr lang="en-US" sz="2400" dirty="0" err="1" smtClean="0">
                <a:sym typeface="Wingdings" panose="05000000000000000000" pitchFamily="2" charset="2"/>
              </a:rPr>
              <a:t>menggambarkan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peran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seks</a:t>
            </a:r>
            <a:r>
              <a:rPr lang="en-US" sz="2400" dirty="0" smtClean="0">
                <a:sym typeface="Wingdings" panose="05000000000000000000" pitchFamily="2" charset="2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sz="2400" i="1" dirty="0" smtClean="0">
                <a:sym typeface="Wingdings" panose="05000000000000000000" pitchFamily="2" charset="2"/>
              </a:rPr>
              <a:t>Individualism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bagaimana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kesejahteraan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individu</a:t>
            </a:r>
            <a:r>
              <a:rPr lang="en-US" sz="2400" dirty="0">
                <a:sym typeface="Wingdings" panose="05000000000000000000" pitchFamily="2" charset="2"/>
              </a:rPr>
              <a:t> versus </a:t>
            </a:r>
            <a:r>
              <a:rPr lang="en-US" sz="2400" dirty="0" err="1" smtClean="0">
                <a:sym typeface="Wingdings" panose="05000000000000000000" pitchFamily="2" charset="2"/>
              </a:rPr>
              <a:t>kelompok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dinilai</a:t>
            </a:r>
            <a:r>
              <a:rPr lang="en-US" sz="2400" dirty="0" smtClean="0">
                <a:sym typeface="Wingdings" panose="05000000000000000000" pitchFamily="2" charset="2"/>
              </a:rPr>
              <a:t>.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71" y="1196061"/>
            <a:ext cx="3352800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71" y="3811467"/>
            <a:ext cx="3365500" cy="290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0301" y="603627"/>
            <a:ext cx="7966554" cy="1402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/>
              <a:t>Collectivist cultures</a:t>
            </a:r>
            <a:r>
              <a:rPr lang="en-US" sz="3600" dirty="0"/>
              <a:t> </a:t>
            </a:r>
            <a:r>
              <a:rPr lang="en-US" sz="3600" dirty="0">
                <a:sym typeface="Wingdings" panose="05000000000000000000" pitchFamily="2" charset="2"/>
              </a:rPr>
              <a:t> orang </a:t>
            </a:r>
            <a:r>
              <a:rPr lang="en-US" sz="3600" dirty="0" err="1">
                <a:sym typeface="Wingdings" panose="05000000000000000000" pitchFamily="2" charset="2"/>
              </a:rPr>
              <a:t>mengebawahkan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tujuan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pribadi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mereka</a:t>
            </a:r>
            <a:endParaRPr lang="en-US" sz="3600" dirty="0">
              <a:sym typeface="Wingdings" panose="05000000000000000000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9864" y="3724697"/>
            <a:ext cx="7966554" cy="1402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/>
              <a:t>Individualist cultures </a:t>
            </a:r>
            <a:r>
              <a:rPr lang="en-US" sz="3600" dirty="0">
                <a:sym typeface="Wingdings" panose="05000000000000000000" pitchFamily="2" charset="2"/>
              </a:rPr>
              <a:t> orang </a:t>
            </a:r>
            <a:r>
              <a:rPr lang="en-US" sz="3600" dirty="0" err="1">
                <a:sym typeface="Wingdings" panose="05000000000000000000" pitchFamily="2" charset="2"/>
              </a:rPr>
              <a:t>lebih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mementingkan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tujuan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pribadi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mereka</a:t>
            </a:r>
            <a:r>
              <a:rPr lang="en-US" sz="3600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3074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946" y="2190976"/>
            <a:ext cx="3837573" cy="13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nuriffahhidayati.files.wordpress.com/2013/07/slid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733844" y="5348185"/>
            <a:ext cx="4190956" cy="150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1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123" y="764089"/>
            <a:ext cx="7886700" cy="5462979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</a:rPr>
              <a:t>Nilai-nilai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adalah</a:t>
            </a:r>
            <a:r>
              <a:rPr lang="en-US" sz="2200" dirty="0" smtClean="0">
                <a:solidFill>
                  <a:schemeClr val="bg1"/>
                </a:solidFill>
              </a:rPr>
              <a:t> ide </a:t>
            </a:r>
            <a:r>
              <a:rPr lang="en-US" sz="2200" dirty="0" err="1" smtClean="0">
                <a:solidFill>
                  <a:schemeClr val="bg1"/>
                </a:solidFill>
              </a:rPr>
              <a:t>tentang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tujuan</a:t>
            </a:r>
            <a:r>
              <a:rPr lang="en-US" sz="2200" dirty="0">
                <a:solidFill>
                  <a:schemeClr val="bg1"/>
                </a:solidFill>
              </a:rPr>
              <a:t> yang </a:t>
            </a:r>
            <a:r>
              <a:rPr lang="en-US" sz="2200" dirty="0" err="1">
                <a:solidFill>
                  <a:schemeClr val="bg1"/>
                </a:solidFill>
              </a:rPr>
              <a:t>baik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buruk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200" i="1" dirty="0" smtClean="0">
                <a:solidFill>
                  <a:schemeClr val="bg1"/>
                </a:solidFill>
              </a:rPr>
              <a:t>Norms </a:t>
            </a:r>
            <a:r>
              <a:rPr lang="en-US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2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aturan</a:t>
            </a:r>
            <a:r>
              <a:rPr lang="en-US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mengenai</a:t>
            </a:r>
            <a:r>
              <a:rPr lang="en-US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apa</a:t>
            </a:r>
            <a:r>
              <a:rPr lang="en-US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 yang </a:t>
            </a:r>
            <a:r>
              <a:rPr lang="en-US" sz="22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benar</a:t>
            </a:r>
            <a:r>
              <a:rPr lang="en-US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dan</a:t>
            </a:r>
            <a:r>
              <a:rPr lang="en-US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salah</a:t>
            </a:r>
            <a:r>
              <a:rPr lang="en-US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diterima</a:t>
            </a:r>
            <a:r>
              <a:rPr lang="en-US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atau</a:t>
            </a:r>
            <a:r>
              <a:rPr lang="en-US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tidak</a:t>
            </a:r>
            <a:r>
              <a:rPr lang="en-US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diterima</a:t>
            </a:r>
            <a:r>
              <a:rPr lang="en-US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  <a:endParaRPr lang="en-US" sz="22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8087" y="2317316"/>
            <a:ext cx="2605414" cy="1377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ENACTED NORMS</a:t>
            </a:r>
            <a:r>
              <a:rPr lang="en-US" dirty="0"/>
              <a:t>;</a:t>
            </a:r>
          </a:p>
          <a:p>
            <a:pPr algn="ctr"/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jelas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46520" y="2306877"/>
            <a:ext cx="3820437" cy="1375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CRESCIVE NORMS</a:t>
            </a:r>
            <a:r>
              <a:rPr lang="en-US" dirty="0"/>
              <a:t>;</a:t>
            </a:r>
          </a:p>
          <a:p>
            <a:pPr algn="ctr"/>
            <a:r>
              <a:rPr lang="sv-SE" dirty="0"/>
              <a:t>Tertanam dalam budaya dan hanya didapatkan melalui interaksi dengan anggota lain dari budaya tersebut.</a:t>
            </a:r>
          </a:p>
        </p:txBody>
      </p:sp>
      <p:pic>
        <p:nvPicPr>
          <p:cNvPr id="4098" name="Picture 2" descr="Image result for traffic 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80" y="3981113"/>
            <a:ext cx="2487417" cy="226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46521" y="3795387"/>
            <a:ext cx="3832965" cy="8267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Custom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diturunkan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masa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lalu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mengontrol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perilaku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6336083" y="4711874"/>
            <a:ext cx="3832965" cy="8267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More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kebiasaan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suatu</a:t>
            </a:r>
            <a:r>
              <a:rPr lang="en-US" dirty="0">
                <a:sym typeface="Wingdings" panose="05000000000000000000" pitchFamily="2" charset="2"/>
              </a:rPr>
              <a:t> moral yang </a:t>
            </a:r>
            <a:r>
              <a:rPr lang="en-US" dirty="0" err="1">
                <a:sym typeface="Wingdings" panose="05000000000000000000" pitchFamily="2" charset="2"/>
              </a:rPr>
              <a:t>kuat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6361134" y="5693079"/>
            <a:ext cx="3832965" cy="8267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Conventions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norma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mengenai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perilaku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sehari-hari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Myths and Rituals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77" y="2503291"/>
            <a:ext cx="8761412" cy="3416300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Myths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cerita</a:t>
            </a:r>
            <a:r>
              <a:rPr lang="en-US" sz="2400" dirty="0" smtClean="0">
                <a:sym typeface="Wingdings" panose="05000000000000000000" pitchFamily="2" charset="2"/>
              </a:rPr>
              <a:t> yang </a:t>
            </a:r>
            <a:r>
              <a:rPr lang="en-US" sz="2400" dirty="0" err="1" smtClean="0">
                <a:sym typeface="Wingdings" panose="05000000000000000000" pitchFamily="2" charset="2"/>
              </a:rPr>
              <a:t>berisi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elemen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simbolis</a:t>
            </a:r>
            <a:r>
              <a:rPr lang="en-US" sz="2400" dirty="0" smtClean="0">
                <a:sym typeface="Wingdings" panose="05000000000000000000" pitchFamily="2" charset="2"/>
              </a:rPr>
              <a:t> yang </a:t>
            </a:r>
            <a:r>
              <a:rPr lang="en-US" sz="2400" dirty="0" err="1" smtClean="0">
                <a:sym typeface="Wingdings" panose="05000000000000000000" pitchFamily="2" charset="2"/>
              </a:rPr>
              <a:t>mengekspresikan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cita-cita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budaya</a:t>
            </a:r>
            <a:r>
              <a:rPr lang="en-US" sz="2400" dirty="0" smtClean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en-US" sz="2400" b="1" dirty="0" smtClean="0">
                <a:sym typeface="Wingdings" panose="05000000000000000000" pitchFamily="2" charset="2"/>
              </a:rPr>
              <a:t>The functions and Structure of Myths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>
                <a:sym typeface="Wingdings" panose="05000000000000000000" pitchFamily="2" charset="2"/>
              </a:rPr>
              <a:t>Metaphysical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>
                <a:sym typeface="Wingdings" panose="05000000000000000000" pitchFamily="2" charset="2"/>
              </a:rPr>
              <a:t>Cosmological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>
                <a:sym typeface="Wingdings" panose="05000000000000000000" pitchFamily="2" charset="2"/>
              </a:rPr>
              <a:t>Sociological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>
                <a:sym typeface="Wingdings" panose="05000000000000000000" pitchFamily="2" charset="2"/>
              </a:rPr>
              <a:t>Psychological</a:t>
            </a:r>
          </a:p>
        </p:txBody>
      </p:sp>
      <p:pic>
        <p:nvPicPr>
          <p:cNvPr id="1026" name="Picture 2" descr="Image result for cultural influence on consumer behavi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40" y="2993719"/>
            <a:ext cx="3722997" cy="282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3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907" y="2392470"/>
            <a:ext cx="6037545" cy="33460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Myths abound in Modern Popular Culture</a:t>
            </a:r>
            <a:endParaRPr lang="en-US" sz="3200" dirty="0" smtClean="0"/>
          </a:p>
          <a:p>
            <a:pPr>
              <a:buFontTx/>
              <a:buChar char="-"/>
            </a:pPr>
            <a:r>
              <a:rPr lang="en-US" sz="3200" dirty="0" err="1" smtClean="0"/>
              <a:t>Diwujudkan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buku</a:t>
            </a:r>
            <a:r>
              <a:rPr lang="en-US" sz="3200" dirty="0" smtClean="0"/>
              <a:t>, </a:t>
            </a:r>
            <a:r>
              <a:rPr lang="en-US" sz="3200" dirty="0" err="1" smtClean="0"/>
              <a:t>komik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iklan</a:t>
            </a:r>
            <a:r>
              <a:rPr lang="en-US" sz="3200" dirty="0" smtClean="0"/>
              <a:t>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i="1" dirty="0" err="1" smtClean="0"/>
              <a:t>Monomyth</a:t>
            </a:r>
            <a:r>
              <a:rPr lang="en-US" sz="3200" i="1" dirty="0" smtClean="0"/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dirty="0" err="1" smtClean="0">
                <a:sym typeface="Wingdings" panose="05000000000000000000" pitchFamily="2" charset="2"/>
              </a:rPr>
              <a:t>mitos</a:t>
            </a:r>
            <a:r>
              <a:rPr lang="en-US" sz="3200" dirty="0" smtClean="0">
                <a:sym typeface="Wingdings" panose="05000000000000000000" pitchFamily="2" charset="2"/>
              </a:rPr>
              <a:t> yang </a:t>
            </a:r>
            <a:r>
              <a:rPr lang="en-US" sz="3200" dirty="0" err="1" smtClean="0">
                <a:sym typeface="Wingdings" panose="05000000000000000000" pitchFamily="2" charset="2"/>
              </a:rPr>
              <a:t>umum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bagi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banyak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budaya</a:t>
            </a:r>
            <a:r>
              <a:rPr lang="en-US" sz="3200" dirty="0" smtClean="0">
                <a:sym typeface="Wingdings" panose="05000000000000000000" pitchFamily="2" charset="2"/>
              </a:rPr>
              <a:t>.</a:t>
            </a:r>
            <a:endParaRPr lang="en-US" sz="3200" i="1" dirty="0" smtClean="0"/>
          </a:p>
        </p:txBody>
      </p:sp>
      <p:pic>
        <p:nvPicPr>
          <p:cNvPr id="6146" name="Picture 2" descr="Image result for super heroes comic books spider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176" y="885954"/>
            <a:ext cx="2931091" cy="466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7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500" y="214814"/>
            <a:ext cx="7886700" cy="1325563"/>
          </a:xfrm>
        </p:spPr>
        <p:txBody>
          <a:bodyPr/>
          <a:lstStyle/>
          <a:p>
            <a:r>
              <a:rPr lang="en-US" b="1" dirty="0" smtClean="0"/>
              <a:t>Rituals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765" y="1412266"/>
            <a:ext cx="78867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Ritual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sekumpulan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perilaku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simbolik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terjadi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berurutan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secara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tetap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cenderung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diulang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berkala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1849676" y="2830882"/>
            <a:ext cx="4822521" cy="1002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Ritual artefacts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barang</a:t>
            </a:r>
            <a:r>
              <a:rPr lang="en-US" sz="2400" dirty="0">
                <a:sym typeface="Wingdings" panose="05000000000000000000" pitchFamily="2" charset="2"/>
              </a:rPr>
              <a:t> yang </a:t>
            </a:r>
            <a:r>
              <a:rPr lang="en-US" sz="2400" dirty="0" err="1">
                <a:sym typeface="Wingdings" panose="05000000000000000000" pitchFamily="2" charset="2"/>
              </a:rPr>
              <a:t>dibutuhkan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untuk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melakukan</a:t>
            </a:r>
            <a:r>
              <a:rPr lang="en-US" sz="2400" dirty="0">
                <a:sym typeface="Wingdings" panose="05000000000000000000" pitchFamily="2" charset="2"/>
              </a:rPr>
              <a:t> ritual</a:t>
            </a:r>
            <a:endParaRPr lang="en-US" sz="2400" dirty="0"/>
          </a:p>
        </p:txBody>
      </p:sp>
      <p:pic>
        <p:nvPicPr>
          <p:cNvPr id="6" name="Picture 2" descr="http://www.sarahlouisecakes.com/images/006_Wedding_Cake_Red_Rose_Ca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8239" flipV="1">
            <a:off x="1823660" y="4360352"/>
            <a:ext cx="1541666" cy="16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tumblr birthday cand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2115" flipV="1">
            <a:off x="5688828" y="3995802"/>
            <a:ext cx="2648569" cy="176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fc barcelona champions league troph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3079" flipV="1">
            <a:off x="3700583" y="4312325"/>
            <a:ext cx="1944480" cy="179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greetings c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72419" flipV="1">
            <a:off x="7753999" y="4112777"/>
            <a:ext cx="2828629" cy="17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1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3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4.xml><?xml version="1.0" encoding="utf-8"?>
<a:theme xmlns:a="http://schemas.openxmlformats.org/drawingml/2006/main" name="4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3_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98</TotalTime>
  <Words>491</Words>
  <Application>Microsoft Office PowerPoint</Application>
  <PresentationFormat>Widescreen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Cambria</vt:lpstr>
      <vt:lpstr>Helvetica</vt:lpstr>
      <vt:lpstr>Times New Roman</vt:lpstr>
      <vt:lpstr>Wingdings</vt:lpstr>
      <vt:lpstr>Wingdings 3</vt:lpstr>
      <vt:lpstr>Ion Boardroom</vt:lpstr>
      <vt:lpstr>1_Ion Boardroom</vt:lpstr>
      <vt:lpstr>2_Ion Boardroom</vt:lpstr>
      <vt:lpstr>4_Ion Boardroom</vt:lpstr>
      <vt:lpstr>3_Ion Boardroom</vt:lpstr>
      <vt:lpstr>Office Theme</vt:lpstr>
      <vt:lpstr>Cultural Influences on Consumer Behaviour</vt:lpstr>
      <vt:lpstr>Understanding Culture</vt:lpstr>
      <vt:lpstr>PowerPoint Presentation</vt:lpstr>
      <vt:lpstr>PowerPoint Presentation</vt:lpstr>
      <vt:lpstr>PowerPoint Presentation</vt:lpstr>
      <vt:lpstr>PowerPoint Presentation</vt:lpstr>
      <vt:lpstr>Myths and Rituals</vt:lpstr>
      <vt:lpstr>PowerPoint Presentation</vt:lpstr>
      <vt:lpstr>Rituals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SACRED AND PROFANE CONSUMPTION</vt:lpstr>
      <vt:lpstr>SACRED AND PROFANE CONSUMPTION</vt:lpstr>
      <vt:lpstr>SACRED AND PROFANE CONSUMPTION</vt:lpstr>
      <vt:lpstr>TOURISM</vt:lpstr>
      <vt:lpstr>FROM SACRED TO PROFANE, AND VICE VERSA</vt:lpstr>
      <vt:lpstr>DESACRALISATION</vt:lpstr>
      <vt:lpstr>SACRALISATION</vt:lpstr>
      <vt:lpstr>COLLECTING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SACRED AND PROFANE CONSUMPTION</dc:title>
  <dc:creator>User name</dc:creator>
  <cp:lastModifiedBy>claudia rumende</cp:lastModifiedBy>
  <cp:revision>16</cp:revision>
  <dcterms:created xsi:type="dcterms:W3CDTF">2016-10-04T14:20:09Z</dcterms:created>
  <dcterms:modified xsi:type="dcterms:W3CDTF">2016-10-07T11:36:00Z</dcterms:modified>
</cp:coreProperties>
</file>