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ph type="sldImg"/>
          </p:nvPr>
        </p:nvSpPr>
        <p:spPr>
          <a:xfrm>
            <a:off x="1143000" y="685800"/>
            <a:ext cx="4572000" cy="3429000"/>
          </a:xfrm>
          <a:prstGeom prst="rect">
            <a:avLst/>
          </a:prstGeom>
        </p:spPr>
        <p:txBody>
          <a:bodyPr/>
          <a:lstStyle/>
          <a:p>
            <a:pPr/>
          </a:p>
        </p:txBody>
      </p:sp>
      <p:sp>
        <p:nvSpPr>
          <p:cNvPr id="163" name="Shape 16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Shape 12"/>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13" name="Shape 13"/>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21000">
                <a:solidFill>
                  <a:srgbClr val="E4E4E4"/>
                </a:solidFill>
                <a:latin typeface="Baskerville SemiBold"/>
                <a:ea typeface="Baskerville SemiBold"/>
                <a:cs typeface="Baskerville SemiBold"/>
                <a:sym typeface="Baskerville SemiBold"/>
              </a:defRPr>
            </a:lvl1pPr>
          </a:lstStyle>
          <a:p>
            <a:pPr/>
            <a:r>
              <a:t>“</a:t>
            </a:r>
          </a:p>
        </p:txBody>
      </p:sp>
      <p:sp>
        <p:nvSpPr>
          <p:cNvPr id="102" name="Shape 102"/>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Type a quote here.</a:t>
            </a:r>
          </a:p>
        </p:txBody>
      </p:sp>
      <p:sp>
        <p:nvSpPr>
          <p:cNvPr id="103" name="Shape 103"/>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pPr/>
            <a:r>
              <a:t>-Johnny Appleseed</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11" name="Shape 111"/>
          <p:cNvSpPr/>
          <p:nvPr>
            <p:ph type="pic" idx="13"/>
          </p:nvPr>
        </p:nvSpPr>
        <p:spPr>
          <a:xfrm>
            <a:off x="0" y="0"/>
            <a:ext cx="13004800" cy="9753600"/>
          </a:xfrm>
          <a:prstGeom prst="rect">
            <a:avLst/>
          </a:prstGeom>
        </p:spPr>
        <p:txBody>
          <a:bodyPr lIns="91439" tIns="45719" rIns="91439" bIns="45719">
            <a:noAutofit/>
          </a:bodyPr>
          <a:lstStyle/>
          <a:p>
            <a:pPr/>
          </a:p>
        </p:txBody>
      </p:sp>
      <p:sp>
        <p:nvSpPr>
          <p:cNvPr id="112" name="Shape 112"/>
          <p:cNvSpPr/>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Slide">
    <p:bg>
      <p:bgPr>
        <a:gradFill flip="none" rotWithShape="1">
          <a:gsLst>
            <a:gs pos="0">
              <a:srgbClr val="3B3B3B"/>
            </a:gs>
            <a:gs pos="31000">
              <a:srgbClr val="000000"/>
            </a:gs>
            <a:gs pos="100000">
              <a:srgbClr val="000000"/>
            </a:gs>
          </a:gsLst>
          <a:lin ang="5400000" scaled="0"/>
        </a:gradFill>
      </p:bgPr>
    </p:bg>
    <p:spTree>
      <p:nvGrpSpPr>
        <p:cNvPr id="1" name=""/>
        <p:cNvGrpSpPr/>
        <p:nvPr/>
      </p:nvGrpSpPr>
      <p:grpSpPr>
        <a:xfrm>
          <a:off x="0" y="0"/>
          <a:ext cx="0" cy="0"/>
          <a:chOff x="0" y="0"/>
          <a:chExt cx="0" cy="0"/>
        </a:xfrm>
      </p:grpSpPr>
      <p:pic>
        <p:nvPicPr>
          <p:cNvPr id="126" name="image1.png" descr="horizon.png"/>
          <p:cNvPicPr>
            <a:picLocks noChangeAspect="1"/>
          </p:cNvPicPr>
          <p:nvPr/>
        </p:nvPicPr>
        <p:blipFill>
          <a:blip r:embed="rId2">
            <a:extLst/>
          </a:blip>
          <a:srcRect l="0" t="33333" r="0" b="0"/>
          <a:stretch>
            <a:fillRect/>
          </a:stretch>
        </p:blipFill>
        <p:spPr>
          <a:xfrm>
            <a:off x="-1" y="-1"/>
            <a:ext cx="13004802" cy="6502402"/>
          </a:xfrm>
          <a:prstGeom prst="rect">
            <a:avLst/>
          </a:prstGeom>
          <a:ln w="12700">
            <a:miter lim="400000"/>
          </a:ln>
        </p:spPr>
      </p:pic>
      <p:sp>
        <p:nvSpPr>
          <p:cNvPr id="127" name="Shape 127"/>
          <p:cNvSpPr/>
          <p:nvPr>
            <p:ph type="body" sz="quarter" idx="1"/>
          </p:nvPr>
        </p:nvSpPr>
        <p:spPr>
          <a:xfrm>
            <a:off x="1733973" y="5527040"/>
            <a:ext cx="9103361" cy="2492587"/>
          </a:xfrm>
          <a:prstGeom prst="rect">
            <a:avLst/>
          </a:prstGeom>
        </p:spPr>
        <p:txBody>
          <a:bodyPr lIns="65023" tIns="65023" rIns="65023" bIns="65023"/>
          <a:lstStyle>
            <a:lvl1pPr marL="0" indent="0" algn="ctr" defTabSz="1300480">
              <a:spcBef>
                <a:spcPts val="800"/>
              </a:spcBef>
              <a:buSzTx/>
              <a:buFontTx/>
              <a:buNone/>
              <a:defRPr spc="42" sz="2400">
                <a:solidFill>
                  <a:srgbClr val="DC9E1F"/>
                </a:solidFill>
                <a:latin typeface="Arial Narrow"/>
                <a:ea typeface="Arial Narrow"/>
                <a:cs typeface="Arial Narrow"/>
                <a:sym typeface="Arial Narrow"/>
              </a:defRPr>
            </a:lvl1pPr>
            <a:lvl2pPr marL="0" indent="457200" algn="ctr" defTabSz="1300480">
              <a:spcBef>
                <a:spcPts val="800"/>
              </a:spcBef>
              <a:buSzTx/>
              <a:buFontTx/>
              <a:buNone/>
              <a:defRPr spc="42" sz="2400">
                <a:solidFill>
                  <a:srgbClr val="DC9E1F"/>
                </a:solidFill>
                <a:latin typeface="Arial Narrow"/>
                <a:ea typeface="Arial Narrow"/>
                <a:cs typeface="Arial Narrow"/>
                <a:sym typeface="Arial Narrow"/>
              </a:defRPr>
            </a:lvl2pPr>
            <a:lvl3pPr marL="0" indent="914400" algn="ctr" defTabSz="1300480">
              <a:spcBef>
                <a:spcPts val="800"/>
              </a:spcBef>
              <a:buSzTx/>
              <a:buFontTx/>
              <a:buNone/>
              <a:defRPr spc="42" sz="2400">
                <a:solidFill>
                  <a:srgbClr val="DC9E1F"/>
                </a:solidFill>
                <a:latin typeface="Arial Narrow"/>
                <a:ea typeface="Arial Narrow"/>
                <a:cs typeface="Arial Narrow"/>
                <a:sym typeface="Arial Narrow"/>
              </a:defRPr>
            </a:lvl3pPr>
            <a:lvl4pPr marL="0" indent="1371600" algn="ctr" defTabSz="1300480">
              <a:spcBef>
                <a:spcPts val="800"/>
              </a:spcBef>
              <a:buSzTx/>
              <a:buFontTx/>
              <a:buNone/>
              <a:defRPr spc="42" sz="2400">
                <a:solidFill>
                  <a:srgbClr val="DC9E1F"/>
                </a:solidFill>
                <a:latin typeface="Arial Narrow"/>
                <a:ea typeface="Arial Narrow"/>
                <a:cs typeface="Arial Narrow"/>
                <a:sym typeface="Arial Narrow"/>
              </a:defRPr>
            </a:lvl4pPr>
            <a:lvl5pPr marL="0" indent="1828800" algn="ctr" defTabSz="1300480">
              <a:spcBef>
                <a:spcPts val="800"/>
              </a:spcBef>
              <a:buSzTx/>
              <a:buFontTx/>
              <a:buNone/>
              <a:defRPr spc="42" sz="2400">
                <a:solidFill>
                  <a:srgbClr val="DC9E1F"/>
                </a:solidFill>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title"/>
          </p:nvPr>
        </p:nvSpPr>
        <p:spPr>
          <a:xfrm>
            <a:off x="975359" y="2855662"/>
            <a:ext cx="11054082" cy="2090704"/>
          </a:xfrm>
          <a:prstGeom prst="rect">
            <a:avLst/>
          </a:prstGeom>
        </p:spPr>
        <p:txBody>
          <a:bodyPr lIns="65023" tIns="65023" rIns="65023" bIns="65023" anchor="b"/>
          <a:lstStyle>
            <a:lvl1pPr algn="ctr" defTabSz="1300480">
              <a:spcBef>
                <a:spcPts val="0"/>
              </a:spcBef>
              <a:defRPr spc="68" sz="4400">
                <a:solidFill>
                  <a:srgbClr val="FFFFFF"/>
                </a:solidFill>
                <a:latin typeface="Arial Narrow"/>
                <a:ea typeface="Arial Narrow"/>
                <a:cs typeface="Arial Narrow"/>
                <a:sym typeface="Arial Narrow"/>
              </a:defRPr>
            </a:lvl1pPr>
          </a:lstStyle>
          <a:p>
            <a:pPr/>
            <a:r>
              <a:t>Title Text</a:t>
            </a:r>
          </a:p>
        </p:txBody>
      </p:sp>
      <p:sp>
        <p:nvSpPr>
          <p:cNvPr id="129" name="Shape 129"/>
          <p:cNvSpPr/>
          <p:nvPr>
            <p:ph type="sldNum" sz="quarter" idx="2"/>
          </p:nvPr>
        </p:nvSpPr>
        <p:spPr>
          <a:xfrm>
            <a:off x="11832892" y="9133162"/>
            <a:ext cx="304922" cy="333249"/>
          </a:xfrm>
          <a:prstGeom prst="rect">
            <a:avLst/>
          </a:prstGeom>
        </p:spPr>
        <p:txBody>
          <a:bodyPr lIns="65023" tIns="65023" rIns="65023" bIns="65023" anchor="ctr"/>
          <a:lstStyle>
            <a:lvl1pPr defTabSz="1300480">
              <a:defRPr sz="1400">
                <a:solidFill>
                  <a:srgbClr val="FFFFFF"/>
                </a:solidFill>
                <a:latin typeface="Arial Narrow"/>
                <a:ea typeface="Arial Narrow"/>
                <a:cs typeface="Arial Narrow"/>
                <a:sym typeface="Arial Narrow"/>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gradFill flip="none" rotWithShape="1">
          <a:gsLst>
            <a:gs pos="0">
              <a:srgbClr val="3B3B3B"/>
            </a:gs>
            <a:gs pos="31000">
              <a:srgbClr val="000000"/>
            </a:gs>
            <a:gs pos="100000">
              <a:srgbClr val="000000"/>
            </a:gs>
          </a:gsLst>
          <a:lin ang="5400000" scaled="0"/>
        </a:gradFill>
      </p:bgPr>
    </p:bg>
    <p:spTree>
      <p:nvGrpSpPr>
        <p:cNvPr id="1" name=""/>
        <p:cNvGrpSpPr/>
        <p:nvPr/>
      </p:nvGrpSpPr>
      <p:grpSpPr>
        <a:xfrm>
          <a:off x="0" y="0"/>
          <a:ext cx="0" cy="0"/>
          <a:chOff x="0" y="0"/>
          <a:chExt cx="0" cy="0"/>
        </a:xfrm>
      </p:grpSpPr>
      <p:pic>
        <p:nvPicPr>
          <p:cNvPr id="136" name="image1.png" descr="horizon.png"/>
          <p:cNvPicPr>
            <a:picLocks noChangeAspect="1"/>
          </p:cNvPicPr>
          <p:nvPr/>
        </p:nvPicPr>
        <p:blipFill>
          <a:blip r:embed="rId2">
            <a:extLst/>
          </a:blip>
          <a:stretch>
            <a:fillRect/>
          </a:stretch>
        </p:blipFill>
        <p:spPr>
          <a:xfrm>
            <a:off x="-1" y="-1"/>
            <a:ext cx="13004802" cy="9753602"/>
          </a:xfrm>
          <a:prstGeom prst="rect">
            <a:avLst/>
          </a:prstGeom>
          <a:ln w="12700">
            <a:miter lim="400000"/>
          </a:ln>
        </p:spPr>
      </p:pic>
      <p:sp>
        <p:nvSpPr>
          <p:cNvPr id="137" name="Shape 137"/>
          <p:cNvSpPr/>
          <p:nvPr>
            <p:ph type="title"/>
          </p:nvPr>
        </p:nvSpPr>
        <p:spPr>
          <a:xfrm>
            <a:off x="866986" y="390596"/>
            <a:ext cx="11270828" cy="1625601"/>
          </a:xfrm>
          <a:prstGeom prst="rect">
            <a:avLst/>
          </a:prstGeom>
        </p:spPr>
        <p:txBody>
          <a:bodyPr lIns="65023" tIns="65023" rIns="65023" bIns="65023" anchor="b"/>
          <a:lstStyle>
            <a:lvl1pPr defTabSz="1300480">
              <a:spcBef>
                <a:spcPts val="0"/>
              </a:spcBef>
              <a:defRPr spc="70" sz="4200">
                <a:solidFill>
                  <a:srgbClr val="FFFFFF"/>
                </a:solidFill>
                <a:latin typeface="Arial Narrow"/>
                <a:ea typeface="Arial Narrow"/>
                <a:cs typeface="Arial Narrow"/>
                <a:sym typeface="Arial Narrow"/>
              </a:defRPr>
            </a:lvl1pPr>
          </a:lstStyle>
          <a:p>
            <a:pPr/>
            <a:r>
              <a:t>Title Text</a:t>
            </a:r>
          </a:p>
        </p:txBody>
      </p:sp>
      <p:sp>
        <p:nvSpPr>
          <p:cNvPr id="138" name="Shape 138"/>
          <p:cNvSpPr/>
          <p:nvPr>
            <p:ph type="body" idx="1"/>
          </p:nvPr>
        </p:nvSpPr>
        <p:spPr>
          <a:xfrm>
            <a:off x="866986" y="2275839"/>
            <a:ext cx="11270828" cy="5852162"/>
          </a:xfrm>
          <a:prstGeom prst="rect">
            <a:avLst/>
          </a:prstGeom>
        </p:spPr>
        <p:txBody>
          <a:bodyPr lIns="65023" tIns="65023" rIns="65023" bIns="65023"/>
          <a:lstStyle>
            <a:lvl1pPr marL="484094" indent="-484094" defTabSz="1300480">
              <a:spcBef>
                <a:spcPts val="800"/>
              </a:spcBef>
              <a:buClr>
                <a:srgbClr val="DC9E1F"/>
              </a:buClr>
              <a:buSzPct val="100000"/>
              <a:buFont typeface="Arial"/>
              <a:buChar char="•"/>
              <a:defRPr spc="42" sz="2400">
                <a:solidFill>
                  <a:srgbClr val="FFFFFF"/>
                </a:solidFill>
                <a:latin typeface="Arial Narrow"/>
                <a:ea typeface="Arial Narrow"/>
                <a:cs typeface="Arial Narrow"/>
                <a:sym typeface="Arial Narrow"/>
              </a:defRPr>
            </a:lvl1pPr>
            <a:lvl2pPr marL="860611" indent="-403411" defTabSz="1300480">
              <a:spcBef>
                <a:spcPts val="800"/>
              </a:spcBef>
              <a:buClr>
                <a:srgbClr val="DC9E1F"/>
              </a:buClr>
              <a:buSzPct val="100000"/>
              <a:buFont typeface="Arial"/>
              <a:buChar char="•"/>
              <a:defRPr spc="42" sz="2400">
                <a:solidFill>
                  <a:srgbClr val="FFFFFF"/>
                </a:solidFill>
                <a:latin typeface="Arial Narrow"/>
                <a:ea typeface="Arial Narrow"/>
                <a:cs typeface="Arial Narrow"/>
                <a:sym typeface="Arial Narrow"/>
              </a:defRPr>
            </a:lvl2pPr>
            <a:lvl3pPr marL="1237129" indent="-322729" defTabSz="1300480">
              <a:spcBef>
                <a:spcPts val="800"/>
              </a:spcBef>
              <a:buClr>
                <a:srgbClr val="DC9E1F"/>
              </a:buClr>
              <a:buSzPct val="100000"/>
              <a:buFont typeface="Arial"/>
              <a:buChar char="•"/>
              <a:defRPr spc="42" sz="2400">
                <a:solidFill>
                  <a:srgbClr val="FFFFFF"/>
                </a:solidFill>
                <a:latin typeface="Arial Narrow"/>
                <a:ea typeface="Arial Narrow"/>
                <a:cs typeface="Arial Narrow"/>
                <a:sym typeface="Arial Narrow"/>
              </a:defRPr>
            </a:lvl3pPr>
            <a:lvl4pPr marL="1694329" indent="-322729" defTabSz="1300480">
              <a:spcBef>
                <a:spcPts val="800"/>
              </a:spcBef>
              <a:buClr>
                <a:srgbClr val="DC9E1F"/>
              </a:buClr>
              <a:buSzPct val="100000"/>
              <a:buFont typeface="Arial"/>
              <a:buChar char="•"/>
              <a:defRPr spc="42" sz="2400">
                <a:solidFill>
                  <a:srgbClr val="FFFFFF"/>
                </a:solidFill>
                <a:latin typeface="Arial Narrow"/>
                <a:ea typeface="Arial Narrow"/>
                <a:cs typeface="Arial Narrow"/>
                <a:sym typeface="Arial Narrow"/>
              </a:defRPr>
            </a:lvl4pPr>
            <a:lvl5pPr marL="2151529" indent="-322729" defTabSz="1300480">
              <a:spcBef>
                <a:spcPts val="800"/>
              </a:spcBef>
              <a:buClr>
                <a:srgbClr val="DC9E1F"/>
              </a:buClr>
              <a:buSzPct val="100000"/>
              <a:buFont typeface="Arial"/>
              <a:buChar char="•"/>
              <a:defRPr spc="42" sz="2400">
                <a:solidFill>
                  <a:srgbClr val="FFFFFF"/>
                </a:solidFill>
                <a:latin typeface="Arial Narrow"/>
                <a:ea typeface="Arial Narrow"/>
                <a:cs typeface="Arial Narrow"/>
                <a:sym typeface="Arial Narrow"/>
              </a:defRPr>
            </a:lvl5pPr>
          </a:lstStyle>
          <a:p>
            <a:pPr/>
            <a:r>
              <a:t>Body Level One</a:t>
            </a:r>
          </a:p>
          <a:p>
            <a:pPr lvl="1"/>
            <a:r>
              <a:t>Body Level Two</a:t>
            </a:r>
          </a:p>
          <a:p>
            <a:pPr lvl="2"/>
            <a:r>
              <a:t>Body Level Three</a:t>
            </a:r>
          </a:p>
          <a:p>
            <a:pPr lvl="3"/>
            <a:r>
              <a:t>Body Level Four</a:t>
            </a:r>
          </a:p>
          <a:p>
            <a:pPr lvl="4"/>
            <a:r>
              <a:t>Body Level Five</a:t>
            </a:r>
          </a:p>
        </p:txBody>
      </p:sp>
      <p:sp>
        <p:nvSpPr>
          <p:cNvPr id="139" name="Shape 139"/>
          <p:cNvSpPr/>
          <p:nvPr>
            <p:ph type="sldNum" sz="quarter" idx="2"/>
          </p:nvPr>
        </p:nvSpPr>
        <p:spPr>
          <a:xfrm>
            <a:off x="11832892" y="9133162"/>
            <a:ext cx="304922" cy="333249"/>
          </a:xfrm>
          <a:prstGeom prst="rect">
            <a:avLst/>
          </a:prstGeom>
        </p:spPr>
        <p:txBody>
          <a:bodyPr lIns="65023" tIns="65023" rIns="65023" bIns="65023" anchor="ctr"/>
          <a:lstStyle>
            <a:lvl1pPr defTabSz="1300480">
              <a:defRPr sz="1400">
                <a:solidFill>
                  <a:srgbClr val="FFFFFF"/>
                </a:solidFill>
                <a:latin typeface="Arial Narrow"/>
                <a:ea typeface="Arial Narrow"/>
                <a:cs typeface="Arial Narrow"/>
                <a:sym typeface="Arial Narrow"/>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146" name="Shape 146"/>
          <p:cNvSpPr/>
          <p:nvPr>
            <p:ph type="title"/>
          </p:nvPr>
        </p:nvSpPr>
        <p:spPr>
          <a:xfrm>
            <a:off x="650239" y="390596"/>
            <a:ext cx="11704322" cy="1625601"/>
          </a:xfrm>
          <a:prstGeom prst="rect">
            <a:avLst/>
          </a:prstGeom>
        </p:spPr>
        <p:txBody>
          <a:bodyPr lIns="65023" tIns="65023" rIns="65023" bIns="65023" anchor="ctr"/>
          <a:lstStyle>
            <a:lvl1pPr algn="ctr" defTabSz="1300480">
              <a:spcBef>
                <a:spcPts val="0"/>
              </a:spcBef>
              <a:defRPr cap="none" sz="6200">
                <a:solidFill>
                  <a:srgbClr val="000000"/>
                </a:solidFill>
                <a:latin typeface="Calibri"/>
                <a:ea typeface="Calibri"/>
                <a:cs typeface="Calibri"/>
                <a:sym typeface="Calibri"/>
              </a:defRPr>
            </a:lvl1pPr>
          </a:lstStyle>
          <a:p>
            <a:pPr/>
            <a:r>
              <a:t>Title Text</a:t>
            </a:r>
          </a:p>
        </p:txBody>
      </p:sp>
      <p:sp>
        <p:nvSpPr>
          <p:cNvPr id="147" name="Shape 147"/>
          <p:cNvSpPr/>
          <p:nvPr>
            <p:ph type="sldNum" sz="quarter" idx="2"/>
          </p:nvPr>
        </p:nvSpPr>
        <p:spPr>
          <a:xfrm>
            <a:off x="11998690" y="9114112"/>
            <a:ext cx="355871" cy="371349"/>
          </a:xfrm>
          <a:prstGeom prst="rect">
            <a:avLst/>
          </a:prstGeom>
        </p:spPr>
        <p:txBody>
          <a:bodyPr lIns="65023" tIns="65023" rIns="65023" bIns="65023" anchor="ctr"/>
          <a:lstStyle>
            <a:lvl1pPr defTabSz="130048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54" name="Shape 154"/>
          <p:cNvSpPr/>
          <p:nvPr>
            <p:ph type="title"/>
          </p:nvPr>
        </p:nvSpPr>
        <p:spPr>
          <a:xfrm>
            <a:off x="650239" y="390596"/>
            <a:ext cx="11704322" cy="1625601"/>
          </a:xfrm>
          <a:prstGeom prst="rect">
            <a:avLst/>
          </a:prstGeom>
        </p:spPr>
        <p:txBody>
          <a:bodyPr lIns="65023" tIns="65023" rIns="65023" bIns="65023" anchor="ctr"/>
          <a:lstStyle>
            <a:lvl1pPr algn="ctr" defTabSz="1300480">
              <a:spcBef>
                <a:spcPts val="0"/>
              </a:spcBef>
              <a:defRPr cap="none" sz="6200">
                <a:solidFill>
                  <a:srgbClr val="000000"/>
                </a:solidFill>
                <a:latin typeface="Calibri"/>
                <a:ea typeface="Calibri"/>
                <a:cs typeface="Calibri"/>
                <a:sym typeface="Calibri"/>
              </a:defRPr>
            </a:lvl1pPr>
          </a:lstStyle>
          <a:p>
            <a:pPr/>
            <a:r>
              <a:t>Title Text</a:t>
            </a:r>
          </a:p>
        </p:txBody>
      </p:sp>
      <p:sp>
        <p:nvSpPr>
          <p:cNvPr id="155" name="Shape 155"/>
          <p:cNvSpPr/>
          <p:nvPr>
            <p:ph type="body" idx="1"/>
          </p:nvPr>
        </p:nvSpPr>
        <p:spPr>
          <a:xfrm>
            <a:off x="650239" y="2275839"/>
            <a:ext cx="11704322" cy="6436927"/>
          </a:xfrm>
          <a:prstGeom prst="rect">
            <a:avLst/>
          </a:prstGeom>
        </p:spPr>
        <p:txBody>
          <a:bodyPr lIns="65023" tIns="65023" rIns="65023" bIns="65023"/>
          <a:lstStyle>
            <a:lvl1pPr marL="471487" indent="-471487" defTabSz="1300480">
              <a:spcBef>
                <a:spcPts val="1000"/>
              </a:spcBef>
              <a:buSzPct val="100000"/>
              <a:buFont typeface="Arial"/>
              <a:buChar char="•"/>
              <a:defRPr sz="4400">
                <a:solidFill>
                  <a:srgbClr val="000000"/>
                </a:solidFill>
                <a:latin typeface="Calibri"/>
                <a:ea typeface="Calibri"/>
                <a:cs typeface="Calibri"/>
                <a:sym typeface="Calibri"/>
              </a:defRPr>
            </a:lvl1pPr>
            <a:lvl2pPr marL="906235" indent="-449035" defTabSz="1300480">
              <a:spcBef>
                <a:spcPts val="1000"/>
              </a:spcBef>
              <a:buSzPct val="100000"/>
              <a:buFont typeface="Arial"/>
              <a:buChar char="–"/>
              <a:defRPr sz="4400">
                <a:solidFill>
                  <a:srgbClr val="000000"/>
                </a:solidFill>
                <a:latin typeface="Calibri"/>
                <a:ea typeface="Calibri"/>
                <a:cs typeface="Calibri"/>
                <a:sym typeface="Calibri"/>
              </a:defRPr>
            </a:lvl2pPr>
            <a:lvl3pPr marL="1333500" indent="-419100" defTabSz="1300480">
              <a:spcBef>
                <a:spcPts val="1000"/>
              </a:spcBef>
              <a:buSzPct val="100000"/>
              <a:buFont typeface="Arial"/>
              <a:buChar char="•"/>
              <a:defRPr sz="4400">
                <a:solidFill>
                  <a:srgbClr val="000000"/>
                </a:solidFill>
                <a:latin typeface="Calibri"/>
                <a:ea typeface="Calibri"/>
                <a:cs typeface="Calibri"/>
                <a:sym typeface="Calibri"/>
              </a:defRPr>
            </a:lvl3pPr>
            <a:lvl4pPr marL="1874520" indent="-502920" defTabSz="1300480">
              <a:spcBef>
                <a:spcPts val="1000"/>
              </a:spcBef>
              <a:buSzPct val="100000"/>
              <a:buFont typeface="Arial"/>
              <a:buChar char="–"/>
              <a:defRPr sz="4400">
                <a:solidFill>
                  <a:srgbClr val="000000"/>
                </a:solidFill>
                <a:latin typeface="Calibri"/>
                <a:ea typeface="Calibri"/>
                <a:cs typeface="Calibri"/>
                <a:sym typeface="Calibri"/>
              </a:defRPr>
            </a:lvl4pPr>
            <a:lvl5pPr marL="2331720" indent="-502920" defTabSz="1300480">
              <a:spcBef>
                <a:spcPts val="1000"/>
              </a:spcBef>
              <a:buSzPct val="100000"/>
              <a:buFont typeface="Arial"/>
              <a:buChar char="»"/>
              <a:defRPr sz="44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6" name="Shape 156"/>
          <p:cNvSpPr/>
          <p:nvPr>
            <p:ph type="sldNum" sz="quarter" idx="2"/>
          </p:nvPr>
        </p:nvSpPr>
        <p:spPr>
          <a:xfrm>
            <a:off x="11998690" y="9114112"/>
            <a:ext cx="355871" cy="371349"/>
          </a:xfrm>
          <a:prstGeom prst="rect">
            <a:avLst/>
          </a:prstGeom>
        </p:spPr>
        <p:txBody>
          <a:bodyPr lIns="65023" tIns="65023" rIns="65023" bIns="65023" anchor="ctr"/>
          <a:lstStyle>
            <a:lvl1pPr defTabSz="130048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1" name="Shape 21"/>
          <p:cNvSpPr/>
          <p:nvPr>
            <p:ph type="pic" idx="13"/>
          </p:nvPr>
        </p:nvSpPr>
        <p:spPr>
          <a:xfrm>
            <a:off x="0" y="0"/>
            <a:ext cx="13004800" cy="9753600"/>
          </a:xfrm>
          <a:prstGeom prst="rect">
            <a:avLst/>
          </a:prstGeom>
        </p:spPr>
        <p:txBody>
          <a:bodyPr lIns="91439" tIns="45719" rIns="91439" bIns="45719">
            <a:noAutofit/>
          </a:bodyPr>
          <a:lstStyle/>
          <a:p>
            <a:pPr/>
          </a:p>
        </p:txBody>
      </p:sp>
      <p:sp>
        <p:nvSpPr>
          <p:cNvPr id="22" name="Shape 22"/>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p>
        </p:txBody>
      </p:sp>
      <p:sp>
        <p:nvSpPr>
          <p:cNvPr id="23" name="Shape 23"/>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25" name="Shape 25"/>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26" name="Shape 26"/>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3" name="Shape 33"/>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Title Text</a:t>
            </a:r>
          </a:p>
        </p:txBody>
      </p:sp>
      <p:sp>
        <p:nvSpPr>
          <p:cNvPr id="34" name="Shape 34"/>
          <p:cNvSpPr/>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41" name="Shape 41"/>
          <p:cNvSpPr/>
          <p:nvPr>
            <p:ph type="pic" idx="13"/>
          </p:nvPr>
        </p:nvSpPr>
        <p:spPr>
          <a:xfrm>
            <a:off x="7531100" y="0"/>
            <a:ext cx="5473700" cy="9753600"/>
          </a:xfrm>
          <a:prstGeom prst="rect">
            <a:avLst/>
          </a:prstGeom>
        </p:spPr>
        <p:txBody>
          <a:bodyPr lIns="91439" tIns="45719" rIns="91439" bIns="45719">
            <a:noAutofit/>
          </a:bodyPr>
          <a:lstStyle/>
          <a:p>
            <a:pPr/>
          </a:p>
        </p:txBody>
      </p:sp>
      <p:sp>
        <p:nvSpPr>
          <p:cNvPr id="42" name="Shape 42"/>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3" name="Shape 43"/>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Title Text</a:t>
            </a:r>
          </a:p>
        </p:txBody>
      </p:sp>
      <p:sp>
        <p:nvSpPr>
          <p:cNvPr id="44" name="Shape 44"/>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45" name="Shape 45"/>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2" name="Shape 52"/>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61" name="Shape 6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Shape 62"/>
          <p:cNvSpPr/>
          <p:nvPr>
            <p:ph type="title"/>
          </p:nvPr>
        </p:nvSpPr>
        <p:spPr>
          <a:prstGeom prst="rect">
            <a:avLst/>
          </a:prstGeom>
        </p:spPr>
        <p:txBody>
          <a:bodyPr/>
          <a:lstStyle/>
          <a:p>
            <a:pPr/>
            <a:r>
              <a:t>Title Text</a:t>
            </a:r>
          </a:p>
        </p:txBody>
      </p:sp>
      <p:sp>
        <p:nvSpPr>
          <p:cNvPr id="63" name="Shape 63"/>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1" name="Shape 71"/>
          <p:cNvSpPr/>
          <p:nvPr>
            <p:ph type="pic" idx="13"/>
          </p:nvPr>
        </p:nvSpPr>
        <p:spPr>
          <a:xfrm>
            <a:off x="0" y="0"/>
            <a:ext cx="6438900" cy="9753600"/>
          </a:xfrm>
          <a:prstGeom prst="rect">
            <a:avLst/>
          </a:prstGeom>
        </p:spPr>
        <p:txBody>
          <a:bodyPr lIns="91439" tIns="45719" rIns="91439" bIns="45719">
            <a:noAutofit/>
          </a:bodyPr>
          <a:lstStyle/>
          <a:p>
            <a:pPr/>
          </a:p>
        </p:txBody>
      </p:sp>
      <p:sp>
        <p:nvSpPr>
          <p:cNvPr id="72" name="Shape 72"/>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3" name="Shape 73"/>
          <p:cNvSpPr/>
          <p:nvPr>
            <p:ph type="title"/>
          </p:nvPr>
        </p:nvSpPr>
        <p:spPr>
          <a:xfrm>
            <a:off x="7023100" y="723900"/>
            <a:ext cx="5397500" cy="723900"/>
          </a:xfrm>
          <a:prstGeom prst="rect">
            <a:avLst/>
          </a:prstGeom>
        </p:spPr>
        <p:txBody>
          <a:bodyPr/>
          <a:lstStyle/>
          <a:p>
            <a:pPr/>
            <a:r>
              <a:t>Title Text</a:t>
            </a:r>
          </a:p>
        </p:txBody>
      </p:sp>
      <p:sp>
        <p:nvSpPr>
          <p:cNvPr id="74" name="Shape 74"/>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Body Level One</a:t>
            </a:r>
          </a:p>
          <a:p>
            <a:pPr lvl="1"/>
            <a:r>
              <a:t>Body Level Two</a:t>
            </a:r>
          </a:p>
          <a:p>
            <a:pPr lvl="2"/>
            <a:r>
              <a:t>Body Level Three</a:t>
            </a:r>
          </a:p>
          <a:p>
            <a:pPr lvl="3"/>
            <a:r>
              <a:t>Body Level Four</a:t>
            </a:r>
          </a:p>
          <a:p>
            <a:pPr lvl="4"/>
            <a:r>
              <a:t>Body Level Five</a:t>
            </a: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2" name="Shape 82"/>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3" name="Shape 8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90" name="Shape 90"/>
          <p:cNvSpPr/>
          <p:nvPr>
            <p:ph type="pic" idx="13"/>
          </p:nvPr>
        </p:nvSpPr>
        <p:spPr>
          <a:xfrm>
            <a:off x="571500" y="571500"/>
            <a:ext cx="7429500" cy="7315200"/>
          </a:xfrm>
          <a:prstGeom prst="rect">
            <a:avLst/>
          </a:prstGeom>
        </p:spPr>
        <p:txBody>
          <a:bodyPr lIns="91439" tIns="45719" rIns="91439" bIns="45719">
            <a:noAutofit/>
          </a:bodyPr>
          <a:lstStyle/>
          <a:p>
            <a:pPr/>
          </a:p>
        </p:txBody>
      </p:sp>
      <p:sp>
        <p:nvSpPr>
          <p:cNvPr id="91" name="Shape 91"/>
          <p:cNvSpPr/>
          <p:nvPr>
            <p:ph type="pic" sz="quarter" idx="14"/>
          </p:nvPr>
        </p:nvSpPr>
        <p:spPr>
          <a:xfrm>
            <a:off x="8128000" y="571500"/>
            <a:ext cx="4305300" cy="3594100"/>
          </a:xfrm>
          <a:prstGeom prst="rect">
            <a:avLst/>
          </a:prstGeom>
        </p:spPr>
        <p:txBody>
          <a:bodyPr lIns="91439" tIns="45719" rIns="91439" bIns="45719">
            <a:noAutofit/>
          </a:bodyPr>
          <a:lstStyle/>
          <a:p>
            <a:pPr/>
          </a:p>
        </p:txBody>
      </p:sp>
      <p:sp>
        <p:nvSpPr>
          <p:cNvPr id="92" name="Shape 92"/>
          <p:cNvSpPr/>
          <p:nvPr>
            <p:ph type="pic" sz="quarter" idx="15"/>
          </p:nvPr>
        </p:nvSpPr>
        <p:spPr>
          <a:xfrm>
            <a:off x="8128000" y="4292600"/>
            <a:ext cx="4305300" cy="3594100"/>
          </a:xfrm>
          <a:prstGeom prst="rect">
            <a:avLst/>
          </a:prstGeom>
        </p:spPr>
        <p:txBody>
          <a:bodyPr lIns="91439" tIns="45719" rIns="91439" bIns="45719">
            <a:noAutofit/>
          </a:bodyPr>
          <a:lstStyle/>
          <a:p>
            <a:pPr/>
          </a:p>
        </p:txBody>
      </p:sp>
      <p:sp>
        <p:nvSpPr>
          <p:cNvPr id="93" name="Shape 93"/>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pc="28" sz="2800">
                <a:latin typeface="Iowan Old Style Italic"/>
                <a:ea typeface="Iowan Old Style Italic"/>
                <a:cs typeface="Iowan Old Style Italic"/>
                <a:sym typeface="Iowan Old Style Italic"/>
              </a:defRPr>
            </a:lvl1pPr>
            <a:lvl2pPr marL="0" indent="228600">
              <a:spcBef>
                <a:spcPts val="1400"/>
              </a:spcBef>
              <a:buSzTx/>
              <a:buFontTx/>
              <a:buNone/>
              <a:defRPr spc="28" sz="2800">
                <a:latin typeface="Iowan Old Style Italic"/>
                <a:ea typeface="Iowan Old Style Italic"/>
                <a:cs typeface="Iowan Old Style Italic"/>
                <a:sym typeface="Iowan Old Style Italic"/>
              </a:defRPr>
            </a:lvl2pPr>
            <a:lvl3pPr marL="0" indent="457200">
              <a:spcBef>
                <a:spcPts val="1400"/>
              </a:spcBef>
              <a:buSzTx/>
              <a:buFontTx/>
              <a:buNone/>
              <a:defRPr spc="28" sz="2800">
                <a:latin typeface="Iowan Old Style Italic"/>
                <a:ea typeface="Iowan Old Style Italic"/>
                <a:cs typeface="Iowan Old Style Italic"/>
                <a:sym typeface="Iowan Old Style Italic"/>
              </a:defRPr>
            </a:lvl3pPr>
            <a:lvl4pPr marL="0" indent="685800">
              <a:spcBef>
                <a:spcPts val="1400"/>
              </a:spcBef>
              <a:buSzTx/>
              <a:buFontTx/>
              <a:buNone/>
              <a:defRPr spc="28" sz="2800">
                <a:latin typeface="Iowan Old Style Italic"/>
                <a:ea typeface="Iowan Old Style Italic"/>
                <a:cs typeface="Iowan Old Style Italic"/>
                <a:sym typeface="Iowan Old Style Italic"/>
              </a:defRPr>
            </a:lvl4pPr>
            <a:lvl5pPr marL="0" indent="914400">
              <a:spcBef>
                <a:spcPts val="1400"/>
              </a:spcBef>
              <a:buSzTx/>
              <a:buFontTx/>
              <a:buNone/>
              <a:defRPr spc="28" sz="2800">
                <a:latin typeface="Iowan Old Style Italic"/>
                <a:ea typeface="Iowan Old Style Italic"/>
                <a:cs typeface="Iowan Old Style Italic"/>
                <a:sym typeface="Iowan Old Style Italic"/>
              </a:defRPr>
            </a:lvl5pPr>
          </a:lstStyle>
          <a:p>
            <a:pPr/>
            <a:r>
              <a:t>Body Level One</a:t>
            </a:r>
          </a:p>
          <a:p>
            <a:pPr lvl="1"/>
            <a:r>
              <a:t>Body Level Two</a:t>
            </a:r>
          </a:p>
          <a:p>
            <a:pPr lvl="2"/>
            <a:r>
              <a:t>Body Level Three</a:t>
            </a:r>
          </a:p>
          <a:p>
            <a:pPr lvl="3"/>
            <a:r>
              <a:t>Body Level Four</a:t>
            </a:r>
          </a:p>
          <a:p>
            <a:pPr lvl="4"/>
            <a:r>
              <a:t>Body Level Five</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Shape 3"/>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pc="0" sz="1600">
                <a:solidFill>
                  <a:srgbClr val="747676"/>
                </a:solidFill>
                <a:latin typeface="DIN Alternate"/>
                <a:ea typeface="DIN Alternate"/>
                <a:cs typeface="DIN Alternate"/>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 Id="rId3" Type="http://schemas.openxmlformats.org/officeDocument/2006/relationships/image" Target="../media/image5.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 Id="rId3" Type="http://schemas.openxmlformats.org/officeDocument/2006/relationships/image" Target="../media/image7.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6" name="Shape 166"/>
          <p:cNvSpPr/>
          <p:nvPr>
            <p:ph type="ctrTitle"/>
          </p:nvPr>
        </p:nvSpPr>
        <p:spPr>
          <a:prstGeom prst="rect">
            <a:avLst/>
          </a:prstGeom>
        </p:spPr>
        <p:txBody>
          <a:bodyPr/>
          <a:lstStyle/>
          <a:p>
            <a:pPr/>
            <a:r>
              <a:t>Personality &amp; Lifestyles</a:t>
            </a:r>
          </a:p>
        </p:txBody>
      </p:sp>
      <p:sp>
        <p:nvSpPr>
          <p:cNvPr id="167" name="Shape 167"/>
          <p:cNvSpPr/>
          <p:nvPr>
            <p:ph type="subTitle" sz="half" idx="1"/>
          </p:nvPr>
        </p:nvSpPr>
        <p:spPr>
          <a:prstGeom prst="rect">
            <a:avLst/>
          </a:prstGeom>
        </p:spPr>
        <p:txBody>
          <a:bodyPr/>
          <a:lstStyle/>
          <a:p>
            <a:pPr/>
            <a:r>
              <a:t>Aldiansyah Yulianto (Teknik Sipil)</a:t>
            </a:r>
          </a:p>
          <a:p>
            <a:pPr/>
            <a:r>
              <a:t>Nisrina Imsaskia (Psikologi)</a:t>
            </a:r>
          </a:p>
          <a:p>
            <a:pPr/>
            <a:r>
              <a:t>Riesta Vidya Putri P. (Psikologi)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23" name="Shape 223"/>
          <p:cNvSpPr/>
          <p:nvPr>
            <p:ph type="title"/>
          </p:nvPr>
        </p:nvSpPr>
        <p:spPr>
          <a:prstGeom prst="rect">
            <a:avLst/>
          </a:prstGeom>
        </p:spPr>
        <p:txBody>
          <a:bodyPr/>
          <a:lstStyle>
            <a:lvl1pPr defTabSz="543305">
              <a:spcBef>
                <a:spcPts val="2100"/>
              </a:spcBef>
              <a:defRPr sz="4836"/>
            </a:lvl1pPr>
          </a:lstStyle>
          <a:p>
            <a:pPr/>
            <a:r>
              <a:t>Brand Personality</a:t>
            </a:r>
          </a:p>
        </p:txBody>
      </p:sp>
      <p:sp>
        <p:nvSpPr>
          <p:cNvPr id="224" name="Shape 224"/>
          <p:cNvSpPr/>
          <p:nvPr>
            <p:ph type="body" idx="1"/>
          </p:nvPr>
        </p:nvSpPr>
        <p:spPr>
          <a:xfrm>
            <a:off x="571499" y="2423747"/>
            <a:ext cx="11861801" cy="8141666"/>
          </a:xfrm>
          <a:prstGeom prst="rect">
            <a:avLst/>
          </a:prstGeom>
        </p:spPr>
        <p:txBody>
          <a:bodyPr/>
          <a:lstStyle/>
          <a:p>
            <a:pPr/>
            <a:r>
              <a:t>how do people think about brands?</a:t>
            </a:r>
          </a:p>
          <a:p>
            <a:pPr marL="0" indent="0">
              <a:buSzTx/>
              <a:buFontTx/>
              <a:buNone/>
              <a:defRPr sz="2600"/>
            </a:pPr>
            <a:r>
              <a:t>beberapa dari advertiser melakukan riset konsumen yang luas untuk membantu mereka memahami bagaimana konsumen terhubung ke sebuah merek sebelum mereka menggelar kampanye. </a:t>
            </a:r>
          </a:p>
          <a:p>
            <a:pPr marL="0" indent="0">
              <a:buSzTx/>
              <a:buFontTx/>
              <a:buNone/>
              <a:defRPr sz="1000"/>
            </a:pPr>
          </a:p>
          <a:p>
            <a:pPr marL="0" indent="0">
              <a:buSzTx/>
              <a:buFontTx/>
              <a:buNone/>
            </a:pPr>
            <a:r>
              <a:t>dimensi kepribadian yang dapat digunakan untuk membandingkan karakteristik yang dirasakan merek dalam berbagai kategori produk;</a:t>
            </a:r>
          </a:p>
          <a:p>
            <a:pPr marL="571500" indent="-571500">
              <a:buSzPct val="100000"/>
              <a:buFontTx/>
              <a:buAutoNum type="arabicPeriod" startAt="1"/>
              <a:defRPr sz="2400"/>
            </a:pPr>
            <a:r>
              <a:t>old-fashioned, bermanfaat, tradisional</a:t>
            </a:r>
          </a:p>
          <a:p>
            <a:pPr marL="571500" indent="-571500">
              <a:buSzPct val="100000"/>
              <a:buFontTx/>
              <a:buAutoNum type="arabicPeriod" startAt="1"/>
              <a:defRPr sz="2400"/>
            </a:pPr>
            <a:r>
              <a:t>mengejutkan, intelligent, efisien</a:t>
            </a:r>
          </a:p>
          <a:p>
            <a:pPr marL="571500" indent="-571500">
              <a:buSzPct val="100000"/>
              <a:buFontTx/>
              <a:buAutoNum type="arabicPeriod" startAt="1"/>
              <a:defRPr sz="2400"/>
            </a:pPr>
            <a:r>
              <a:t>glamor, romantis, sexy</a:t>
            </a:r>
          </a:p>
          <a:p>
            <a:pPr marL="571500" indent="-571500">
              <a:buSzPct val="100000"/>
              <a:buFontTx/>
              <a:buAutoNum type="arabicPeriod" startAt="1"/>
              <a:defRPr sz="2400"/>
            </a:pPr>
            <a:r>
              <a:t>kasar, ketat, atletik</a:t>
            </a:r>
          </a:p>
        </p:txBody>
      </p:sp>
      <p:sp>
        <p:nvSpPr>
          <p:cNvPr id="225" name="Shape 225"/>
          <p:cNvSpPr/>
          <p:nvPr/>
        </p:nvSpPr>
        <p:spPr>
          <a:xfrm>
            <a:off x="591671" y="1701799"/>
            <a:ext cx="2192389" cy="723901"/>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Brand Equity</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body" idx="1"/>
          </p:nvPr>
        </p:nvSpPr>
        <p:spPr>
          <a:xfrm>
            <a:off x="571500" y="246691"/>
            <a:ext cx="11861800" cy="8783009"/>
          </a:xfrm>
          <a:prstGeom prst="rect">
            <a:avLst/>
          </a:prstGeom>
        </p:spPr>
        <p:txBody>
          <a:bodyPr/>
          <a:lstStyle/>
          <a:p>
            <a:pPr marL="0" indent="0">
              <a:buSzTx/>
              <a:buFontTx/>
              <a:buNone/>
              <a:defRPr sz="2400"/>
            </a:pPr>
            <a:r>
              <a:t>kreasi dan komunikasi dari kepribadian merek khusus adalah salah satu cara utama pemasar dapat membuat produk menonjol dari kompetisi dan menginspirasi years of loyalty                </a:t>
            </a:r>
            <a:r>
              <a:rPr>
                <a:latin typeface="Iowan Old Style Bold"/>
                <a:ea typeface="Iowan Old Style Bold"/>
                <a:cs typeface="Iowan Old Style Bold"/>
                <a:sym typeface="Iowan Old Style Bold"/>
              </a:rPr>
              <a:t>animism</a:t>
            </a:r>
          </a:p>
          <a:p>
            <a:pPr marL="0" indent="0">
              <a:buSzTx/>
              <a:buFontTx/>
              <a:buNone/>
              <a:defRPr sz="2400"/>
            </a:pPr>
          </a:p>
          <a:p>
            <a:pPr marL="0" indent="0">
              <a:buSzTx/>
              <a:buFontTx/>
              <a:buNone/>
              <a:defRPr sz="2400"/>
            </a:pPr>
            <a:r>
              <a:t>ada dua tipe animism:</a:t>
            </a:r>
          </a:p>
          <a:p>
            <a:pPr marL="428625" indent="-428625">
              <a:buSzPct val="100000"/>
              <a:buFontTx/>
              <a:buAutoNum type="arabicPeriod" startAt="1"/>
              <a:defRPr sz="2400"/>
            </a:pPr>
            <a:r>
              <a:t>level 1                orang percaya benda tersebut dimiliki oleh suatu jiwa makhluk</a:t>
            </a:r>
          </a:p>
          <a:p>
            <a:pPr marL="428625" indent="-428625">
              <a:buSzPct val="100000"/>
              <a:buFontTx/>
              <a:buAutoNum type="arabicPeriod" startAt="1"/>
              <a:defRPr sz="2400"/>
            </a:pPr>
            <a:r>
              <a:t>level 2                benda yang diberikan karakteristik manusia.</a:t>
            </a:r>
          </a:p>
        </p:txBody>
      </p:sp>
      <p:sp>
        <p:nvSpPr>
          <p:cNvPr id="228" name="Shape 228"/>
          <p:cNvSpPr/>
          <p:nvPr/>
        </p:nvSpPr>
        <p:spPr>
          <a:xfrm>
            <a:off x="1787223" y="1386455"/>
            <a:ext cx="828083" cy="1"/>
          </a:xfrm>
          <a:prstGeom prst="line">
            <a:avLst/>
          </a:prstGeom>
          <a:ln w="25400">
            <a:solidFill>
              <a:srgbClr val="747676"/>
            </a:solidFill>
            <a:miter lim="400000"/>
            <a:tailEnd type="triangle"/>
          </a:ln>
        </p:spPr>
        <p:txBody>
          <a:bodyPr lIns="50800" tIns="50800" rIns="50800" bIns="50800" anchor="ctr"/>
          <a:lstStyle/>
          <a:p>
            <a:pPr algn="ctr">
              <a:spcBef>
                <a:spcPts val="0"/>
              </a:spcBef>
              <a:defRPr spc="0" sz="2400">
                <a:latin typeface="DIN Alternate"/>
                <a:ea typeface="DIN Alternate"/>
                <a:cs typeface="DIN Alternate"/>
                <a:sym typeface="DIN Alternate"/>
              </a:defRPr>
            </a:pPr>
          </a:p>
        </p:txBody>
      </p:sp>
      <p:sp>
        <p:nvSpPr>
          <p:cNvPr id="229" name="Shape 229"/>
          <p:cNvSpPr/>
          <p:nvPr/>
        </p:nvSpPr>
        <p:spPr>
          <a:xfrm>
            <a:off x="2193735" y="3313623"/>
            <a:ext cx="801143" cy="1"/>
          </a:xfrm>
          <a:prstGeom prst="line">
            <a:avLst/>
          </a:prstGeom>
          <a:ln w="38100" cap="rnd">
            <a:solidFill>
              <a:srgbClr val="747676"/>
            </a:solidFill>
            <a:custDash>
              <a:ds d="100000" sp="200000"/>
            </a:custDash>
            <a:tailEnd type="triangle"/>
          </a:ln>
        </p:spPr>
        <p:txBody>
          <a:bodyPr lIns="50800" tIns="50800" rIns="50800" bIns="50800" anchor="ctr"/>
          <a:lstStyle/>
          <a:p>
            <a:pPr algn="ctr">
              <a:spcBef>
                <a:spcPts val="0"/>
              </a:spcBef>
              <a:defRPr spc="0" sz="2400">
                <a:latin typeface="DIN Alternate"/>
                <a:ea typeface="DIN Alternate"/>
                <a:cs typeface="DIN Alternate"/>
                <a:sym typeface="DIN Alternate"/>
              </a:defRPr>
            </a:pPr>
          </a:p>
        </p:txBody>
      </p:sp>
      <p:sp>
        <p:nvSpPr>
          <p:cNvPr id="230" name="Shape 230"/>
          <p:cNvSpPr/>
          <p:nvPr/>
        </p:nvSpPr>
        <p:spPr>
          <a:xfrm>
            <a:off x="2193735" y="3937471"/>
            <a:ext cx="801143" cy="1"/>
          </a:xfrm>
          <a:prstGeom prst="line">
            <a:avLst/>
          </a:prstGeom>
          <a:ln w="38100" cap="rnd">
            <a:solidFill>
              <a:srgbClr val="747676"/>
            </a:solidFill>
            <a:custDash>
              <a:ds d="100000" sp="200000"/>
            </a:custDash>
            <a:tailEnd type="triangle"/>
          </a:ln>
        </p:spPr>
        <p:txBody>
          <a:bodyPr lIns="50800" tIns="50800" rIns="50800" bIns="50800" anchor="ctr"/>
          <a:lstStyle/>
          <a:p>
            <a:pPr algn="ctr">
              <a:spcBef>
                <a:spcPts val="0"/>
              </a:spcBef>
              <a:defRPr spc="0" sz="2400">
                <a:latin typeface="DIN Alternate"/>
                <a:ea typeface="DIN Alternate"/>
                <a:cs typeface="DIN Alternate"/>
                <a:sym typeface="DIN Alternate"/>
              </a:defRPr>
            </a:pP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body" sz="quarter" idx="1"/>
          </p:nvPr>
        </p:nvSpPr>
        <p:spPr>
          <a:prstGeom prst="rect">
            <a:avLst/>
          </a:prstGeom>
        </p:spPr>
        <p:txBody>
          <a:bodyPr/>
          <a:lstStyle/>
          <a:p>
            <a:pPr/>
          </a:p>
        </p:txBody>
      </p:sp>
      <p:sp>
        <p:nvSpPr>
          <p:cNvPr id="233" name="Shape 233"/>
          <p:cNvSpPr/>
          <p:nvPr>
            <p:ph type="title"/>
          </p:nvPr>
        </p:nvSpPr>
        <p:spPr>
          <a:xfrm>
            <a:off x="972185" y="-1"/>
            <a:ext cx="11054081" cy="2090704"/>
          </a:xfrm>
          <a:prstGeom prst="rect">
            <a:avLst/>
          </a:prstGeom>
        </p:spPr>
        <p:txBody>
          <a:bodyPr/>
          <a:lstStyle>
            <a:lvl1pPr>
              <a:defRPr spc="0">
                <a:latin typeface="Algerian"/>
                <a:ea typeface="Algerian"/>
                <a:cs typeface="Algerian"/>
                <a:sym typeface="Algerian"/>
              </a:defRPr>
            </a:lvl1pPr>
          </a:lstStyle>
          <a:p>
            <a:pPr/>
            <a:r>
              <a:t>LIFESTYLES AND PSYCHOGRAPHICS</a:t>
            </a:r>
          </a:p>
        </p:txBody>
      </p:sp>
      <p:pic>
        <p:nvPicPr>
          <p:cNvPr id="234" name="image3.jpg" descr="C:\Users\ASUS-X401U\Pictures\56c3710c9fc17560f20074fc36pretty-terrace-lifestyle-final-rgb.jpg"/>
          <p:cNvPicPr>
            <a:picLocks noChangeAspect="1"/>
          </p:cNvPicPr>
          <p:nvPr/>
        </p:nvPicPr>
        <p:blipFill>
          <a:blip r:embed="rId2">
            <a:extLst/>
          </a:blip>
          <a:stretch>
            <a:fillRect/>
          </a:stretch>
        </p:blipFill>
        <p:spPr>
          <a:xfrm>
            <a:off x="562539" y="2726161"/>
            <a:ext cx="11879722" cy="6223318"/>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prstGeom prst="rect">
            <a:avLst/>
          </a:prstGeom>
        </p:spPr>
        <p:txBody>
          <a:bodyPr/>
          <a:lstStyle/>
          <a:p>
            <a:pPr>
              <a:defRPr spc="0">
                <a:latin typeface="Bauhaus 93"/>
                <a:ea typeface="Bauhaus 93"/>
                <a:cs typeface="Bauhaus 93"/>
                <a:sym typeface="Bauhaus 93"/>
              </a:defRPr>
            </a:pPr>
            <a:r>
              <a:t>LIFESTYLE: WHO WE ARE</a:t>
            </a:r>
            <a:br/>
            <a:r>
              <a:t>                  WHAT WE DO</a:t>
            </a:r>
          </a:p>
        </p:txBody>
      </p:sp>
      <p:sp>
        <p:nvSpPr>
          <p:cNvPr id="237" name="Shape 237"/>
          <p:cNvSpPr/>
          <p:nvPr>
            <p:ph type="body" idx="1"/>
          </p:nvPr>
        </p:nvSpPr>
        <p:spPr>
          <a:prstGeom prst="rect">
            <a:avLst/>
          </a:prstGeom>
        </p:spPr>
        <p:txBody>
          <a:bodyPr/>
          <a:lstStyle>
            <a:lvl1pPr marL="457200" indent="-457200">
              <a:defRPr spc="0"/>
            </a:lvl1pPr>
          </a:lstStyle>
          <a:p>
            <a:pPr/>
            <a:r>
              <a:t>Lifestyle refers to a pattern of consumption reflecting a person’s choice how she (he) spends time and money. In an economic sense, her lifestyle represents the way she has elected to allocate income, both in terms of relative allocations to different products and servicess and to specific alternatives within these categories.</a:t>
            </a:r>
          </a:p>
        </p:txBody>
      </p:sp>
      <p:pic>
        <p:nvPicPr>
          <p:cNvPr id="238" name="image4.jpg" descr="C:\Users\ASUS-X401U\Pictures\shutterstock_133339211-2560x1707.jpg"/>
          <p:cNvPicPr>
            <a:picLocks noChangeAspect="1"/>
          </p:cNvPicPr>
          <p:nvPr/>
        </p:nvPicPr>
        <p:blipFill>
          <a:blip r:embed="rId2">
            <a:extLst/>
          </a:blip>
          <a:stretch>
            <a:fillRect/>
          </a:stretch>
        </p:blipFill>
        <p:spPr>
          <a:xfrm>
            <a:off x="952782" y="4159920"/>
            <a:ext cx="11096980" cy="4415121"/>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Shape 240"/>
          <p:cNvSpPr/>
          <p:nvPr>
            <p:ph type="title"/>
          </p:nvPr>
        </p:nvSpPr>
        <p:spPr>
          <a:xfrm>
            <a:off x="869774" y="16022"/>
            <a:ext cx="11270828" cy="1625601"/>
          </a:xfrm>
          <a:prstGeom prst="rect">
            <a:avLst/>
          </a:prstGeom>
        </p:spPr>
        <p:txBody>
          <a:bodyPr/>
          <a:lstStyle>
            <a:lvl1pPr>
              <a:defRPr spc="0">
                <a:latin typeface="Bernard MT Condensed"/>
                <a:ea typeface="Bernard MT Condensed"/>
                <a:cs typeface="Bernard MT Condensed"/>
                <a:sym typeface="Bernard MT Condensed"/>
              </a:defRPr>
            </a:lvl1pPr>
          </a:lstStyle>
          <a:p>
            <a:pPr/>
            <a:r>
              <a:t>LIFESTYLE AS GROUP IDENTITIES</a:t>
            </a:r>
          </a:p>
        </p:txBody>
      </p:sp>
      <p:sp>
        <p:nvSpPr>
          <p:cNvPr id="241" name="Shape 241"/>
          <p:cNvSpPr/>
          <p:nvPr>
            <p:ph type="body" idx="1"/>
          </p:nvPr>
        </p:nvSpPr>
        <p:spPr>
          <a:xfrm>
            <a:off x="869774" y="1906869"/>
            <a:ext cx="11270828" cy="5852162"/>
          </a:xfrm>
          <a:prstGeom prst="rect">
            <a:avLst/>
          </a:prstGeom>
        </p:spPr>
        <p:txBody>
          <a:bodyPr/>
          <a:lstStyle/>
          <a:p>
            <a:pPr marL="457200" indent="-457200">
              <a:defRPr spc="0"/>
            </a:pPr>
            <a:r>
              <a:t>E</a:t>
            </a:r>
            <a:r>
              <a:t>conomic approaches are useful for tracking changes in broad societal priorities, but they do not begin to embrace the symbolic nuances the separate lifestyle group. lifestyle is more than the allocation of discretionary income. it is the statement about who in in society and who one is not. Group identities, wether hobbyists, athletes or drug user, gel around forms of expressive symbolism</a:t>
            </a:r>
            <a:r>
              <a:t>. The self definitions of group members are derived from the common symbol system to which the group is dedicated.</a:t>
            </a:r>
          </a:p>
        </p:txBody>
      </p:sp>
      <p:pic>
        <p:nvPicPr>
          <p:cNvPr id="242" name="image5.jpg" descr="C:\Users\ASUS-X401U\Pictures\Group1.jpg"/>
          <p:cNvPicPr>
            <a:picLocks noChangeAspect="1"/>
          </p:cNvPicPr>
          <p:nvPr/>
        </p:nvPicPr>
        <p:blipFill>
          <a:blip r:embed="rId2">
            <a:extLst/>
          </a:blip>
          <a:stretch>
            <a:fillRect/>
          </a:stretch>
        </p:blipFill>
        <p:spPr>
          <a:xfrm>
            <a:off x="2918001" y="4364743"/>
            <a:ext cx="8514857" cy="4220317"/>
          </a:xfrm>
          <a:prstGeom prst="rect">
            <a:avLst/>
          </a:prstGeom>
          <a:ln w="12700">
            <a:miter lim="400000"/>
          </a:ln>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title"/>
          </p:nvPr>
        </p:nvSpPr>
        <p:spPr>
          <a:xfrm>
            <a:off x="767362" y="16022"/>
            <a:ext cx="11270828" cy="1625601"/>
          </a:xfrm>
          <a:prstGeom prst="rect">
            <a:avLst/>
          </a:prstGeom>
        </p:spPr>
        <p:txBody>
          <a:bodyPr/>
          <a:lstStyle>
            <a:lvl1pPr>
              <a:defRPr b="1" spc="0">
                <a:latin typeface="Berlin Sans FB Demi"/>
                <a:ea typeface="Berlin Sans FB Demi"/>
                <a:cs typeface="Berlin Sans FB Demi"/>
                <a:sym typeface="Berlin Sans FB Demi"/>
              </a:defRPr>
            </a:lvl1pPr>
          </a:lstStyle>
          <a:p>
            <a:pPr/>
            <a:r>
              <a:t>SMALL BUSINESS AS LIFESTYLE PROVIDER</a:t>
            </a:r>
          </a:p>
        </p:txBody>
      </p:sp>
      <p:sp>
        <p:nvSpPr>
          <p:cNvPr id="245" name="Shape 245"/>
          <p:cNvSpPr/>
          <p:nvPr>
            <p:ph type="body" idx="1"/>
          </p:nvPr>
        </p:nvSpPr>
        <p:spPr>
          <a:xfrm>
            <a:off x="869774" y="1891711"/>
            <a:ext cx="11270828" cy="5852162"/>
          </a:xfrm>
          <a:prstGeom prst="rect">
            <a:avLst/>
          </a:prstGeom>
        </p:spPr>
        <p:txBody>
          <a:bodyPr/>
          <a:lstStyle/>
          <a:p>
            <a:pPr>
              <a:defRPr spc="0">
                <a:latin typeface="Algerian"/>
                <a:ea typeface="Algerian"/>
                <a:cs typeface="Algerian"/>
                <a:sym typeface="Algerian"/>
              </a:defRPr>
            </a:pPr>
            <a:r>
              <a:t>CRAFT TRENDS</a:t>
            </a:r>
          </a:p>
          <a:p>
            <a:pPr>
              <a:defRPr>
                <a:latin typeface="Algerian"/>
                <a:ea typeface="Algerian"/>
                <a:cs typeface="Algerian"/>
                <a:sym typeface="Algerian"/>
              </a:defRPr>
            </a:pPr>
          </a:p>
          <a:p>
            <a:pPr>
              <a:defRPr>
                <a:latin typeface="Algerian"/>
                <a:ea typeface="Algerian"/>
                <a:cs typeface="Algerian"/>
                <a:sym typeface="Algerian"/>
              </a:defRPr>
            </a:pPr>
          </a:p>
          <a:p>
            <a:pPr>
              <a:defRPr>
                <a:latin typeface="Algerian"/>
                <a:ea typeface="Algerian"/>
                <a:cs typeface="Algerian"/>
                <a:sym typeface="Algerian"/>
              </a:defRPr>
            </a:pPr>
          </a:p>
          <a:p>
            <a:pPr>
              <a:defRPr>
                <a:latin typeface="Algerian"/>
                <a:ea typeface="Algerian"/>
                <a:cs typeface="Algerian"/>
                <a:sym typeface="Algerian"/>
              </a:defRPr>
            </a:pPr>
          </a:p>
          <a:p>
            <a:pPr>
              <a:defRPr>
                <a:latin typeface="Algerian"/>
                <a:ea typeface="Algerian"/>
                <a:cs typeface="Algerian"/>
                <a:sym typeface="Algerian"/>
              </a:defRPr>
            </a:pPr>
          </a:p>
          <a:p>
            <a:pPr>
              <a:defRPr spc="0">
                <a:latin typeface="Algerian"/>
                <a:ea typeface="Algerian"/>
                <a:cs typeface="Algerian"/>
                <a:sym typeface="Algerian"/>
              </a:defRPr>
            </a:pPr>
            <a:r>
              <a:t>SPORTS LIFESTYLE</a:t>
            </a:r>
          </a:p>
        </p:txBody>
      </p:sp>
      <p:pic>
        <p:nvPicPr>
          <p:cNvPr id="246" name="image6.jpg" descr="C:\Users\ASUS-X401U\Pictures\25903884961_53b79ccbe7_k.jpg"/>
          <p:cNvPicPr>
            <a:picLocks noChangeAspect="1"/>
          </p:cNvPicPr>
          <p:nvPr/>
        </p:nvPicPr>
        <p:blipFill>
          <a:blip r:embed="rId2">
            <a:extLst/>
          </a:blip>
          <a:stretch>
            <a:fillRect/>
          </a:stretch>
        </p:blipFill>
        <p:spPr>
          <a:xfrm>
            <a:off x="1453880" y="2418926"/>
            <a:ext cx="6163311" cy="2602655"/>
          </a:xfrm>
          <a:prstGeom prst="rect">
            <a:avLst/>
          </a:prstGeom>
          <a:ln w="12700">
            <a:miter lim="400000"/>
          </a:ln>
        </p:spPr>
      </p:pic>
      <p:pic>
        <p:nvPicPr>
          <p:cNvPr id="247" name="image7.jpg" descr="C:\Users\ASUS-X401U\Pictures\IMG_3020-300x300.jpg"/>
          <p:cNvPicPr>
            <a:picLocks noChangeAspect="1"/>
          </p:cNvPicPr>
          <p:nvPr/>
        </p:nvPicPr>
        <p:blipFill>
          <a:blip r:embed="rId3">
            <a:extLst/>
          </a:blip>
          <a:stretch>
            <a:fillRect/>
          </a:stretch>
        </p:blipFill>
        <p:spPr>
          <a:xfrm>
            <a:off x="1447367" y="5798502"/>
            <a:ext cx="4064001" cy="3340631"/>
          </a:xfrm>
          <a:prstGeom prst="rect">
            <a:avLst/>
          </a:prstGeom>
          <a:ln w="12700">
            <a:miter lim="400000"/>
          </a:ln>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title"/>
          </p:nvPr>
        </p:nvSpPr>
        <p:spPr>
          <a:prstGeom prst="rect">
            <a:avLst/>
          </a:prstGeom>
        </p:spPr>
        <p:txBody>
          <a:bodyPr/>
          <a:lstStyle>
            <a:lvl1pPr>
              <a:defRPr spc="0">
                <a:latin typeface="Bernard MT Condensed"/>
                <a:ea typeface="Bernard MT Condensed"/>
                <a:cs typeface="Bernard MT Condensed"/>
                <a:sym typeface="Bernard MT Condensed"/>
              </a:defRPr>
            </a:lvl1pPr>
          </a:lstStyle>
          <a:p>
            <a:pPr/>
            <a:r>
              <a:t>PRODUCTS ARE THE BUILDING BLOCKS OF LIFESTYLES</a:t>
            </a:r>
          </a:p>
        </p:txBody>
      </p:sp>
      <p:sp>
        <p:nvSpPr>
          <p:cNvPr id="250" name="Shape 250"/>
          <p:cNvSpPr/>
          <p:nvPr>
            <p:ph type="body" idx="1"/>
          </p:nvPr>
        </p:nvSpPr>
        <p:spPr>
          <a:prstGeom prst="rect">
            <a:avLst/>
          </a:prstGeom>
        </p:spPr>
        <p:txBody>
          <a:bodyPr/>
          <a:lstStyle>
            <a:lvl1pPr marL="480059" indent="-480059">
              <a:defRPr spc="0" sz="2800"/>
            </a:lvl1pPr>
          </a:lstStyle>
          <a:p>
            <a:pPr/>
            <a:r>
              <a:t>A goal of lifestyle marketting is to allow consumers to pursue their choosen ways to enjoy their lives and express their social identities, a key aspect of this strategy is to focus on product usage in desirable social settings.</a:t>
            </a:r>
          </a:p>
        </p:txBody>
      </p:sp>
      <p:pic>
        <p:nvPicPr>
          <p:cNvPr id="251" name="image8.jpg" descr="C:\Users\ASUS-X401U\Pictures\siding_impactofyourlifestyle_hero.jpg"/>
          <p:cNvPicPr>
            <a:picLocks noChangeAspect="1"/>
          </p:cNvPicPr>
          <p:nvPr/>
        </p:nvPicPr>
        <p:blipFill>
          <a:blip r:embed="rId2">
            <a:extLst/>
          </a:blip>
          <a:stretch>
            <a:fillRect/>
          </a:stretch>
        </p:blipFill>
        <p:spPr>
          <a:xfrm>
            <a:off x="767362" y="3852686"/>
            <a:ext cx="5427804" cy="3937460"/>
          </a:xfrm>
          <a:prstGeom prst="rect">
            <a:avLst/>
          </a:prstGeom>
          <a:ln w="12700">
            <a:miter lim="400000"/>
          </a:ln>
        </p:spPr>
      </p:pic>
      <p:pic>
        <p:nvPicPr>
          <p:cNvPr id="252" name="image9.jpg" descr="C:\Users\ASUS-X401U\Pictures\Image_Product_ShopMauriceLacroix_1000x665_JPG.jpg"/>
          <p:cNvPicPr>
            <a:picLocks noChangeAspect="1"/>
          </p:cNvPicPr>
          <p:nvPr/>
        </p:nvPicPr>
        <p:blipFill>
          <a:blip r:embed="rId3">
            <a:extLst/>
          </a:blip>
          <a:stretch>
            <a:fillRect/>
          </a:stretch>
        </p:blipFill>
        <p:spPr>
          <a:xfrm>
            <a:off x="6809634" y="3900346"/>
            <a:ext cx="4813336" cy="3889800"/>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prstGeom prst="rect">
            <a:avLst/>
          </a:prstGeom>
        </p:spPr>
        <p:txBody>
          <a:bodyPr/>
          <a:lstStyle>
            <a:lvl1pPr>
              <a:defRPr b="1" spc="0">
                <a:latin typeface="Haettenschweiler"/>
                <a:ea typeface="Haettenschweiler"/>
                <a:cs typeface="Haettenschweiler"/>
                <a:sym typeface="Haettenschweiler"/>
              </a:defRPr>
            </a:lvl1pPr>
          </a:lstStyle>
          <a:p>
            <a:pPr/>
            <a:r>
              <a:t>PSYCHOGRAPHICS</a:t>
            </a:r>
          </a:p>
        </p:txBody>
      </p:sp>
      <p:sp>
        <p:nvSpPr>
          <p:cNvPr id="255" name="Shape 255"/>
          <p:cNvSpPr/>
          <p:nvPr>
            <p:ph type="body" idx="1"/>
          </p:nvPr>
        </p:nvSpPr>
        <p:spPr>
          <a:prstGeom prst="rect">
            <a:avLst/>
          </a:prstGeom>
        </p:spPr>
        <p:txBody>
          <a:bodyPr/>
          <a:lstStyle>
            <a:lvl1pPr marL="480059" indent="-480059">
              <a:defRPr spc="0" sz="2800"/>
            </a:lvl1pPr>
          </a:lstStyle>
          <a:p>
            <a:pPr/>
            <a:r>
              <a:t>Psychographics is the study of personality, values, opinions, attitudes, interests, and lifestyles. Because this area of research focuses on interests, attitudes, and opinions, psychographic factors are also called IAO variables. Psychographic studies of individuals or communities can be valuable in the fields of marketing, demographics, opinion research, prediction, and social research in general</a:t>
            </a:r>
          </a:p>
        </p:txBody>
      </p:sp>
      <p:pic>
        <p:nvPicPr>
          <p:cNvPr id="256" name="image10.jpg" descr="C:\Users\ASUS-X401U\Pictures\5abfc221968e1e9682f75931490401bd.jpg"/>
          <p:cNvPicPr>
            <a:picLocks noChangeAspect="1"/>
          </p:cNvPicPr>
          <p:nvPr/>
        </p:nvPicPr>
        <p:blipFill>
          <a:blip r:embed="rId2">
            <a:extLst/>
          </a:blip>
          <a:stretch>
            <a:fillRect/>
          </a:stretch>
        </p:blipFill>
        <p:spPr>
          <a:xfrm>
            <a:off x="4249349" y="4569565"/>
            <a:ext cx="6861564" cy="3994045"/>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ph type="title"/>
          </p:nvPr>
        </p:nvSpPr>
        <p:spPr>
          <a:prstGeom prst="rect">
            <a:avLst/>
          </a:prstGeom>
        </p:spPr>
        <p:txBody>
          <a:bodyPr/>
          <a:lstStyle>
            <a:lvl1pPr>
              <a:defRPr spc="0">
                <a:latin typeface="Bauhaus 93"/>
                <a:ea typeface="Bauhaus 93"/>
                <a:cs typeface="Bauhaus 93"/>
                <a:sym typeface="Bauhaus 93"/>
              </a:defRPr>
            </a:lvl1pPr>
          </a:lstStyle>
          <a:p>
            <a:pPr/>
            <a:r>
              <a:t>THE ROOTS OF PSYCHOGRAPHICS</a:t>
            </a:r>
          </a:p>
        </p:txBody>
      </p:sp>
      <p:sp>
        <p:nvSpPr>
          <p:cNvPr id="259" name="Shape 259"/>
          <p:cNvSpPr/>
          <p:nvPr>
            <p:ph type="body" idx="1"/>
          </p:nvPr>
        </p:nvSpPr>
        <p:spPr>
          <a:prstGeom prst="rect">
            <a:avLst/>
          </a:prstGeom>
        </p:spPr>
        <p:txBody>
          <a:bodyPr/>
          <a:lstStyle>
            <a:lvl1pPr marL="0" indent="0">
              <a:buSzTx/>
              <a:buNone/>
              <a:defRPr spc="0" sz="2800"/>
            </a:lvl1pPr>
          </a:lstStyle>
          <a:p>
            <a:pPr/>
            <a:r>
              <a:t>Psychographics research was first developed in the 1960s and 1970s the short comings of two other types of consumer research: motivational research and quantitative survey research.</a:t>
            </a:r>
          </a:p>
        </p:txBody>
      </p:sp>
      <p:pic>
        <p:nvPicPr>
          <p:cNvPr id="260" name="image11.png" descr="C:\Users\ASUS-X401U\Pictures\13.png"/>
          <p:cNvPicPr>
            <a:picLocks noChangeAspect="1"/>
          </p:cNvPicPr>
          <p:nvPr/>
        </p:nvPicPr>
        <p:blipFill>
          <a:blip r:embed="rId2">
            <a:extLst/>
          </a:blip>
          <a:stretch>
            <a:fillRect/>
          </a:stretch>
        </p:blipFill>
        <p:spPr>
          <a:xfrm>
            <a:off x="2303533" y="4057508"/>
            <a:ext cx="7988088" cy="3994045"/>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title"/>
          </p:nvPr>
        </p:nvSpPr>
        <p:spPr>
          <a:prstGeom prst="rect">
            <a:avLst/>
          </a:prstGeom>
        </p:spPr>
        <p:txBody>
          <a:bodyPr/>
          <a:lstStyle>
            <a:lvl1pPr>
              <a:defRPr spc="0">
                <a:latin typeface="BankGothic Md BT"/>
                <a:ea typeface="BankGothic Md BT"/>
                <a:cs typeface="BankGothic Md BT"/>
                <a:sym typeface="BankGothic Md BT"/>
              </a:defRPr>
            </a:lvl1pPr>
          </a:lstStyle>
          <a:p>
            <a:pPr/>
            <a:r>
              <a:t>DOING PSYCHOGRAPHICS ANALYSIS</a:t>
            </a:r>
          </a:p>
        </p:txBody>
      </p:sp>
      <p:sp>
        <p:nvSpPr>
          <p:cNvPr id="263" name="Shape 263"/>
          <p:cNvSpPr/>
          <p:nvPr>
            <p:ph type="body" idx="1"/>
          </p:nvPr>
        </p:nvSpPr>
        <p:spPr>
          <a:prstGeom prst="rect">
            <a:avLst/>
          </a:prstGeom>
        </p:spPr>
        <p:txBody>
          <a:bodyPr/>
          <a:lstStyle/>
          <a:p>
            <a:pPr marL="480059" indent="-480059">
              <a:defRPr spc="0" sz="2800"/>
            </a:pPr>
            <a:r>
              <a:t>Psychographics studies can take several differents forms:</a:t>
            </a:r>
          </a:p>
          <a:p>
            <a:pPr marL="640079" indent="-640079">
              <a:buFontTx/>
              <a:buAutoNum type="arabicPeriod" startAt="1"/>
              <a:defRPr spc="0" sz="2800"/>
            </a:pPr>
            <a:r>
              <a:t>A lifestyle profile looks for items that differentiate between users and non-users of a product</a:t>
            </a:r>
          </a:p>
          <a:p>
            <a:pPr marL="640079" indent="-640079">
              <a:buFontTx/>
              <a:buAutoNum type="arabicPeriod" startAt="1"/>
              <a:defRPr spc="0" sz="2800"/>
            </a:pPr>
            <a:r>
              <a:t>A product-specific profile identifies a target group and then profiles these consumers on product-relevant dimensions</a:t>
            </a:r>
          </a:p>
          <a:p>
            <a:pPr marL="640079" indent="-640079">
              <a:buFontTx/>
              <a:buAutoNum type="arabicPeriod" startAt="1"/>
              <a:defRPr spc="0" sz="2800"/>
            </a:pPr>
            <a:r>
              <a:t>A general lifestyle segmentation places a large sample of respondents of homogenous groups based of similarities of their overall preferences</a:t>
            </a:r>
          </a:p>
          <a:p>
            <a:pPr marL="640079" indent="-640079">
              <a:buFontTx/>
              <a:buAutoNum type="arabicPeriod" startAt="1"/>
              <a:defRPr spc="0" sz="2800"/>
            </a:pPr>
            <a:r>
              <a:t>A product-specific segmentation tailors questions to a product category</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203200" y="-3048000"/>
            <a:ext cx="11861800" cy="5181600"/>
          </a:xfrm>
          <a:prstGeom prst="rect">
            <a:avLst/>
          </a:prstGeom>
        </p:spPr>
        <p:txBody>
          <a:bodyPr/>
          <a:lstStyle>
            <a:lvl1pPr>
              <a:defRPr sz="9300"/>
            </a:lvl1pPr>
          </a:lstStyle>
          <a:p>
            <a:pPr/>
            <a:r>
              <a:t>Personality</a:t>
            </a:r>
          </a:p>
        </p:txBody>
      </p:sp>
      <p:sp>
        <p:nvSpPr>
          <p:cNvPr id="170" name="Shape 170"/>
          <p:cNvSpPr/>
          <p:nvPr/>
        </p:nvSpPr>
        <p:spPr>
          <a:xfrm>
            <a:off x="6134975" y="4432300"/>
            <a:ext cx="734850" cy="584200"/>
          </a:xfrm>
          <a:prstGeom prst="rect">
            <a:avLst/>
          </a:prstGeom>
          <a:ln w="12700">
            <a:miter lim="400000"/>
          </a:ln>
        </p:spPr>
        <p:txBody>
          <a:bodyPr wrap="none" lIns="50800" tIns="50800" rIns="50800" bIns="50800" anchor="ctr">
            <a:spAutoFit/>
          </a:bodyPr>
          <a:lstStyle/>
          <a:p>
            <a:pPr/>
          </a:p>
        </p:txBody>
      </p:sp>
      <p:pic>
        <p:nvPicPr>
          <p:cNvPr id="171" name="pasted-image.tiff"/>
          <p:cNvPicPr>
            <a:picLocks noChangeAspect="1"/>
          </p:cNvPicPr>
          <p:nvPr/>
        </p:nvPicPr>
        <p:blipFill>
          <a:blip r:embed="rId2">
            <a:extLst/>
          </a:blip>
          <a:stretch>
            <a:fillRect/>
          </a:stretch>
        </p:blipFill>
        <p:spPr>
          <a:xfrm>
            <a:off x="933449" y="2067997"/>
            <a:ext cx="10682578" cy="7203003"/>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p:nvPr>
        </p:nvSpPr>
        <p:spPr>
          <a:prstGeom prst="rect">
            <a:avLst/>
          </a:prstGeom>
        </p:spPr>
        <p:txBody>
          <a:bodyPr/>
          <a:lstStyle/>
          <a:p>
            <a:pPr>
              <a:defRPr spc="0">
                <a:latin typeface="Dutch801 XBd BT"/>
                <a:ea typeface="Dutch801 XBd BT"/>
                <a:cs typeface="Dutch801 XBd BT"/>
                <a:sym typeface="Dutch801 XBd BT"/>
              </a:defRPr>
            </a:pPr>
            <a:r>
              <a:t>AI0</a:t>
            </a:r>
            <a:r>
              <a:rPr sz="2200"/>
              <a:t>S</a:t>
            </a:r>
          </a:p>
        </p:txBody>
      </p:sp>
      <p:sp>
        <p:nvSpPr>
          <p:cNvPr id="266" name="Shape 266"/>
          <p:cNvSpPr/>
          <p:nvPr>
            <p:ph type="body" idx="1"/>
          </p:nvPr>
        </p:nvSpPr>
        <p:spPr>
          <a:prstGeom prst="rect">
            <a:avLst/>
          </a:prstGeom>
        </p:spPr>
        <p:txBody>
          <a:bodyPr/>
          <a:lstStyle/>
          <a:p>
            <a:pPr>
              <a:defRPr b="1" spc="0">
                <a:latin typeface="Aharoni"/>
                <a:ea typeface="Aharoni"/>
                <a:cs typeface="Aharoni"/>
                <a:sym typeface="Aharoni"/>
              </a:defRPr>
            </a:pPr>
            <a:r>
              <a:t>ACTIVITIES</a:t>
            </a:r>
          </a:p>
          <a:p>
            <a:pPr>
              <a:defRPr b="1">
                <a:latin typeface="Aharoni"/>
                <a:ea typeface="Aharoni"/>
                <a:cs typeface="Aharoni"/>
                <a:sym typeface="Aharoni"/>
              </a:defRPr>
            </a:pPr>
          </a:p>
          <a:p>
            <a:pPr marL="0" indent="0">
              <a:buSzTx/>
              <a:buNone/>
              <a:defRPr b="1">
                <a:latin typeface="Aharoni"/>
                <a:ea typeface="Aharoni"/>
                <a:cs typeface="Aharoni"/>
                <a:sym typeface="Aharoni"/>
              </a:defRPr>
            </a:pPr>
          </a:p>
          <a:p>
            <a:pPr>
              <a:defRPr b="1">
                <a:latin typeface="Aharoni"/>
                <a:ea typeface="Aharoni"/>
                <a:cs typeface="Aharoni"/>
                <a:sym typeface="Aharoni"/>
              </a:defRPr>
            </a:pPr>
          </a:p>
          <a:p>
            <a:pPr>
              <a:defRPr b="1" spc="0">
                <a:latin typeface="Aharoni"/>
                <a:ea typeface="Aharoni"/>
                <a:cs typeface="Aharoni"/>
                <a:sym typeface="Aharoni"/>
              </a:defRPr>
            </a:pPr>
            <a:r>
              <a:t>INTERESTS</a:t>
            </a:r>
          </a:p>
          <a:p>
            <a:pPr>
              <a:defRPr b="1">
                <a:latin typeface="Aharoni"/>
                <a:ea typeface="Aharoni"/>
                <a:cs typeface="Aharoni"/>
                <a:sym typeface="Aharoni"/>
              </a:defRPr>
            </a:pPr>
          </a:p>
          <a:p>
            <a:pPr>
              <a:defRPr b="1">
                <a:latin typeface="Aharoni"/>
                <a:ea typeface="Aharoni"/>
                <a:cs typeface="Aharoni"/>
                <a:sym typeface="Aharoni"/>
              </a:defRPr>
            </a:pPr>
          </a:p>
          <a:p>
            <a:pPr>
              <a:defRPr b="1">
                <a:latin typeface="Aharoni"/>
                <a:ea typeface="Aharoni"/>
                <a:cs typeface="Aharoni"/>
                <a:sym typeface="Aharoni"/>
              </a:defRPr>
            </a:pPr>
          </a:p>
          <a:p>
            <a:pPr>
              <a:defRPr b="1" spc="0">
                <a:latin typeface="Aharoni"/>
                <a:ea typeface="Aharoni"/>
                <a:cs typeface="Aharoni"/>
                <a:sym typeface="Aharoni"/>
              </a:defRPr>
            </a:pPr>
            <a:r>
              <a:t>OPINIONS</a:t>
            </a:r>
          </a:p>
        </p:txBody>
      </p:sp>
      <p:pic>
        <p:nvPicPr>
          <p:cNvPr id="267" name="image12.png" descr="C:\Users\ASUS-X401U\Pictures\Activities-Group1.png"/>
          <p:cNvPicPr>
            <a:picLocks noChangeAspect="1"/>
          </p:cNvPicPr>
          <p:nvPr/>
        </p:nvPicPr>
        <p:blipFill>
          <a:blip r:embed="rId2">
            <a:extLst/>
          </a:blip>
          <a:stretch>
            <a:fillRect/>
          </a:stretch>
        </p:blipFill>
        <p:spPr>
          <a:xfrm>
            <a:off x="4249348" y="2521338"/>
            <a:ext cx="5735039" cy="1983247"/>
          </a:xfrm>
          <a:prstGeom prst="rect">
            <a:avLst/>
          </a:prstGeom>
          <a:ln w="12700">
            <a:miter lim="400000"/>
          </a:ln>
        </p:spPr>
      </p:pic>
      <p:pic>
        <p:nvPicPr>
          <p:cNvPr id="268" name="image13.png" descr="C:\Users\ASUS-X401U\Pictures\InterestPowered-Hover.png"/>
          <p:cNvPicPr>
            <a:picLocks noChangeAspect="1"/>
          </p:cNvPicPr>
          <p:nvPr/>
        </p:nvPicPr>
        <p:blipFill>
          <a:blip r:embed="rId3">
            <a:extLst/>
          </a:blip>
          <a:stretch>
            <a:fillRect/>
          </a:stretch>
        </p:blipFill>
        <p:spPr>
          <a:xfrm>
            <a:off x="4657069" y="4504584"/>
            <a:ext cx="4919593" cy="2042796"/>
          </a:xfrm>
          <a:prstGeom prst="rect">
            <a:avLst/>
          </a:prstGeom>
          <a:ln w="12700">
            <a:miter lim="400000"/>
          </a:ln>
        </p:spPr>
      </p:pic>
      <p:pic>
        <p:nvPicPr>
          <p:cNvPr id="269" name="image14.png" descr="C:\Users\ASUS-X401U\Pictures\635966265366228218239604991_opinion2 (1).png"/>
          <p:cNvPicPr>
            <a:picLocks noChangeAspect="1"/>
          </p:cNvPicPr>
          <p:nvPr/>
        </p:nvPicPr>
        <p:blipFill>
          <a:blip r:embed="rId4">
            <a:extLst/>
          </a:blip>
          <a:stretch>
            <a:fillRect/>
          </a:stretch>
        </p:blipFill>
        <p:spPr>
          <a:xfrm>
            <a:off x="4867347" y="6862668"/>
            <a:ext cx="4499038" cy="2312627"/>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title"/>
          </p:nvPr>
        </p:nvSpPr>
        <p:spPr>
          <a:prstGeom prst="rect">
            <a:avLst/>
          </a:prstGeom>
        </p:spPr>
        <p:txBody>
          <a:bodyPr/>
          <a:lstStyle>
            <a:lvl1pPr>
              <a:defRPr spc="0">
                <a:latin typeface="Bernard MT Condensed"/>
                <a:ea typeface="Bernard MT Condensed"/>
                <a:cs typeface="Bernard MT Condensed"/>
                <a:sym typeface="Bernard MT Condensed"/>
              </a:defRPr>
            </a:lvl1pPr>
          </a:lstStyle>
          <a:p>
            <a:pPr/>
            <a:r>
              <a:t>Uses of psychographic segmentation</a:t>
            </a:r>
          </a:p>
        </p:txBody>
      </p:sp>
      <p:sp>
        <p:nvSpPr>
          <p:cNvPr id="272" name="Shape 272"/>
          <p:cNvSpPr/>
          <p:nvPr>
            <p:ph type="body" idx="1"/>
          </p:nvPr>
        </p:nvSpPr>
        <p:spPr>
          <a:xfrm>
            <a:off x="869774" y="2521338"/>
            <a:ext cx="11270828" cy="5852161"/>
          </a:xfrm>
          <a:prstGeom prst="rect">
            <a:avLst/>
          </a:prstGeom>
        </p:spPr>
        <p:txBody>
          <a:bodyPr/>
          <a:lstStyle/>
          <a:p>
            <a:pPr marL="485775" indent="-485775">
              <a:defRPr b="1" spc="0" sz="3400">
                <a:latin typeface="Franklin Gothic Medium"/>
                <a:ea typeface="Franklin Gothic Medium"/>
                <a:cs typeface="Franklin Gothic Medium"/>
                <a:sym typeface="Franklin Gothic Medium"/>
              </a:defRPr>
            </a:pPr>
            <a:r>
              <a:t>TO DEFINE THE TARGET MARKET</a:t>
            </a:r>
          </a:p>
          <a:p>
            <a:pPr marL="485775" indent="-485775">
              <a:defRPr b="1" spc="0" sz="3400">
                <a:latin typeface="Franklin Gothic Medium"/>
                <a:ea typeface="Franklin Gothic Medium"/>
                <a:cs typeface="Franklin Gothic Medium"/>
                <a:sym typeface="Franklin Gothic Medium"/>
              </a:defRPr>
            </a:pPr>
            <a:r>
              <a:t>TO CREATE A NEW VIEW OF THE MARKET</a:t>
            </a:r>
          </a:p>
          <a:p>
            <a:pPr marL="485775" indent="-485775">
              <a:defRPr b="1" spc="0" sz="3400">
                <a:latin typeface="Franklin Gothic Medium"/>
                <a:ea typeface="Franklin Gothic Medium"/>
                <a:cs typeface="Franklin Gothic Medium"/>
                <a:sym typeface="Franklin Gothic Medium"/>
              </a:defRPr>
            </a:pPr>
            <a:r>
              <a:t>TO POSITION THE PRODUCT</a:t>
            </a:r>
          </a:p>
          <a:p>
            <a:pPr marL="485775" indent="-485775">
              <a:defRPr b="1" spc="0" sz="3400">
                <a:latin typeface="Franklin Gothic Medium"/>
                <a:ea typeface="Franklin Gothic Medium"/>
                <a:cs typeface="Franklin Gothic Medium"/>
                <a:sym typeface="Franklin Gothic Medium"/>
              </a:defRPr>
            </a:pPr>
            <a:r>
              <a:t>TO BETTER COMMUNICATE PRODUCT ATTRIBUTES</a:t>
            </a:r>
          </a:p>
          <a:p>
            <a:pPr marL="485775" indent="-485775">
              <a:defRPr b="1" spc="0" sz="3400">
                <a:latin typeface="Franklin Gothic Medium"/>
                <a:ea typeface="Franklin Gothic Medium"/>
                <a:cs typeface="Franklin Gothic Medium"/>
                <a:sym typeface="Franklin Gothic Medium"/>
              </a:defRPr>
            </a:pPr>
            <a:r>
              <a:t>TO DEVELOP OVERALL STRATEGY</a:t>
            </a:r>
          </a:p>
          <a:p>
            <a:pPr marL="485775" indent="-485775">
              <a:defRPr b="1" spc="0" sz="3400">
                <a:latin typeface="Franklin Gothic Medium"/>
                <a:ea typeface="Franklin Gothic Medium"/>
                <a:cs typeface="Franklin Gothic Medium"/>
                <a:sym typeface="Franklin Gothic Medium"/>
              </a:defRPr>
            </a:pPr>
            <a:r>
              <a:t>TO MARKET SOCIAL AND POLITICAL ISSUES</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title"/>
          </p:nvPr>
        </p:nvSpPr>
        <p:spPr>
          <a:prstGeom prst="rect">
            <a:avLst/>
          </a:prstGeom>
        </p:spPr>
        <p:txBody>
          <a:bodyPr/>
          <a:lstStyle>
            <a:lvl1pPr>
              <a:defRPr spc="0">
                <a:latin typeface="Bauhaus 93"/>
                <a:ea typeface="Bauhaus 93"/>
                <a:cs typeface="Bauhaus 93"/>
                <a:sym typeface="Bauhaus 93"/>
              </a:defRPr>
            </a:lvl1pPr>
          </a:lstStyle>
          <a:p>
            <a:pPr/>
            <a:r>
              <a:t>PSYCHOGRAPHIC SEGMENTATION TYPOLOGIES</a:t>
            </a:r>
          </a:p>
        </p:txBody>
      </p:sp>
      <p:sp>
        <p:nvSpPr>
          <p:cNvPr id="275" name="Shape 275"/>
          <p:cNvSpPr/>
          <p:nvPr>
            <p:ph type="body" idx="1"/>
          </p:nvPr>
        </p:nvSpPr>
        <p:spPr>
          <a:prstGeom prst="rect">
            <a:avLst/>
          </a:prstGeom>
        </p:spPr>
        <p:txBody>
          <a:bodyPr/>
          <a:lstStyle>
            <a:lvl1pPr marL="480059" indent="-480059">
              <a:defRPr spc="0" sz="2800"/>
            </a:lvl1pPr>
          </a:lstStyle>
          <a:p>
            <a:pPr/>
            <a:r>
              <a:t>Marketers are consultantly on the prowl for new insights that will allow them to identify and reach groups of consumers that are united by a common lifestyle. To meet this need, many research companies and advertising agencies have developed their own segmentation typologies.</a:t>
            </a:r>
          </a:p>
        </p:txBody>
      </p:sp>
      <p:pic>
        <p:nvPicPr>
          <p:cNvPr id="276" name="image15.jpg" descr="C:\Users\ASUS-X401U\Pictures\cintric-brain-info.jpg"/>
          <p:cNvPicPr>
            <a:picLocks noChangeAspect="1"/>
          </p:cNvPicPr>
          <p:nvPr/>
        </p:nvPicPr>
        <p:blipFill>
          <a:blip r:embed="rId2">
            <a:extLst/>
          </a:blip>
          <a:stretch>
            <a:fillRect/>
          </a:stretch>
        </p:blipFill>
        <p:spPr>
          <a:xfrm>
            <a:off x="1800699" y="4467154"/>
            <a:ext cx="9387841" cy="3743749"/>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prstGeom prst="rect">
            <a:avLst/>
          </a:prstGeom>
        </p:spPr>
        <p:txBody>
          <a:bodyPr/>
          <a:lstStyle>
            <a:lvl1pPr defTabSz="1248460">
              <a:defRPr sz="5952"/>
            </a:lvl1pPr>
          </a:lstStyle>
          <a:p>
            <a:pPr/>
            <a:r>
              <a:t>Regional Consumption Differences</a:t>
            </a:r>
          </a:p>
        </p:txBody>
      </p:sp>
      <p:pic>
        <p:nvPicPr>
          <p:cNvPr id="279" name="image1.png"/>
          <p:cNvPicPr>
            <a:picLocks noChangeAspect="1"/>
          </p:cNvPicPr>
          <p:nvPr/>
        </p:nvPicPr>
        <p:blipFill>
          <a:blip r:embed="rId2">
            <a:extLst/>
          </a:blip>
          <a:stretch>
            <a:fillRect/>
          </a:stretch>
        </p:blipFill>
        <p:spPr>
          <a:xfrm>
            <a:off x="2541848" y="3168686"/>
            <a:ext cx="7694507" cy="4348481"/>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title"/>
          </p:nvPr>
        </p:nvSpPr>
        <p:spPr>
          <a:prstGeom prst="rect">
            <a:avLst/>
          </a:prstGeom>
        </p:spPr>
        <p:txBody>
          <a:bodyPr/>
          <a:lstStyle/>
          <a:p>
            <a:pPr/>
            <a:r>
              <a:t>Food Cultures</a:t>
            </a:r>
          </a:p>
        </p:txBody>
      </p:sp>
      <p:sp>
        <p:nvSpPr>
          <p:cNvPr id="282" name="Shape 282"/>
          <p:cNvSpPr/>
          <p:nvPr>
            <p:ph type="body" idx="1"/>
          </p:nvPr>
        </p:nvSpPr>
        <p:spPr>
          <a:xfrm>
            <a:off x="650239" y="2275840"/>
            <a:ext cx="11704322" cy="6436926"/>
          </a:xfrm>
          <a:prstGeom prst="rect">
            <a:avLst/>
          </a:prstGeom>
        </p:spPr>
        <p:txBody>
          <a:bodyPr/>
          <a:lstStyle/>
          <a:p>
            <a:pPr/>
            <a:r>
              <a:t>A food culture is a pattern of food and beverage consumption that reflects the values of a social group.</a:t>
            </a:r>
          </a:p>
        </p:txBody>
      </p:sp>
      <p:pic>
        <p:nvPicPr>
          <p:cNvPr id="283" name="image2.png"/>
          <p:cNvPicPr>
            <a:picLocks noChangeAspect="1"/>
          </p:cNvPicPr>
          <p:nvPr/>
        </p:nvPicPr>
        <p:blipFill>
          <a:blip r:embed="rId2">
            <a:extLst/>
          </a:blip>
          <a:stretch>
            <a:fillRect/>
          </a:stretch>
        </p:blipFill>
        <p:spPr>
          <a:xfrm>
            <a:off x="3359573" y="4876800"/>
            <a:ext cx="6394028" cy="3576321"/>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title"/>
          </p:nvPr>
        </p:nvSpPr>
        <p:spPr>
          <a:prstGeom prst="rect">
            <a:avLst/>
          </a:prstGeom>
        </p:spPr>
        <p:txBody>
          <a:bodyPr/>
          <a:lstStyle/>
          <a:p>
            <a:pPr/>
            <a:r>
              <a:t>Geodemography </a:t>
            </a:r>
          </a:p>
        </p:txBody>
      </p:sp>
      <p:sp>
        <p:nvSpPr>
          <p:cNvPr id="286" name="Shape 286"/>
          <p:cNvSpPr/>
          <p:nvPr>
            <p:ph type="body" idx="1"/>
          </p:nvPr>
        </p:nvSpPr>
        <p:spPr>
          <a:xfrm>
            <a:off x="650239" y="2275840"/>
            <a:ext cx="11704322" cy="6436926"/>
          </a:xfrm>
          <a:prstGeom prst="rect">
            <a:avLst/>
          </a:prstGeom>
        </p:spPr>
        <p:txBody>
          <a:bodyPr/>
          <a:lstStyle/>
          <a:p>
            <a:pPr/>
            <a:r>
              <a:t>Geodemography refers to analitycal techniques that combine data on consumer expenditures and other socioeconomic factors with geographic information about the areas in which people live, in order to identify consumers who share common consumption patterns.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title"/>
          </p:nvPr>
        </p:nvSpPr>
        <p:spPr>
          <a:prstGeom prst="rect">
            <a:avLst/>
          </a:prstGeom>
        </p:spPr>
        <p:txBody>
          <a:bodyPr/>
          <a:lstStyle/>
          <a:p>
            <a:pPr/>
            <a:r>
              <a:t>Single-source Data</a:t>
            </a:r>
          </a:p>
        </p:txBody>
      </p:sp>
      <p:sp>
        <p:nvSpPr>
          <p:cNvPr id="289" name="Shape 289"/>
          <p:cNvSpPr/>
          <p:nvPr>
            <p:ph type="body" idx="1"/>
          </p:nvPr>
        </p:nvSpPr>
        <p:spPr>
          <a:xfrm>
            <a:off x="650239" y="2275840"/>
            <a:ext cx="11704322" cy="6436926"/>
          </a:xfrm>
          <a:prstGeom prst="rect">
            <a:avLst/>
          </a:prstGeom>
        </p:spPr>
        <p:txBody>
          <a:bodyPr/>
          <a:lstStyle/>
          <a:p>
            <a:pPr/>
            <a:r>
              <a:t>Several marketing research ventures now employ Single-source Data, in which information about a person’s actual purchasing history is combined with geodemographic data, thus allowing marketes to learn even more about the types of marketing strategies that motivate some people-but not others-to respond.</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4" name="Shape 174"/>
          <p:cNvSpPr/>
          <p:nvPr>
            <p:ph type="title"/>
          </p:nvPr>
        </p:nvSpPr>
        <p:spPr>
          <a:prstGeom prst="rect">
            <a:avLst/>
          </a:prstGeom>
        </p:spPr>
        <p:txBody>
          <a:bodyPr/>
          <a:lstStyle>
            <a:lvl1pPr defTabSz="543305">
              <a:spcBef>
                <a:spcPts val="2100"/>
              </a:spcBef>
              <a:defRPr sz="4836"/>
            </a:lvl1pPr>
          </a:lstStyle>
          <a:p>
            <a:pPr/>
            <a:r>
              <a:t>Consumer Behaviour on the couch: Freudian Theory</a:t>
            </a:r>
          </a:p>
        </p:txBody>
      </p:sp>
      <p:sp>
        <p:nvSpPr>
          <p:cNvPr id="175" name="Shape 175"/>
          <p:cNvSpPr/>
          <p:nvPr>
            <p:ph type="body" idx="1"/>
          </p:nvPr>
        </p:nvSpPr>
        <p:spPr>
          <a:xfrm>
            <a:off x="571500" y="1708723"/>
            <a:ext cx="11861800" cy="7226301"/>
          </a:xfrm>
          <a:prstGeom prst="rect">
            <a:avLst/>
          </a:prstGeom>
        </p:spPr>
        <p:txBody>
          <a:bodyPr/>
          <a:lstStyle/>
          <a:p>
            <a:pPr/>
            <a:r>
              <a:t>Freudian Systems</a:t>
            </a:r>
          </a:p>
        </p:txBody>
      </p:sp>
      <p:sp>
        <p:nvSpPr>
          <p:cNvPr id="176" name="Shape 176"/>
          <p:cNvSpPr/>
          <p:nvPr/>
        </p:nvSpPr>
        <p:spPr>
          <a:xfrm>
            <a:off x="1066799" y="2433494"/>
            <a:ext cx="1546276" cy="723901"/>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id</a:t>
            </a:r>
          </a:p>
        </p:txBody>
      </p:sp>
      <p:sp>
        <p:nvSpPr>
          <p:cNvPr id="177" name="Shape 177"/>
          <p:cNvSpPr/>
          <p:nvPr/>
        </p:nvSpPr>
        <p:spPr>
          <a:xfrm>
            <a:off x="5321300" y="2433494"/>
            <a:ext cx="1546275" cy="723901"/>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Superego</a:t>
            </a:r>
          </a:p>
        </p:txBody>
      </p:sp>
      <p:sp>
        <p:nvSpPr>
          <p:cNvPr id="178" name="Shape 178"/>
          <p:cNvSpPr/>
          <p:nvPr/>
        </p:nvSpPr>
        <p:spPr>
          <a:xfrm>
            <a:off x="9575800" y="2433494"/>
            <a:ext cx="1546275" cy="723901"/>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Ego</a:t>
            </a:r>
          </a:p>
        </p:txBody>
      </p:sp>
      <p:sp>
        <p:nvSpPr>
          <p:cNvPr id="179" name="Shape 179"/>
          <p:cNvSpPr/>
          <p:nvPr/>
        </p:nvSpPr>
        <p:spPr>
          <a:xfrm>
            <a:off x="474191" y="5521418"/>
            <a:ext cx="2731493" cy="1270001"/>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Maximise pleasure, avoid pain</a:t>
            </a:r>
          </a:p>
        </p:txBody>
      </p:sp>
      <p:sp>
        <p:nvSpPr>
          <p:cNvPr id="180" name="Shape 180"/>
          <p:cNvSpPr/>
          <p:nvPr/>
        </p:nvSpPr>
        <p:spPr>
          <a:xfrm>
            <a:off x="1839937" y="3241668"/>
            <a:ext cx="1" cy="639824"/>
          </a:xfrm>
          <a:prstGeom prst="line">
            <a:avLst/>
          </a:prstGeom>
          <a:ln w="25400">
            <a:solidFill>
              <a:srgbClr val="747676"/>
            </a:solidFill>
            <a:miter lim="400000"/>
            <a:tailEnd type="triangle"/>
          </a:ln>
        </p:spPr>
        <p:txBody>
          <a:bodyPr lIns="50800" tIns="50800" rIns="50800" bIns="50800" anchor="ctr"/>
          <a:lstStyle/>
          <a:p>
            <a:pPr algn="ctr">
              <a:spcBef>
                <a:spcPts val="0"/>
              </a:spcBef>
              <a:defRPr spc="0" sz="2400">
                <a:latin typeface="DIN Alternate"/>
                <a:ea typeface="DIN Alternate"/>
                <a:cs typeface="DIN Alternate"/>
                <a:sym typeface="DIN Alternate"/>
              </a:defRPr>
            </a:pPr>
          </a:p>
        </p:txBody>
      </p:sp>
      <p:sp>
        <p:nvSpPr>
          <p:cNvPr id="181" name="Shape 181"/>
          <p:cNvSpPr/>
          <p:nvPr/>
        </p:nvSpPr>
        <p:spPr>
          <a:xfrm>
            <a:off x="474191" y="4082885"/>
            <a:ext cx="2731493" cy="678484"/>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Pleasure principle</a:t>
            </a:r>
          </a:p>
        </p:txBody>
      </p:sp>
      <p:sp>
        <p:nvSpPr>
          <p:cNvPr id="182" name="Shape 182"/>
          <p:cNvSpPr/>
          <p:nvPr/>
        </p:nvSpPr>
        <p:spPr>
          <a:xfrm>
            <a:off x="1839937" y="4821481"/>
            <a:ext cx="1" cy="639824"/>
          </a:xfrm>
          <a:prstGeom prst="line">
            <a:avLst/>
          </a:prstGeom>
          <a:ln w="25400">
            <a:solidFill>
              <a:srgbClr val="747676"/>
            </a:solidFill>
            <a:miter lim="400000"/>
            <a:tailEnd type="triangle"/>
          </a:ln>
        </p:spPr>
        <p:txBody>
          <a:bodyPr lIns="50800" tIns="50800" rIns="50800" bIns="50800" anchor="ctr"/>
          <a:lstStyle/>
          <a:p>
            <a:pPr algn="ctr">
              <a:spcBef>
                <a:spcPts val="0"/>
              </a:spcBef>
              <a:defRPr spc="0" sz="2400">
                <a:latin typeface="DIN Alternate"/>
                <a:ea typeface="DIN Alternate"/>
                <a:cs typeface="DIN Alternate"/>
                <a:sym typeface="DIN Alternate"/>
              </a:defRPr>
            </a:pPr>
          </a:p>
        </p:txBody>
      </p:sp>
      <p:sp>
        <p:nvSpPr>
          <p:cNvPr id="183" name="Shape 183"/>
          <p:cNvSpPr/>
          <p:nvPr/>
        </p:nvSpPr>
        <p:spPr>
          <a:xfrm>
            <a:off x="4860205" y="4102215"/>
            <a:ext cx="2731493" cy="639824"/>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Penyeimbang id</a:t>
            </a:r>
          </a:p>
        </p:txBody>
      </p:sp>
      <p:sp>
        <p:nvSpPr>
          <p:cNvPr id="184" name="Shape 184"/>
          <p:cNvSpPr/>
          <p:nvPr/>
        </p:nvSpPr>
        <p:spPr>
          <a:xfrm>
            <a:off x="6094437" y="3241668"/>
            <a:ext cx="1" cy="639824"/>
          </a:xfrm>
          <a:prstGeom prst="line">
            <a:avLst/>
          </a:prstGeom>
          <a:ln w="25400">
            <a:solidFill>
              <a:srgbClr val="747676"/>
            </a:solidFill>
            <a:miter lim="400000"/>
            <a:tailEnd type="triangle"/>
          </a:ln>
        </p:spPr>
        <p:txBody>
          <a:bodyPr lIns="50800" tIns="50800" rIns="50800" bIns="50800" anchor="ctr"/>
          <a:lstStyle/>
          <a:p>
            <a:pPr algn="ctr">
              <a:spcBef>
                <a:spcPts val="0"/>
              </a:spcBef>
              <a:defRPr spc="0" sz="2400">
                <a:latin typeface="DIN Alternate"/>
                <a:ea typeface="DIN Alternate"/>
                <a:cs typeface="DIN Alternate"/>
                <a:sym typeface="DIN Alternate"/>
              </a:defRPr>
            </a:pPr>
          </a:p>
        </p:txBody>
      </p:sp>
      <p:sp>
        <p:nvSpPr>
          <p:cNvPr id="185" name="Shape 185"/>
          <p:cNvSpPr/>
          <p:nvPr/>
        </p:nvSpPr>
        <p:spPr>
          <a:xfrm>
            <a:off x="8983191" y="3965765"/>
            <a:ext cx="2731493" cy="912725"/>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Penengah id dan superego</a:t>
            </a:r>
          </a:p>
        </p:txBody>
      </p:sp>
      <p:sp>
        <p:nvSpPr>
          <p:cNvPr id="186" name="Shape 186"/>
          <p:cNvSpPr/>
          <p:nvPr/>
        </p:nvSpPr>
        <p:spPr>
          <a:xfrm>
            <a:off x="10348937" y="3241668"/>
            <a:ext cx="1" cy="639824"/>
          </a:xfrm>
          <a:prstGeom prst="line">
            <a:avLst/>
          </a:prstGeom>
          <a:ln w="25400">
            <a:solidFill>
              <a:srgbClr val="747676"/>
            </a:solidFill>
            <a:miter lim="400000"/>
            <a:tailEnd type="triangle"/>
          </a:ln>
        </p:spPr>
        <p:txBody>
          <a:bodyPr lIns="50800" tIns="50800" rIns="50800" bIns="50800" anchor="ctr"/>
          <a:lstStyle/>
          <a:p>
            <a:pPr algn="ctr">
              <a:spcBef>
                <a:spcPts val="0"/>
              </a:spcBef>
              <a:defRPr spc="0" sz="2400">
                <a:latin typeface="DIN Alternate"/>
                <a:ea typeface="DIN Alternate"/>
                <a:cs typeface="DIN Alternate"/>
                <a:sym typeface="DIN Alternate"/>
              </a:defRPr>
            </a:pPr>
          </a:p>
        </p:txBody>
      </p:sp>
      <p:sp>
        <p:nvSpPr>
          <p:cNvPr id="187" name="Shape 187"/>
          <p:cNvSpPr/>
          <p:nvPr/>
        </p:nvSpPr>
        <p:spPr>
          <a:xfrm>
            <a:off x="8983191" y="5836506"/>
            <a:ext cx="2731493" cy="639824"/>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Reality principle</a:t>
            </a:r>
          </a:p>
        </p:txBody>
      </p:sp>
      <p:sp>
        <p:nvSpPr>
          <p:cNvPr id="188" name="Shape 188"/>
          <p:cNvSpPr/>
          <p:nvPr/>
        </p:nvSpPr>
        <p:spPr>
          <a:xfrm>
            <a:off x="10348937" y="5001962"/>
            <a:ext cx="1" cy="639823"/>
          </a:xfrm>
          <a:prstGeom prst="line">
            <a:avLst/>
          </a:prstGeom>
          <a:ln w="25400">
            <a:solidFill>
              <a:srgbClr val="747676"/>
            </a:solidFill>
            <a:miter lim="400000"/>
            <a:tailEnd type="triangle"/>
          </a:ln>
        </p:spPr>
        <p:txBody>
          <a:bodyPr lIns="50800" tIns="50800" rIns="50800" bIns="50800" anchor="ctr"/>
          <a:lstStyle/>
          <a:p>
            <a:pPr algn="ctr">
              <a:spcBef>
                <a:spcPts val="0"/>
              </a:spcBef>
              <a:defRPr spc="0" sz="2400">
                <a:latin typeface="DIN Alternate"/>
                <a:ea typeface="DIN Alternate"/>
                <a:cs typeface="DIN Alternate"/>
                <a:sym typeface="DIN Alternate"/>
              </a:defRPr>
            </a:pPr>
          </a:p>
        </p:txBody>
      </p:sp>
      <p:sp>
        <p:nvSpPr>
          <p:cNvPr id="189" name="Shape 189"/>
          <p:cNvSpPr/>
          <p:nvPr/>
        </p:nvSpPr>
        <p:spPr>
          <a:xfrm>
            <a:off x="1168400" y="7396454"/>
            <a:ext cx="3369122" cy="1270001"/>
          </a:xfrm>
          <a:prstGeom prst="roundRect">
            <a:avLst>
              <a:gd name="adj" fmla="val 15000"/>
            </a:avLst>
          </a:prstGeom>
          <a:blipFill>
            <a:blip r:embed="rId2"/>
          </a:blipFill>
          <a:ln w="101600" cap="rnd">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000000"/>
                </a:solidFill>
                <a:latin typeface="DIN Alternate"/>
                <a:ea typeface="DIN Alternate"/>
                <a:cs typeface="DIN Alternate"/>
                <a:sym typeface="DIN Alternate"/>
              </a:defRPr>
            </a:lvl1pPr>
          </a:lstStyle>
          <a:p>
            <a:pPr/>
            <a:r>
              <a:t>hubungan antara simbolisme produk dan motivasi</a:t>
            </a:r>
          </a:p>
        </p:txBody>
      </p:sp>
      <p:sp>
        <p:nvSpPr>
          <p:cNvPr id="190" name="Shape 190"/>
          <p:cNvSpPr/>
          <p:nvPr/>
        </p:nvSpPr>
        <p:spPr>
          <a:xfrm>
            <a:off x="5080000" y="8031454"/>
            <a:ext cx="1092622" cy="1"/>
          </a:xfrm>
          <a:prstGeom prst="line">
            <a:avLst/>
          </a:prstGeom>
          <a:ln w="25400">
            <a:solidFill>
              <a:srgbClr val="747676"/>
            </a:solidFill>
            <a:miter lim="400000"/>
            <a:tailEnd type="triangle"/>
          </a:ln>
        </p:spPr>
        <p:txBody>
          <a:bodyPr lIns="50800" tIns="50800" rIns="50800" bIns="50800" anchor="ctr"/>
          <a:lstStyle/>
          <a:p>
            <a:pPr algn="ctr">
              <a:spcBef>
                <a:spcPts val="0"/>
              </a:spcBef>
              <a:defRPr spc="0" sz="2400">
                <a:latin typeface="DIN Alternate"/>
                <a:ea typeface="DIN Alternate"/>
                <a:cs typeface="DIN Alternate"/>
                <a:sym typeface="DIN Alternate"/>
              </a:defRPr>
            </a:pPr>
          </a:p>
        </p:txBody>
      </p:sp>
      <p:sp>
        <p:nvSpPr>
          <p:cNvPr id="191" name="Shape 191"/>
          <p:cNvSpPr/>
          <p:nvPr/>
        </p:nvSpPr>
        <p:spPr>
          <a:xfrm>
            <a:off x="6807200" y="7242513"/>
            <a:ext cx="4866432" cy="1270001"/>
          </a:xfrm>
          <a:prstGeom prst="roundRect">
            <a:avLst>
              <a:gd name="adj" fmla="val 15000"/>
            </a:avLst>
          </a:prstGeom>
          <a:blipFill>
            <a:blip r:embed="rId2"/>
          </a:blipFill>
          <a:ln w="101600" cap="rnd">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000000"/>
                </a:solidFill>
                <a:latin typeface="DIN Alternate"/>
                <a:ea typeface="DIN Alternate"/>
                <a:cs typeface="DIN Alternate"/>
                <a:sym typeface="DIN Alternate"/>
              </a:defRPr>
            </a:lvl1pPr>
          </a:lstStyle>
          <a:p>
            <a:pPr/>
            <a:r>
              <a:t>produk mewakili tujuan konsumen, yg secara sosial tidak dapat diterima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body" idx="13"/>
          </p:nvPr>
        </p:nvSpPr>
        <p:spPr>
          <a:xfrm>
            <a:off x="571500" y="825500"/>
            <a:ext cx="11861800" cy="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94" name="Shape 194"/>
          <p:cNvSpPr/>
          <p:nvPr>
            <p:ph type="title"/>
          </p:nvPr>
        </p:nvSpPr>
        <p:spPr>
          <a:xfrm>
            <a:off x="571500" y="241300"/>
            <a:ext cx="11861800" cy="622300"/>
          </a:xfrm>
          <a:prstGeom prst="rect">
            <a:avLst/>
          </a:prstGeom>
        </p:spPr>
        <p:txBody>
          <a:bodyPr/>
          <a:lstStyle>
            <a:lvl1pPr defTabSz="461518">
              <a:spcBef>
                <a:spcPts val="1800"/>
              </a:spcBef>
              <a:defRPr sz="4108"/>
            </a:lvl1pPr>
          </a:lstStyle>
          <a:p>
            <a:pPr/>
            <a:r>
              <a:t>Motivational research</a:t>
            </a:r>
          </a:p>
        </p:txBody>
      </p:sp>
      <p:sp>
        <p:nvSpPr>
          <p:cNvPr id="195" name="Shape 195"/>
          <p:cNvSpPr/>
          <p:nvPr>
            <p:ph type="body" idx="1"/>
          </p:nvPr>
        </p:nvSpPr>
        <p:spPr>
          <a:xfrm>
            <a:off x="571500" y="967847"/>
            <a:ext cx="11861801" cy="7226301"/>
          </a:xfrm>
          <a:prstGeom prst="rect">
            <a:avLst/>
          </a:prstGeom>
        </p:spPr>
        <p:txBody>
          <a:bodyPr/>
          <a:lstStyle/>
          <a:p>
            <a:pPr marL="0" indent="0">
              <a:buSzTx/>
              <a:buFontTx/>
              <a:buNone/>
            </a:pPr>
            <a:r>
              <a:t>alasan motivational research memiliki daya tarik yang besar untuk pasar:</a:t>
            </a:r>
          </a:p>
          <a:p>
            <a:pPr>
              <a:buSzPct val="45000"/>
              <a:buFontTx/>
              <a:buBlip>
                <a:blip r:embed="rId2"/>
              </a:buBlip>
              <a:defRPr>
                <a:latin typeface="Iowan Old Style Italic"/>
                <a:ea typeface="Iowan Old Style Italic"/>
                <a:cs typeface="Iowan Old Style Italic"/>
                <a:sym typeface="Iowan Old Style Italic"/>
              </a:defRPr>
            </a:pPr>
            <a:r>
              <a:t>motivational research </a:t>
            </a:r>
            <a:r>
              <a:rPr>
                <a:latin typeface="Iowan Old Style Roman"/>
                <a:ea typeface="Iowan Old Style Roman"/>
                <a:cs typeface="Iowan Old Style Roman"/>
                <a:sym typeface="Iowan Old Style Roman"/>
              </a:rPr>
              <a:t>cenderung lebih mural daripada data survey kuantitatif karena wawancara dan pengolahan data biaya relatif minim.</a:t>
            </a:r>
            <a:endParaRPr>
              <a:latin typeface="Iowan Old Style Roman"/>
              <a:ea typeface="Iowan Old Style Roman"/>
              <a:cs typeface="Iowan Old Style Roman"/>
              <a:sym typeface="Iowan Old Style Roman"/>
            </a:endParaRPr>
          </a:p>
          <a:p>
            <a:pPr>
              <a:buSzPct val="45000"/>
              <a:buFontTx/>
              <a:buBlip>
                <a:blip r:embed="rId2"/>
              </a:buBlip>
              <a:defRPr>
                <a:latin typeface="Iowan Old Style Italic"/>
                <a:ea typeface="Iowan Old Style Italic"/>
                <a:cs typeface="Iowan Old Style Italic"/>
                <a:sym typeface="Iowan Old Style Italic"/>
              </a:defRPr>
            </a:pPr>
            <a:r>
              <a:rPr>
                <a:latin typeface="Iowan Old Style Roman"/>
                <a:ea typeface="Iowan Old Style Roman"/>
                <a:cs typeface="Iowan Old Style Roman"/>
                <a:sym typeface="Iowan Old Style Roman"/>
              </a:rPr>
              <a:t>pengetahuan yang berasal dari penelitian motivasi mungkin dapat membantu mengembangkan komunikasi pemasaran yang menarik bagi kebutuhan yang mendalam.</a:t>
            </a:r>
            <a:endParaRPr>
              <a:latin typeface="Iowan Old Style Roman"/>
              <a:ea typeface="Iowan Old Style Roman"/>
              <a:cs typeface="Iowan Old Style Roman"/>
              <a:sym typeface="Iowan Old Style Roman"/>
            </a:endParaRPr>
          </a:p>
          <a:p>
            <a:pPr>
              <a:buSzPct val="45000"/>
              <a:buFontTx/>
              <a:buBlip>
                <a:blip r:embed="rId2"/>
              </a:buBlip>
              <a:defRPr>
                <a:latin typeface="Iowan Old Style Italic"/>
                <a:ea typeface="Iowan Old Style Italic"/>
                <a:cs typeface="Iowan Old Style Italic"/>
                <a:sym typeface="Iowan Old Style Italic"/>
              </a:defRPr>
            </a:pPr>
            <a:r>
              <a:rPr>
                <a:latin typeface="Iowan Old Style Roman"/>
                <a:ea typeface="Iowan Old Style Roman"/>
                <a:cs typeface="Iowan Old Style Roman"/>
                <a:sym typeface="Iowan Old Style Roman"/>
              </a:rPr>
              <a:t>beberapa temuan tampaknya intuitif masuk akal.</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197" name="Table 197"/>
          <p:cNvGraphicFramePr/>
          <p:nvPr/>
        </p:nvGraphicFramePr>
        <p:xfrm>
          <a:off x="571500" y="768350"/>
          <a:ext cx="11480800" cy="7226300"/>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3575645"/>
                <a:gridCol w="7905154"/>
              </a:tblGrid>
              <a:tr h="549482">
                <a:tc>
                  <a:txBody>
                    <a:bodyPr/>
                    <a:lstStyle/>
                    <a:p>
                      <a:pPr algn="ctr" defTabSz="457200">
                        <a:defRPr sz="1800">
                          <a:solidFill>
                            <a:srgbClr val="000000"/>
                          </a:solidFill>
                        </a:defRPr>
                      </a:pPr>
                      <a:r>
                        <a:rPr sz="1944">
                          <a:solidFill>
                            <a:srgbClr val="FFFFFF"/>
                          </a:solidFill>
                        </a:rPr>
                        <a:t>motif</a:t>
                      </a:r>
                    </a:p>
                  </a:txBody>
                  <a:tcPr marL="50800" marR="50800" marT="50800" marB="50800" anchor="ctr" anchorCtr="0" horzOverflow="overflow"/>
                </a:tc>
                <a:tc>
                  <a:txBody>
                    <a:bodyPr/>
                    <a:lstStyle/>
                    <a:p>
                      <a:pPr algn="ctr" defTabSz="457200">
                        <a:defRPr sz="1800">
                          <a:solidFill>
                            <a:srgbClr val="000000"/>
                          </a:solidFill>
                        </a:defRPr>
                      </a:pPr>
                      <a:r>
                        <a:rPr sz="1944">
                          <a:solidFill>
                            <a:srgbClr val="FFFFFF"/>
                          </a:solidFill>
                        </a:rPr>
                        <a:t>produk terkait</a:t>
                      </a:r>
                    </a:p>
                  </a:txBody>
                  <a:tcPr marL="50800" marR="50800" marT="50800" marB="50800" anchor="ctr" anchorCtr="0" horzOverflow="overflow"/>
                </a:tc>
              </a:tr>
              <a:tr h="1169460">
                <a:tc>
                  <a:txBody>
                    <a:bodyPr/>
                    <a:lstStyle/>
                    <a:p>
                      <a:pPr algn="ctr">
                        <a:defRPr sz="1800">
                          <a:solidFill>
                            <a:srgbClr val="000000"/>
                          </a:solidFill>
                        </a:defRPr>
                      </a:pPr>
                      <a:r>
                        <a:rPr sz="1944">
                          <a:solidFill>
                            <a:srgbClr val="5C5C5C"/>
                          </a:solidFill>
                        </a:rPr>
                        <a:t>power-masculinity-virility</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power; produk gala dan sarapan besar, kereta listrik, mobil balap
masculinity-virility; kopi, pistol mainan, membeli perhiasan untuk wanita, mencukur dengan pisau cukur</a:t>
                      </a:r>
                    </a:p>
                  </a:txBody>
                  <a:tcPr marL="50800" marR="50800" marT="50800" marB="50800" anchor="ctr" anchorCtr="0" horzOverflow="overflow"/>
                </a:tc>
              </a:tr>
              <a:tr h="824706">
                <a:tc>
                  <a:txBody>
                    <a:bodyPr/>
                    <a:lstStyle/>
                    <a:p>
                      <a:pPr algn="ctr">
                        <a:defRPr sz="1800">
                          <a:solidFill>
                            <a:srgbClr val="000000"/>
                          </a:solidFill>
                        </a:defRPr>
                      </a:pPr>
                      <a:r>
                        <a:rPr sz="1944">
                          <a:solidFill>
                            <a:srgbClr val="5C5C5C"/>
                          </a:solidFill>
                        </a:rPr>
                        <a:t>security</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es krim, laci penuh kemeja disetrika rapi, masakan rumah, perawatan rumah sakit</a:t>
                      </a:r>
                    </a:p>
                  </a:txBody>
                  <a:tcPr marL="50800" marR="50800" marT="50800" marB="50800" anchor="ctr" anchorCtr="0" horzOverflow="overflow"/>
                </a:tc>
              </a:tr>
              <a:tr h="473192">
                <a:tc>
                  <a:txBody>
                    <a:bodyPr/>
                    <a:lstStyle/>
                    <a:p>
                      <a:pPr algn="ctr">
                        <a:defRPr sz="1800">
                          <a:solidFill>
                            <a:srgbClr val="000000"/>
                          </a:solidFill>
                        </a:defRPr>
                      </a:pPr>
                      <a:r>
                        <a:rPr sz="1944">
                          <a:solidFill>
                            <a:srgbClr val="5C5C5C"/>
                          </a:solidFill>
                        </a:rPr>
                        <a:t>eroticism</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permen, sarung tangan, pria menyalakan api pada rokok wanita</a:t>
                      </a:r>
                    </a:p>
                  </a:txBody>
                  <a:tcPr marL="50800" marR="50800" marT="50800" marB="50800" anchor="ctr" anchorCtr="0" horzOverflow="overflow"/>
                </a:tc>
              </a:tr>
              <a:tr h="473192">
                <a:tc>
                  <a:txBody>
                    <a:bodyPr/>
                    <a:lstStyle/>
                    <a:p>
                      <a:pPr algn="ctr">
                        <a:defRPr sz="1800">
                          <a:solidFill>
                            <a:srgbClr val="000000"/>
                          </a:solidFill>
                        </a:defRPr>
                      </a:pPr>
                      <a:r>
                        <a:rPr sz="1944">
                          <a:solidFill>
                            <a:srgbClr val="5C5C5C"/>
                          </a:solidFill>
                        </a:rPr>
                        <a:t>moral-purity-cleanliness</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roti putih, kain katun, mandi, oatmeal</a:t>
                      </a:r>
                    </a:p>
                  </a:txBody>
                  <a:tcPr marL="50800" marR="50800" marT="50800" marB="50800" anchor="ctr" anchorCtr="0" horzOverflow="overflow"/>
                </a:tc>
              </a:tr>
              <a:tr h="1176220">
                <a:tc>
                  <a:txBody>
                    <a:bodyPr/>
                    <a:lstStyle/>
                    <a:p>
                      <a:pPr algn="ctr">
                        <a:defRPr sz="1800">
                          <a:solidFill>
                            <a:srgbClr val="000000"/>
                          </a:solidFill>
                        </a:defRPr>
                      </a:pPr>
                      <a:r>
                        <a:rPr sz="1944">
                          <a:solidFill>
                            <a:srgbClr val="5C5C5C"/>
                          </a:solidFill>
                        </a:rPr>
                        <a:t>social acceptance</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companionship; es krim, coffee
love &amp; affection; mania, madu dan gala
acceptance; sabun, produce kecantikan</a:t>
                      </a:r>
                    </a:p>
                  </a:txBody>
                  <a:tcPr marL="50800" marR="50800" marT="50800" marB="50800" anchor="ctr" anchorCtr="0" horzOverflow="overflow"/>
                </a:tc>
              </a:tr>
              <a:tr h="549482">
                <a:tc>
                  <a:txBody>
                    <a:bodyPr/>
                    <a:lstStyle/>
                    <a:p>
                      <a:pPr algn="ctr">
                        <a:defRPr sz="1800">
                          <a:solidFill>
                            <a:srgbClr val="000000"/>
                          </a:solidFill>
                        </a:defRPr>
                      </a:pPr>
                      <a:r>
                        <a:rPr sz="1944">
                          <a:solidFill>
                            <a:srgbClr val="5C5C5C"/>
                          </a:solidFill>
                        </a:rPr>
                        <a:t>individuality</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mobil asing, pipa rokok, vodka, perfume, pulpen</a:t>
                      </a:r>
                    </a:p>
                  </a:txBody>
                  <a:tcPr marL="50800" marR="50800" marT="50800" marB="50800" anchor="ctr" anchorCtr="0" horzOverflow="overflow"/>
                </a:tc>
              </a:tr>
              <a:tr h="549482">
                <a:tc>
                  <a:txBody>
                    <a:bodyPr/>
                    <a:lstStyle/>
                    <a:p>
                      <a:pPr algn="ctr">
                        <a:defRPr sz="1800">
                          <a:solidFill>
                            <a:srgbClr val="000000"/>
                          </a:solidFill>
                        </a:defRPr>
                      </a:pPr>
                      <a:r>
                        <a:rPr sz="1944">
                          <a:solidFill>
                            <a:srgbClr val="5C5C5C"/>
                          </a:solidFill>
                        </a:rPr>
                        <a:t>status</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scotch: maag, serangan jantung, gangguan pencernaan; karpet</a:t>
                      </a:r>
                    </a:p>
                  </a:txBody>
                  <a:tcPr marL="50800" marR="50800" marT="50800" marB="50800" anchor="ctr" anchorCtr="0" horzOverflow="overflow"/>
                </a:tc>
              </a:tr>
              <a:tr h="549482">
                <a:tc>
                  <a:txBody>
                    <a:bodyPr/>
                    <a:lstStyle/>
                    <a:p>
                      <a:pPr algn="ctr">
                        <a:defRPr sz="1800">
                          <a:solidFill>
                            <a:srgbClr val="000000"/>
                          </a:solidFill>
                        </a:defRPr>
                      </a:pPr>
                      <a:r>
                        <a:rPr sz="1944">
                          <a:solidFill>
                            <a:srgbClr val="5C5C5C"/>
                          </a:solidFill>
                        </a:rPr>
                        <a:t>feminity</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kue dan biscuit, boneka, teh, barang antik di rumah</a:t>
                      </a:r>
                    </a:p>
                  </a:txBody>
                  <a:tcPr marL="50800" marR="50800" marT="50800" marB="50800" anchor="ctr" anchorCtr="0" horzOverflow="overflow"/>
                </a:tc>
              </a:tr>
              <a:tr h="549482">
                <a:tc>
                  <a:txBody>
                    <a:bodyPr/>
                    <a:lstStyle/>
                    <a:p>
                      <a:pPr algn="ctr">
                        <a:defRPr sz="1800">
                          <a:solidFill>
                            <a:srgbClr val="000000"/>
                          </a:solidFill>
                        </a:defRPr>
                      </a:pPr>
                      <a:r>
                        <a:rPr sz="1944">
                          <a:solidFill>
                            <a:srgbClr val="5C5C5C"/>
                          </a:solidFill>
                        </a:rPr>
                        <a:t>reward</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rokok, permen, alkohol, es krim, biskuit</a:t>
                      </a:r>
                    </a:p>
                  </a:txBody>
                  <a:tcPr marL="50800" marR="50800" marT="50800" marB="50800" anchor="ctr" anchorCtr="0" horzOverflow="overflow"/>
                </a:tc>
              </a:tr>
              <a:tr h="549482">
                <a:tc>
                  <a:txBody>
                    <a:bodyPr/>
                    <a:lstStyle/>
                    <a:p>
                      <a:pPr algn="ctr">
                        <a:defRPr sz="1800">
                          <a:solidFill>
                            <a:srgbClr val="000000"/>
                          </a:solidFill>
                        </a:defRPr>
                      </a:pPr>
                      <a:r>
                        <a:rPr sz="1944">
                          <a:solidFill>
                            <a:srgbClr val="5C5C5C"/>
                          </a:solidFill>
                        </a:rPr>
                        <a:t>mastery over environment</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peralatan dapur, kapal, korek api, barang-barang olahraga</a:t>
                      </a:r>
                    </a:p>
                  </a:txBody>
                  <a:tcPr marL="50800" marR="50800" marT="50800" marB="50800" anchor="ctr" anchorCtr="0" horzOverflow="overflow"/>
                </a:tc>
              </a:tr>
              <a:tr h="549482">
                <a:tc>
                  <a:txBody>
                    <a:bodyPr/>
                    <a:lstStyle/>
                    <a:p>
                      <a:pPr algn="ctr">
                        <a:defRPr sz="1800">
                          <a:solidFill>
                            <a:srgbClr val="000000"/>
                          </a:solidFill>
                        </a:defRPr>
                      </a:pPr>
                      <a:r>
                        <a:rPr sz="1944">
                          <a:solidFill>
                            <a:srgbClr val="5C5C5C"/>
                          </a:solidFill>
                        </a:rPr>
                        <a:t>disalienation</a:t>
                      </a:r>
                    </a:p>
                  </a:txBody>
                  <a:tcPr marL="50800" marR="50800" marT="50800" marB="50800" anchor="ctr" anchorCtr="0" horzOverflow="overflow"/>
                </a:tc>
                <a:tc>
                  <a:txBody>
                    <a:bodyPr/>
                    <a:lstStyle/>
                    <a:p>
                      <a:pPr algn="l">
                        <a:defRPr sz="1800">
                          <a:solidFill>
                            <a:srgbClr val="000000"/>
                          </a:solidFill>
                        </a:defRPr>
                      </a:pPr>
                      <a:r>
                        <a:rPr sz="1944">
                          <a:solidFill>
                            <a:srgbClr val="5C5C5C"/>
                          </a:solidFill>
                          <a:sym typeface="Iowan Old Style Roman"/>
                        </a:rPr>
                        <a:t>dekorasi rumah, siaran radio pagi</a:t>
                      </a:r>
                    </a:p>
                  </a:txBody>
                  <a:tcPr marL="50800" marR="50800" marT="50800" marB="50800" anchor="ctr" anchorCtr="0" horzOverflow="overflow"/>
                </a:tc>
              </a:tr>
              <a:tr h="549482">
                <a:tc>
                  <a:txBody>
                    <a:bodyPr/>
                    <a:lstStyle/>
                    <a:p>
                      <a:pPr algn="ctr">
                        <a:defRPr sz="1800">
                          <a:solidFill>
                            <a:srgbClr val="000000"/>
                          </a:solidFill>
                        </a:defRPr>
                      </a:pPr>
                      <a:r>
                        <a:rPr sz="1944">
                          <a:solidFill>
                            <a:srgbClr val="5C5C5C"/>
                          </a:solidFill>
                        </a:rPr>
                        <a:t>magic mystery</a:t>
                      </a:r>
                    </a:p>
                  </a:txBody>
                  <a:tcPr marL="50800" marR="50800" marT="50800" marB="50800" anchor="ctr" anchorCtr="0" horzOverflow="overflow">
                    <a:lnB w="12700">
                      <a:miter lim="400000"/>
                    </a:lnB>
                  </a:tcPr>
                </a:tc>
                <a:tc>
                  <a:txBody>
                    <a:bodyPr/>
                    <a:lstStyle/>
                    <a:p>
                      <a:pPr algn="l">
                        <a:defRPr sz="1800">
                          <a:solidFill>
                            <a:srgbClr val="000000"/>
                          </a:solidFill>
                        </a:defRPr>
                      </a:pPr>
                      <a:r>
                        <a:rPr sz="1944">
                          <a:solidFill>
                            <a:srgbClr val="5C5C5C"/>
                          </a:solidFill>
                          <a:sym typeface="Iowan Old Style Roman"/>
                        </a:rPr>
                        <a:t>sup, lukisan, vodka, membuka kado </a:t>
                      </a:r>
                    </a:p>
                  </a:txBody>
                  <a:tcPr marL="50800" marR="50800" marT="50800" marB="50800" anchor="ctr" anchorCtr="0" horzOverflow="overflow">
                    <a:lnB w="12700">
                      <a:miter lim="400000"/>
                    </a:lnB>
                  </a:tcPr>
                </a:tc>
              </a:tr>
            </a:tbl>
          </a:graphicData>
        </a:graphic>
      </p:graphicFrame>
      <p:sp>
        <p:nvSpPr>
          <p:cNvPr id="198" name="Shape 198"/>
          <p:cNvSpPr/>
          <p:nvPr/>
        </p:nvSpPr>
        <p:spPr>
          <a:xfrm>
            <a:off x="540940" y="50800"/>
            <a:ext cx="8290720" cy="660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1800"/>
              </a:spcBef>
              <a:defRPr spc="0" sz="3200">
                <a:latin typeface="Iowan Old Style Roman"/>
                <a:ea typeface="Iowan Old Style Roman"/>
                <a:cs typeface="Iowan Old Style Roman"/>
                <a:sym typeface="Iowan Old Style Roman"/>
              </a:defRPr>
            </a:lvl1pPr>
          </a:lstStyle>
          <a:p>
            <a:pPr/>
            <a:r>
              <a:t>Ernest Dichter: Motif utama dalam konsumsi</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01" name="Shape 201"/>
          <p:cNvSpPr/>
          <p:nvPr>
            <p:ph type="title"/>
          </p:nvPr>
        </p:nvSpPr>
        <p:spPr>
          <a:prstGeom prst="rect">
            <a:avLst/>
          </a:prstGeom>
        </p:spPr>
        <p:txBody>
          <a:bodyPr/>
          <a:lstStyle>
            <a:lvl1pPr defTabSz="543305">
              <a:spcBef>
                <a:spcPts val="2100"/>
              </a:spcBef>
              <a:defRPr sz="4836"/>
            </a:lvl1pPr>
          </a:lstStyle>
          <a:p>
            <a:pPr/>
            <a:r>
              <a:t>Neo-freudian theories</a:t>
            </a:r>
          </a:p>
        </p:txBody>
      </p:sp>
      <p:sp>
        <p:nvSpPr>
          <p:cNvPr id="202" name="Shape 202"/>
          <p:cNvSpPr/>
          <p:nvPr>
            <p:ph type="body" idx="1"/>
          </p:nvPr>
        </p:nvSpPr>
        <p:spPr>
          <a:prstGeom prst="rect">
            <a:avLst/>
          </a:prstGeom>
        </p:spPr>
        <p:txBody>
          <a:bodyPr/>
          <a:lstStyle/>
          <a:p>
            <a:pPr/>
            <a:r>
              <a:t>Karen Horney</a:t>
            </a:r>
          </a:p>
          <a:p>
            <a:pPr/>
          </a:p>
          <a:p>
            <a:pPr marL="0" indent="0">
              <a:buSzTx/>
              <a:buFontTx/>
              <a:buNone/>
              <a:defRPr sz="100"/>
            </a:pPr>
          </a:p>
          <a:p>
            <a:pPr/>
            <a:r>
              <a:t>Carl Jung</a:t>
            </a:r>
          </a:p>
          <a:p>
            <a:pPr lvl="2" marL="0" indent="457200">
              <a:buSzTx/>
              <a:buFontTx/>
              <a:buNone/>
              <a:defRPr sz="2400"/>
            </a:pPr>
            <a:r>
              <a:t>Jung percaya bahwa orang dibentuk oleh pengalaman kumulatif  dari generasi masa lalu.</a:t>
            </a:r>
          </a:p>
        </p:txBody>
      </p:sp>
      <p:sp>
        <p:nvSpPr>
          <p:cNvPr id="203" name="Shape 203"/>
          <p:cNvSpPr/>
          <p:nvPr/>
        </p:nvSpPr>
        <p:spPr>
          <a:xfrm>
            <a:off x="1066800" y="2565400"/>
            <a:ext cx="1836093" cy="723901"/>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Compliant</a:t>
            </a:r>
          </a:p>
        </p:txBody>
      </p:sp>
      <p:sp>
        <p:nvSpPr>
          <p:cNvPr id="204" name="Shape 204"/>
          <p:cNvSpPr/>
          <p:nvPr/>
        </p:nvSpPr>
        <p:spPr>
          <a:xfrm>
            <a:off x="3606800" y="2565400"/>
            <a:ext cx="1836093" cy="723900"/>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Detached</a:t>
            </a:r>
          </a:p>
        </p:txBody>
      </p:sp>
      <p:sp>
        <p:nvSpPr>
          <p:cNvPr id="205" name="Shape 205"/>
          <p:cNvSpPr/>
          <p:nvPr/>
        </p:nvSpPr>
        <p:spPr>
          <a:xfrm>
            <a:off x="6146800" y="2565400"/>
            <a:ext cx="1836093" cy="723900"/>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Aggressive</a:t>
            </a:r>
          </a:p>
        </p:txBody>
      </p:sp>
      <p:sp>
        <p:nvSpPr>
          <p:cNvPr id="206" name="Shape 206"/>
          <p:cNvSpPr/>
          <p:nvPr/>
        </p:nvSpPr>
        <p:spPr>
          <a:xfrm>
            <a:off x="1066799" y="5613399"/>
            <a:ext cx="2906119" cy="723901"/>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kenangan bersama</a:t>
            </a:r>
          </a:p>
        </p:txBody>
      </p:sp>
      <p:sp>
        <p:nvSpPr>
          <p:cNvPr id="207" name="Shape 207"/>
          <p:cNvSpPr/>
          <p:nvPr/>
        </p:nvSpPr>
        <p:spPr>
          <a:xfrm>
            <a:off x="5448300" y="5613399"/>
            <a:ext cx="1836093" cy="723901"/>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Archetypes</a:t>
            </a:r>
          </a:p>
        </p:txBody>
      </p:sp>
      <p:sp>
        <p:nvSpPr>
          <p:cNvPr id="208" name="Shape 208"/>
          <p:cNvSpPr/>
          <p:nvPr/>
        </p:nvSpPr>
        <p:spPr>
          <a:xfrm>
            <a:off x="4379036" y="5975349"/>
            <a:ext cx="663145" cy="1"/>
          </a:xfrm>
          <a:prstGeom prst="line">
            <a:avLst/>
          </a:prstGeom>
          <a:ln w="25400">
            <a:solidFill>
              <a:srgbClr val="747676"/>
            </a:solidFill>
            <a:miter lim="400000"/>
            <a:tailEnd type="triangle"/>
          </a:ln>
        </p:spPr>
        <p:txBody>
          <a:bodyPr lIns="50800" tIns="50800" rIns="50800" bIns="50800" anchor="ctr"/>
          <a:lstStyle/>
          <a:p>
            <a:pPr algn="ctr">
              <a:spcBef>
                <a:spcPts val="0"/>
              </a:spcBef>
              <a:defRPr spc="0" sz="2400">
                <a:latin typeface="DIN Alternate"/>
                <a:ea typeface="DIN Alternate"/>
                <a:cs typeface="DIN Alternate"/>
                <a:sym typeface="DIN Alternate"/>
              </a:defRPr>
            </a:pP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11" name="Shape 211"/>
          <p:cNvSpPr/>
          <p:nvPr>
            <p:ph type="title"/>
          </p:nvPr>
        </p:nvSpPr>
        <p:spPr>
          <a:prstGeom prst="rect">
            <a:avLst/>
          </a:prstGeom>
        </p:spPr>
        <p:txBody>
          <a:bodyPr/>
          <a:lstStyle>
            <a:lvl1pPr defTabSz="543305">
              <a:spcBef>
                <a:spcPts val="2100"/>
              </a:spcBef>
              <a:defRPr sz="4836"/>
            </a:lvl1pPr>
          </a:lstStyle>
          <a:p>
            <a:pPr/>
            <a:r>
              <a:t>Trait Theory</a:t>
            </a:r>
          </a:p>
        </p:txBody>
      </p:sp>
      <p:sp>
        <p:nvSpPr>
          <p:cNvPr id="212" name="Shape 212"/>
          <p:cNvSpPr/>
          <p:nvPr>
            <p:ph type="body" idx="1"/>
          </p:nvPr>
        </p:nvSpPr>
        <p:spPr>
          <a:xfrm>
            <a:off x="571500" y="2737792"/>
            <a:ext cx="11861800" cy="6291908"/>
          </a:xfrm>
          <a:prstGeom prst="rect">
            <a:avLst/>
          </a:prstGeom>
        </p:spPr>
        <p:txBody>
          <a:bodyPr/>
          <a:lstStyle/>
          <a:p>
            <a:pPr marL="0" indent="0">
              <a:buSzTx/>
              <a:buFontTx/>
              <a:buNone/>
            </a:pPr>
            <a:r>
              <a:t>beberapa ciri khusus yang relevan dengan consumer behaviour:</a:t>
            </a:r>
          </a:p>
          <a:p>
            <a:pPr marL="428625" indent="-428625">
              <a:buSzPct val="100000"/>
              <a:buFontTx/>
              <a:buAutoNum type="arabicPeriod" startAt="1"/>
              <a:defRPr sz="2400"/>
            </a:pPr>
            <a:r>
              <a:t>inovatif</a:t>
            </a:r>
          </a:p>
          <a:p>
            <a:pPr marL="428625" indent="-428625">
              <a:buSzPct val="100000"/>
              <a:buFontTx/>
              <a:buAutoNum type="arabicPeriod" startAt="1"/>
              <a:defRPr sz="2400"/>
            </a:pPr>
            <a:r>
              <a:t>materialism</a:t>
            </a:r>
          </a:p>
          <a:p>
            <a:pPr marL="428625" indent="-428625">
              <a:buSzPct val="100000"/>
              <a:buFontTx/>
              <a:buAutoNum type="arabicPeriod" startAt="1"/>
              <a:defRPr sz="2400"/>
            </a:pPr>
            <a:r>
              <a:t>kesadaran diri</a:t>
            </a:r>
          </a:p>
          <a:p>
            <a:pPr marL="0" indent="0">
              <a:buSzTx/>
              <a:buFontTx/>
              <a:buNone/>
              <a:defRPr sz="2400"/>
            </a:pPr>
          </a:p>
          <a:p>
            <a:pPr/>
            <a:r>
              <a:t>are you an ‘innie’ or an ‘outie’?</a:t>
            </a:r>
          </a:p>
          <a:p>
            <a:pPr marL="0" indent="0">
              <a:buSzTx/>
              <a:buFontTx/>
              <a:buNone/>
            </a:pPr>
          </a:p>
          <a:p>
            <a:pPr lvl="2" marL="0" indent="457200">
              <a:buSzTx/>
              <a:buFontTx/>
              <a:buNone/>
              <a:defRPr sz="2400"/>
            </a:pPr>
            <a:r>
              <a:t>salah satu personality traits yang dapat diukur adalah kebutuhan untuk keunikan</a:t>
            </a:r>
          </a:p>
        </p:txBody>
      </p:sp>
      <p:sp>
        <p:nvSpPr>
          <p:cNvPr id="213" name="Shape 213"/>
          <p:cNvSpPr/>
          <p:nvPr/>
        </p:nvSpPr>
        <p:spPr>
          <a:xfrm>
            <a:off x="622300" y="1866900"/>
            <a:ext cx="2743498" cy="723900"/>
          </a:xfrm>
          <a:prstGeom prst="rect">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Personality Traits</a:t>
            </a:r>
          </a:p>
        </p:txBody>
      </p:sp>
      <p:sp>
        <p:nvSpPr>
          <p:cNvPr id="214" name="Shape 214"/>
          <p:cNvSpPr/>
          <p:nvPr/>
        </p:nvSpPr>
        <p:spPr>
          <a:xfrm>
            <a:off x="5817475" y="3492499"/>
            <a:ext cx="3129856"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1800"/>
              </a:spcBef>
              <a:defRPr spc="0" sz="2400">
                <a:latin typeface="Iowan Old Style Roman"/>
                <a:ea typeface="Iowan Old Style Roman"/>
                <a:cs typeface="Iowan Old Style Roman"/>
                <a:sym typeface="Iowan Old Style Roman"/>
              </a:defRPr>
            </a:pPr>
            <a:r>
              <a:t>4.  kebutuhan kognisi</a:t>
            </a:r>
          </a:p>
          <a:p>
            <a:pPr>
              <a:spcBef>
                <a:spcPts val="1800"/>
              </a:spcBef>
              <a:defRPr spc="0" sz="2400">
                <a:latin typeface="Iowan Old Style Roman"/>
                <a:ea typeface="Iowan Old Style Roman"/>
                <a:cs typeface="Iowan Old Style Roman"/>
                <a:sym typeface="Iowan Old Style Roman"/>
              </a:defRPr>
            </a:pPr>
            <a:r>
              <a:t>5.  kehematan</a:t>
            </a:r>
          </a:p>
        </p:txBody>
      </p:sp>
      <p:sp>
        <p:nvSpPr>
          <p:cNvPr id="215" name="Shape 215"/>
          <p:cNvSpPr/>
          <p:nvPr/>
        </p:nvSpPr>
        <p:spPr>
          <a:xfrm>
            <a:off x="1092199" y="6934200"/>
            <a:ext cx="2417566" cy="723901"/>
          </a:xfrm>
          <a:prstGeom prst="roundRect">
            <a:avLst>
              <a:gd name="adj" fmla="val 26316"/>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inner-directed</a:t>
            </a:r>
          </a:p>
        </p:txBody>
      </p:sp>
      <p:sp>
        <p:nvSpPr>
          <p:cNvPr id="216" name="Shape 216"/>
          <p:cNvSpPr/>
          <p:nvPr/>
        </p:nvSpPr>
        <p:spPr>
          <a:xfrm>
            <a:off x="3924300" y="6934200"/>
            <a:ext cx="2417565" cy="723900"/>
          </a:xfrm>
          <a:prstGeom prst="roundRect">
            <a:avLst>
              <a:gd name="adj" fmla="val 26316"/>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pc="0" sz="2400">
                <a:solidFill>
                  <a:srgbClr val="FFFFFF"/>
                </a:solidFill>
                <a:latin typeface="DIN Alternate"/>
                <a:ea typeface="DIN Alternate"/>
                <a:cs typeface="DIN Alternate"/>
                <a:sym typeface="DIN Alternate"/>
              </a:defRPr>
            </a:lvl1pPr>
          </a:lstStyle>
          <a:p>
            <a:pPr/>
            <a:r>
              <a:t>outer-directed</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body" idx="1"/>
          </p:nvPr>
        </p:nvSpPr>
        <p:spPr>
          <a:xfrm>
            <a:off x="571500" y="353566"/>
            <a:ext cx="11861800" cy="8676134"/>
          </a:xfrm>
          <a:prstGeom prst="rect">
            <a:avLst/>
          </a:prstGeom>
        </p:spPr>
        <p:txBody>
          <a:bodyPr/>
          <a:lstStyle/>
          <a:p>
            <a:pPr marL="0" indent="0">
              <a:buSzTx/>
              <a:buFontTx/>
              <a:buNone/>
              <a:defRPr sz="2600"/>
            </a:pPr>
            <a:r>
              <a:t>Beberapa penelitian baru-baru ini meneliti perbedaan konsumsi antara individu;</a:t>
            </a:r>
          </a:p>
          <a:p>
            <a:pPr marL="0" indent="0">
              <a:buSzTx/>
              <a:buFontTx/>
              <a:buNone/>
              <a:defRPr sz="2600"/>
            </a:pPr>
            <a:r>
              <a:rPr>
                <a:latin typeface="Iowan Old Style Italic"/>
                <a:ea typeface="Iowan Old Style Italic"/>
                <a:cs typeface="Iowan Old Style Italic"/>
                <a:sym typeface="Iowan Old Style Italic"/>
              </a:rPr>
              <a:t>idiocentrics</a:t>
            </a:r>
            <a:r>
              <a:t> &amp; </a:t>
            </a:r>
            <a:r>
              <a:rPr>
                <a:latin typeface="Iowan Old Style Italic"/>
                <a:ea typeface="Iowan Old Style Italic"/>
                <a:cs typeface="Iowan Old Style Italic"/>
                <a:sym typeface="Iowan Old Style Italic"/>
              </a:rPr>
              <a:t>allocentrics</a:t>
            </a:r>
            <a:r>
              <a:t>. Perbedaan antara kedua jenis kepribadian ini, yaitu:</a:t>
            </a:r>
          </a:p>
          <a:p>
            <a:pPr marL="428625" indent="-428625">
              <a:buSzPct val="100000"/>
              <a:buFontTx/>
              <a:buAutoNum type="arabicPeriod" startAt="1"/>
              <a:defRPr sz="2400"/>
            </a:pPr>
            <a:r>
              <a:t>contentment</a:t>
            </a:r>
          </a:p>
          <a:p>
            <a:pPr marL="428625" indent="-428625">
              <a:buSzPct val="100000"/>
              <a:buFontTx/>
              <a:buAutoNum type="arabicPeriod" startAt="1"/>
              <a:defRPr sz="2400"/>
            </a:pPr>
            <a:r>
              <a:t>health consciousness</a:t>
            </a:r>
          </a:p>
          <a:p>
            <a:pPr marL="428625" indent="-428625">
              <a:buSzPct val="100000"/>
              <a:buFontTx/>
              <a:buAutoNum type="arabicPeriod" startAt="1"/>
              <a:defRPr sz="2400"/>
            </a:pPr>
            <a:r>
              <a:t>food preparation</a:t>
            </a:r>
          </a:p>
          <a:p>
            <a:pPr marL="428625" indent="-428625">
              <a:buSzPct val="100000"/>
              <a:buFontTx/>
              <a:buAutoNum type="arabicPeriod" startAt="1"/>
              <a:defRPr sz="2400"/>
            </a:pPr>
            <a:r>
              <a:t>workaholics</a:t>
            </a:r>
          </a:p>
          <a:p>
            <a:pPr marL="428625" indent="-428625">
              <a:buSzPct val="100000"/>
              <a:buFontTx/>
              <a:buAutoNum type="arabicPeriod" startAt="1"/>
              <a:defRPr sz="2400"/>
            </a:pPr>
            <a:r>
              <a:t>travel and entertainment</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body" idx="1"/>
          </p:nvPr>
        </p:nvSpPr>
        <p:spPr>
          <a:xfrm>
            <a:off x="571500" y="350192"/>
            <a:ext cx="11861800" cy="8679508"/>
          </a:xfrm>
          <a:prstGeom prst="rect">
            <a:avLst/>
          </a:prstGeom>
        </p:spPr>
        <p:txBody>
          <a:bodyPr/>
          <a:lstStyle/>
          <a:p>
            <a:pPr/>
            <a:r>
              <a:t>Problems with Trait Theory in Consumer Research</a:t>
            </a:r>
          </a:p>
          <a:p>
            <a:pPr marL="571500" indent="-571500">
              <a:buSzPct val="100000"/>
              <a:buFontTx/>
              <a:buAutoNum type="arabicPeriod" startAt="1"/>
              <a:defRPr sz="2400"/>
            </a:pPr>
            <a:r>
              <a:t>banyak skala yang tidak cukup valid atau terpercaya</a:t>
            </a:r>
          </a:p>
          <a:p>
            <a:pPr marL="571500" indent="-571500">
              <a:buSzPct val="100000"/>
              <a:buFontTx/>
              <a:buAutoNum type="arabicPeriod" startAt="1"/>
              <a:defRPr sz="2400"/>
            </a:pPr>
            <a:r>
              <a:t>tes kepribadian lebih sering dikembangkan untuk populasi tertentu</a:t>
            </a:r>
          </a:p>
          <a:p>
            <a:pPr marL="571500" indent="-571500">
              <a:buSzPct val="100000"/>
              <a:buFontTx/>
              <a:buAutoNum type="arabicPeriod" startAt="1"/>
              <a:defRPr sz="2400"/>
            </a:pPr>
            <a:r>
              <a:t>seringkali tes tidak diberikan pada kondisi yang sesuai</a:t>
            </a:r>
          </a:p>
          <a:p>
            <a:pPr marL="571500" indent="-571500">
              <a:buSzPct val="100000"/>
              <a:buFontTx/>
              <a:buAutoNum type="arabicPeriod" startAt="1"/>
              <a:defRPr sz="2400"/>
            </a:pPr>
            <a:r>
              <a:t>para peneliti sering membuat perubahan dalam instrumen untuk beradaptasi mereka untuk situasi mereka sendiri, dalam proses menghapus atau menambahkan item dan penggantian nama variable. </a:t>
            </a:r>
          </a:p>
          <a:p>
            <a:pPr marL="571500" indent="-571500">
              <a:buSzPct val="100000"/>
              <a:buFontTx/>
              <a:buAutoNum type="arabicPeriod" startAt="1"/>
              <a:defRPr sz="2400"/>
            </a:pPr>
            <a:r>
              <a:t>banyak skala sifat yang ditujukan untuk mengukur kecenderungan keseluruhan kotor; hasil ini kemudian digunakan untuk membuat prediksi tentang pembelian merek tertentu</a:t>
            </a:r>
          </a:p>
          <a:p>
            <a:pPr marL="571500" indent="-571500">
              <a:buSzPct val="100000"/>
              <a:buFontTx/>
              <a:buAutoNum type="arabicPeriod" startAt="1"/>
              <a:defRPr sz="2400"/>
            </a:pPr>
            <a:r>
              <a:t>dalam banyak kasus, beberapa skala diberikan tanpa dipikirkan terlebih dahulu tentang bagaimana langkah-langkah ini harus berkaitan dengan consumer behaviour</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