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256" r:id="rId2"/>
    <p:sldId id="298" r:id="rId3"/>
    <p:sldId id="299" r:id="rId4"/>
    <p:sldId id="300" r:id="rId5"/>
    <p:sldId id="301" r:id="rId6"/>
    <p:sldId id="302" r:id="rId7"/>
    <p:sldId id="25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60" r:id="rId24"/>
    <p:sldId id="261" r:id="rId25"/>
    <p:sldId id="262" r:id="rId26"/>
    <p:sldId id="28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721"/>
  </p:normalViewPr>
  <p:slideViewPr>
    <p:cSldViewPr snapToGrid="0">
      <p:cViewPr varScale="1">
        <p:scale>
          <a:sx n="112" d="100"/>
          <a:sy n="112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45FE0-33FD-4E66-AE21-A3C4A1483729}" type="datetimeFigureOut">
              <a:rPr lang="en-ID" smtClean="0"/>
              <a:t>22/06/20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5127E-E0AE-4914-97BB-9C9B1039EC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654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sadis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mental </a:t>
            </a:r>
            <a:r>
              <a:rPr lang="en-US" dirty="0" err="1"/>
              <a:t>memutar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adegan</a:t>
            </a:r>
            <a:r>
              <a:rPr lang="en-US" dirty="0"/>
              <a:t> </a:t>
            </a:r>
            <a:r>
              <a:rPr lang="en-US" dirty="0" err="1"/>
              <a:t>penyiksaan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mastrubasi</a:t>
            </a:r>
            <a:r>
              <a:rPr lang="en-US" dirty="0"/>
              <a:t>.</a:t>
            </a:r>
          </a:p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</a:t>
            </a:r>
            <a:r>
              <a:rPr lang="en-US" dirty="0" err="1"/>
              <a:t>melaporkan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dan </a:t>
            </a:r>
            <a:r>
              <a:rPr lang="en-US" dirty="0" err="1"/>
              <a:t>mati</a:t>
            </a:r>
            <a:r>
              <a:rPr lang="en-US" dirty="0"/>
              <a:t> orang lain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menggembirakan</a:t>
            </a:r>
            <a:r>
              <a:rPr lang="en-US" dirty="0"/>
              <a:t>.</a:t>
            </a:r>
            <a:endParaRPr lang="en-ID" dirty="0"/>
          </a:p>
          <a:p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Penyalahgunaan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alkohol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sering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terjadi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kalangan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sadisme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59AA1-FEA9-41D8-835A-D48FDC81D8B7}" type="slidenum">
              <a:rPr lang="en-ID" smtClean="0"/>
              <a:t>20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4937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Manifestasi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gangguan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masokisme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seksual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bervariasi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Contohnya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termasuk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perbudakan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fisik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penutup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tamparan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cambuk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sengatan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listrik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pemotongan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penghinaan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misalnya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dikencingi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buang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air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besar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dipaksa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memakai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kerah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kulit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seperti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anjing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dipajang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telanjang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dan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mengambil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budak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tunduk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perintah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Kebanyakan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sadis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masokis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menjalani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kehidupan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konvensional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dan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bukti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berada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atas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rata-rata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pendapatan</a:t>
            </a:r>
            <a:r>
              <a:rPr lang="en-I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status </a:t>
            </a:r>
            <a:r>
              <a:rPr lang="en-ID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pendidikan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59AA1-FEA9-41D8-835A-D48FDC81D8B7}" type="slidenum">
              <a:rPr lang="en-ID" smtClean="0"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501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5127E-E0AE-4914-97BB-9C9B1039EC5D}" type="slidenum">
              <a:rPr lang="en-ID" smtClean="0"/>
              <a:t>23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943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3F1DA8-7378-47D5-9353-B5E09C778D86}" type="datetimeFigureOut">
              <a:rPr lang="en-ID" smtClean="0"/>
              <a:t>22/06/20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8C92A41-982F-407C-9CFA-5FBF3612F79C}" type="slidenum">
              <a:rPr lang="en-ID" smtClean="0"/>
              <a:t>‹#›</a:t>
            </a:fld>
            <a:endParaRPr lang="en-ID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8222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DA8-7378-47D5-9353-B5E09C778D86}" type="datetimeFigureOut">
              <a:rPr lang="en-ID" smtClean="0"/>
              <a:t>22/06/20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2A41-982F-407C-9CFA-5FBF3612F7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619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DA8-7378-47D5-9353-B5E09C778D86}" type="datetimeFigureOut">
              <a:rPr lang="en-ID" smtClean="0"/>
              <a:t>22/06/20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2A41-982F-407C-9CFA-5FBF3612F7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0653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DA8-7378-47D5-9353-B5E09C778D86}" type="datetimeFigureOut">
              <a:rPr lang="en-ID" smtClean="0"/>
              <a:t>22/06/20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2A41-982F-407C-9CFA-5FBF3612F7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598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3F1DA8-7378-47D5-9353-B5E09C778D86}" type="datetimeFigureOut">
              <a:rPr lang="en-ID" smtClean="0"/>
              <a:t>22/06/20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C92A41-982F-407C-9CFA-5FBF3612F79C}" type="slidenum">
              <a:rPr lang="en-ID" smtClean="0"/>
              <a:t>‹#›</a:t>
            </a:fld>
            <a:endParaRPr lang="en-ID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75151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DA8-7378-47D5-9353-B5E09C778D86}" type="datetimeFigureOut">
              <a:rPr lang="en-ID" smtClean="0"/>
              <a:t>22/06/20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2A41-982F-407C-9CFA-5FBF3612F7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1354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DA8-7378-47D5-9353-B5E09C778D86}" type="datetimeFigureOut">
              <a:rPr lang="en-ID" smtClean="0"/>
              <a:t>22/06/20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2A41-982F-407C-9CFA-5FBF3612F7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3213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DA8-7378-47D5-9353-B5E09C778D86}" type="datetimeFigureOut">
              <a:rPr lang="en-ID" smtClean="0"/>
              <a:t>22/06/20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2A41-982F-407C-9CFA-5FBF3612F7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848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1DA8-7378-47D5-9353-B5E09C778D86}" type="datetimeFigureOut">
              <a:rPr lang="en-ID" smtClean="0"/>
              <a:t>22/06/20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2A41-982F-407C-9CFA-5FBF3612F79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7693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3F1DA8-7378-47D5-9353-B5E09C778D86}" type="datetimeFigureOut">
              <a:rPr lang="en-ID" smtClean="0"/>
              <a:t>22/06/20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C92A41-982F-407C-9CFA-5FBF3612F79C}" type="slidenum">
              <a:rPr lang="en-ID" smtClean="0"/>
              <a:t>‹#›</a:t>
            </a:fld>
            <a:endParaRPr lang="en-ID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7657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3F1DA8-7378-47D5-9353-B5E09C778D86}" type="datetimeFigureOut">
              <a:rPr lang="en-ID" smtClean="0"/>
              <a:t>22/06/20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C92A41-982F-407C-9CFA-5FBF3612F79C}" type="slidenum">
              <a:rPr lang="en-ID" smtClean="0"/>
              <a:t>‹#›</a:t>
            </a:fld>
            <a:endParaRPr lang="en-ID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108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13F1DA8-7378-47D5-9353-B5E09C778D86}" type="datetimeFigureOut">
              <a:rPr lang="en-ID" smtClean="0"/>
              <a:t>22/06/20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8C92A41-982F-407C-9CFA-5FBF3612F79C}" type="slidenum">
              <a:rPr lang="en-ID" smtClean="0"/>
              <a:t>‹#›</a:t>
            </a:fld>
            <a:endParaRPr lang="en-ID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437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8C42-5FDF-4FD1-8D95-AB25B257B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1325065"/>
            <a:ext cx="8361229" cy="2098226"/>
          </a:xfrm>
        </p:spPr>
        <p:txBody>
          <a:bodyPr anchor="ctr"/>
          <a:lstStyle/>
          <a:p>
            <a:r>
              <a:rPr lang="en-US" sz="6000" i="1" dirty="0"/>
              <a:t>Sexual disorder</a:t>
            </a:r>
            <a:endParaRPr lang="en-ID" sz="60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FF42-B9AF-4B78-BF53-4B4CD0806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162" y="3423291"/>
            <a:ext cx="6831673" cy="1599394"/>
          </a:xfrm>
        </p:spPr>
        <p:txBody>
          <a:bodyPr>
            <a:noAutofit/>
          </a:bodyPr>
          <a:lstStyle/>
          <a:p>
            <a:pPr lvl="0"/>
            <a:r>
              <a:rPr lang="en-US" sz="2000" dirty="0" err="1">
                <a:solidFill>
                  <a:schemeClr val="tx1"/>
                </a:solidFill>
              </a:rPr>
              <a:t>Anugrah</a:t>
            </a:r>
            <a:r>
              <a:rPr lang="en-US" sz="2000" dirty="0">
                <a:solidFill>
                  <a:schemeClr val="tx1"/>
                </a:solidFill>
              </a:rPr>
              <a:t> Permata Sari (2016031006)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</a:rPr>
              <a:t>Naila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Diyaul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Aulia</a:t>
            </a:r>
            <a:r>
              <a:rPr lang="en-US" sz="2000" dirty="0">
                <a:solidFill>
                  <a:schemeClr val="tx1"/>
                </a:solidFill>
              </a:rPr>
              <a:t> (2017031001)</a:t>
            </a:r>
          </a:p>
          <a:p>
            <a:pPr lvl="0"/>
            <a:r>
              <a:rPr lang="en-US" sz="2000" dirty="0">
                <a:solidFill>
                  <a:schemeClr val="tx1"/>
                </a:solidFill>
              </a:rPr>
              <a:t>Fauziah Nur Fazrina (2017031008)</a:t>
            </a:r>
          </a:p>
          <a:p>
            <a:pPr lvl="0"/>
            <a:r>
              <a:rPr lang="en-US" sz="2000" dirty="0">
                <a:solidFill>
                  <a:schemeClr val="tx1"/>
                </a:solidFill>
              </a:rPr>
              <a:t>Laila Midori (2017031012)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</a:rPr>
              <a:t>Jihan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Fahera</a:t>
            </a:r>
            <a:r>
              <a:rPr lang="en-US" sz="2000" dirty="0">
                <a:solidFill>
                  <a:schemeClr val="tx1"/>
                </a:solidFill>
              </a:rPr>
              <a:t> (2017031032)</a:t>
            </a:r>
          </a:p>
        </p:txBody>
      </p:sp>
    </p:spTree>
    <p:extLst>
      <p:ext uri="{BB962C8B-B14F-4D97-AF65-F5344CB8AC3E}">
        <p14:creationId xmlns:p14="http://schemas.microsoft.com/office/powerpoint/2010/main" val="424053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76896-84F6-4617-AFEB-4FAF5B9A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err="1">
                <a:cs typeface="Times New Roman" panose="02020603050405020304" pitchFamily="18" charset="0"/>
              </a:rPr>
              <a:t>Kriteria</a:t>
            </a:r>
            <a:r>
              <a:rPr lang="en-US" b="1" dirty="0">
                <a:cs typeface="Times New Roman" panose="02020603050405020304" pitchFamily="18" charset="0"/>
              </a:rPr>
              <a:t> DSM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7C74E-7CE8-4E60-BAFA-B45433736C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+mj-lt"/>
                <a:cs typeface="Times New Roman" panose="02020603050405020304" pitchFamily="18" charset="0"/>
              </a:rPr>
              <a:t>Kasus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fetish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lebih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banyak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terjadi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pada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pria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dibanding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wanita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ID" dirty="0" err="1">
                <a:latin typeface="+mj-lt"/>
                <a:cs typeface="Times New Roman" panose="02020603050405020304" pitchFamily="18" charset="0"/>
              </a:rPr>
              <a:t>Gangguan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biasa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dimulai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pada masa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remaja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sering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memiliki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paraphilias lain: </a:t>
            </a:r>
            <a:r>
              <a:rPr lang="en-ID" i="1" dirty="0" err="1">
                <a:latin typeface="+mj-lt"/>
                <a:cs typeface="Times New Roman" panose="02020603050405020304" pitchFamily="18" charset="0"/>
              </a:rPr>
              <a:t>Pedohebephilic</a:t>
            </a:r>
            <a:r>
              <a:rPr lang="en-ID" i="1" dirty="0">
                <a:latin typeface="+mj-lt"/>
                <a:cs typeface="Times New Roman" panose="02020603050405020304" pitchFamily="18" charset="0"/>
              </a:rPr>
              <a:t>, sadism-masochism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.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C77079-96B3-4D26-AE95-7F0A9B3ABF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948" y="1164187"/>
            <a:ext cx="3162452" cy="4529626"/>
          </a:xfrm>
        </p:spPr>
      </p:pic>
    </p:spTree>
    <p:extLst>
      <p:ext uri="{BB962C8B-B14F-4D97-AF65-F5344CB8AC3E}">
        <p14:creationId xmlns:p14="http://schemas.microsoft.com/office/powerpoint/2010/main" val="1545836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5227-8B26-442F-AC5B-999829DA5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D" b="1" dirty="0" err="1">
                <a:cs typeface="Times New Roman" panose="02020603050405020304" pitchFamily="18" charset="0"/>
              </a:rPr>
              <a:t>Pedohebephilic</a:t>
            </a:r>
            <a:r>
              <a:rPr lang="en-ID" b="1" dirty="0">
                <a:cs typeface="Times New Roman" panose="02020603050405020304" pitchFamily="18" charset="0"/>
              </a:rPr>
              <a:t> Disorder and Incest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407BE-C76F-400E-98DF-6696EF654E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AutoNum type="alphaUcPeriod"/>
            </a:pPr>
            <a:r>
              <a:rPr lang="en-ID" sz="2200" b="1" i="1" dirty="0" err="1">
                <a:latin typeface="+mj-lt"/>
                <a:cs typeface="Times New Roman" panose="02020603050405020304" pitchFamily="18" charset="0"/>
              </a:rPr>
              <a:t>Pedohebephilic</a:t>
            </a:r>
            <a:r>
              <a:rPr lang="en-ID" sz="2200" b="1" i="1" dirty="0">
                <a:latin typeface="+mj-lt"/>
                <a:cs typeface="Times New Roman" panose="02020603050405020304" pitchFamily="18" charset="0"/>
              </a:rPr>
              <a:t> Disorder</a:t>
            </a:r>
            <a:endParaRPr lang="en-ID" sz="2200" i="1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ID" sz="2200" dirty="0" err="1">
                <a:latin typeface="+mj-lt"/>
                <a:cs typeface="Times New Roman" panose="02020603050405020304" pitchFamily="18" charset="0"/>
              </a:rPr>
              <a:t>Sebuah</a:t>
            </a:r>
            <a:r>
              <a:rPr lang="en-ID" sz="2200" dirty="0">
                <a:latin typeface="+mj-lt"/>
                <a:cs typeface="Times New Roman" panose="02020603050405020304" pitchFamily="18" charset="0"/>
              </a:rPr>
              <a:t> survey </a:t>
            </a:r>
            <a:r>
              <a:rPr lang="en-ID" sz="2200" dirty="0" err="1">
                <a:latin typeface="+mj-lt"/>
                <a:cs typeface="Times New Roman" panose="02020603050405020304" pitchFamily="18" charset="0"/>
              </a:rPr>
              <a:t>terhadap</a:t>
            </a:r>
            <a:r>
              <a:rPr lang="en-ID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+mj-lt"/>
                <a:cs typeface="Times New Roman" panose="02020603050405020304" pitchFamily="18" charset="0"/>
              </a:rPr>
              <a:t>pedofilia</a:t>
            </a:r>
            <a:r>
              <a:rPr lang="en-ID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+mj-lt"/>
                <a:cs typeface="Times New Roman" panose="02020603050405020304" pitchFamily="18" charset="0"/>
              </a:rPr>
              <a:t>menemukan</a:t>
            </a:r>
            <a:r>
              <a:rPr lang="en-ID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+mj-lt"/>
                <a:cs typeface="Times New Roman" panose="02020603050405020304" pitchFamily="18" charset="0"/>
              </a:rPr>
              <a:t>bahwa</a:t>
            </a:r>
            <a:r>
              <a:rPr lang="en-ID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+mj-lt"/>
                <a:cs typeface="Times New Roman" panose="02020603050405020304" pitchFamily="18" charset="0"/>
              </a:rPr>
              <a:t>mayoritas</a:t>
            </a:r>
            <a:r>
              <a:rPr lang="en-ID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+mj-lt"/>
                <a:cs typeface="Times New Roman" panose="02020603050405020304" pitchFamily="18" charset="0"/>
              </a:rPr>
              <a:t>telah</a:t>
            </a:r>
            <a:r>
              <a:rPr lang="en-ID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+mj-lt"/>
                <a:cs typeface="Times New Roman" panose="02020603050405020304" pitchFamily="18" charset="0"/>
              </a:rPr>
              <a:t>terbiasa</a:t>
            </a:r>
            <a:r>
              <a:rPr lang="en-ID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+mj-lt"/>
                <a:cs typeface="Times New Roman" panose="02020603050405020304" pitchFamily="18" charset="0"/>
              </a:rPr>
              <a:t>dengan</a:t>
            </a:r>
            <a:r>
              <a:rPr lang="en-ID" sz="2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+mj-lt"/>
                <a:cs typeface="Times New Roman" panose="02020603050405020304" pitchFamily="18" charset="0"/>
              </a:rPr>
              <a:t>pornografi</a:t>
            </a:r>
            <a:r>
              <a:rPr lang="en-ID" sz="2200" dirty="0">
                <a:latin typeface="+mj-lt"/>
                <a:cs typeface="Times New Roman" panose="02020603050405020304" pitchFamily="18" charset="0"/>
              </a:rPr>
              <a:t> pada masa </a:t>
            </a:r>
            <a:r>
              <a:rPr lang="en-ID" sz="2200" dirty="0" err="1">
                <a:latin typeface="+mj-lt"/>
                <a:cs typeface="Times New Roman" panose="02020603050405020304" pitchFamily="18" charset="0"/>
              </a:rPr>
              <a:t>kecil</a:t>
            </a:r>
            <a:r>
              <a:rPr lang="en-ID" sz="22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2A468-66AF-46FC-8A5A-67AF2458A0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ID" dirty="0" err="1">
                <a:latin typeface="+mj-lt"/>
                <a:cs typeface="Times New Roman" panose="02020603050405020304" pitchFamily="18" charset="0"/>
              </a:rPr>
              <a:t>Gangguan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ketika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orang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dewasa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memperoleh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kepuasan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seksual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melalui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kontak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seksual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anak-anak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prapubertas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puber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dirty="0" err="1">
                <a:latin typeface="+mj-lt"/>
                <a:cs typeface="Times New Roman" panose="02020603050405020304" pitchFamily="18" charset="0"/>
              </a:rPr>
              <a:t>Beberapa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penelitian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menunjukkan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bahwa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pria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remaja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pria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dewasa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pedofilia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lebih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mungkin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mengalami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pelecehan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seksual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fisik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ketika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masa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kanak-kanak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A40FB-A342-4B13-80AC-90CBF0ACC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03" y="4406082"/>
            <a:ext cx="3785795" cy="217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23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09319-C0CA-44F2-93FB-4DD22B019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err="1">
                <a:cs typeface="Times New Roman" panose="02020603050405020304" pitchFamily="18" charset="0"/>
              </a:rPr>
              <a:t>Kriteria</a:t>
            </a:r>
            <a:r>
              <a:rPr lang="en-US" b="1" dirty="0">
                <a:cs typeface="Times New Roman" panose="02020603050405020304" pitchFamily="18" charset="0"/>
              </a:rPr>
              <a:t> DSM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9C8F1-4D52-418C-8C52-E76881B078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D" dirty="0" err="1">
                <a:latin typeface="+mj-lt"/>
                <a:cs typeface="Times New Roman" panose="02020603050405020304" pitchFamily="18" charset="0"/>
              </a:rPr>
              <a:t>Hubungan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seksual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pedofil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anak-anak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sering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melibatkan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kontak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manual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oral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alat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kelamin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anak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dirty="0" err="1">
                <a:latin typeface="+mj-lt"/>
                <a:cs typeface="Times New Roman" panose="02020603050405020304" pitchFamily="18" charset="0"/>
              </a:rPr>
              <a:t>Kadang-kadang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seorang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pria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gangguan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pedofil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puas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membelai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rambut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anak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, dan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tidak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jarang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mencoba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memasukkan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penis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ke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anak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C42178-2F03-4974-B883-CADC0D02C3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81" y="1800560"/>
            <a:ext cx="3657599" cy="4320000"/>
          </a:xfrm>
        </p:spPr>
      </p:pic>
    </p:spTree>
    <p:extLst>
      <p:ext uri="{BB962C8B-B14F-4D97-AF65-F5344CB8AC3E}">
        <p14:creationId xmlns:p14="http://schemas.microsoft.com/office/powerpoint/2010/main" val="3141872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A363-A94A-4692-BCB1-68F18C25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F752C-9622-416D-A4BE-C368DADB56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lphaUcPeriod" startAt="2"/>
            </a:pPr>
            <a:r>
              <a:rPr lang="en-US" b="1" i="1" dirty="0">
                <a:latin typeface="+mj-lt"/>
                <a:cs typeface="Times New Roman" panose="02020603050405020304" pitchFamily="18" charset="0"/>
              </a:rPr>
              <a:t>Incest</a:t>
            </a:r>
          </a:p>
          <a:p>
            <a:pPr algn="just"/>
            <a:r>
              <a:rPr lang="en-US" dirty="0" err="1">
                <a:latin typeface="+mj-lt"/>
                <a:cs typeface="Times New Roman" panose="02020603050405020304" pitchFamily="18" charset="0"/>
              </a:rPr>
              <a:t>Mengacu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pada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hubungan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seksual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dilarang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secara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budaya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antara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anggota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keluarga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D57C0-EDA3-4DD6-AE15-405CC98A7B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+mj-lt"/>
                <a:cs typeface="Times New Roman" panose="02020603050405020304" pitchFamily="18" charset="0"/>
              </a:rPr>
              <a:t>Ada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beberapa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masyarakat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menyetujui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hubungan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inses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tertentu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dirty="0" err="1">
                <a:latin typeface="+mj-lt"/>
                <a:cs typeface="Times New Roman" panose="02020603050405020304" pitchFamily="18" charset="0"/>
              </a:rPr>
              <a:t>Inses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sering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melahirkan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anak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permasalahan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mental dan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fisik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karena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kerabat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genetik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dekat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lebih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mungkin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berbagi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gen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resesif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sama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dirty="0" err="1">
                <a:latin typeface="+mj-lt"/>
                <a:cs typeface="Times New Roman" panose="02020603050405020304" pitchFamily="18" charset="0"/>
              </a:rPr>
              <a:t>Inses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antara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saudara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laki-laki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perempuan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yang paling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umum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meskipun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jarang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dilaporkan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2364E3-42D1-4B01-A49A-1D3CAF776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10" y="3907843"/>
            <a:ext cx="3997165" cy="26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38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2FF62-ECA2-412C-8B2C-657DE82E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>
                <a:cs typeface="Times New Roman" panose="02020603050405020304" pitchFamily="18" charset="0"/>
              </a:rPr>
              <a:t>Voyeuristic Disorder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0BB4A-C4AA-4ACF-BF7A-70C2A8E331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>
                <a:latin typeface="+mj-lt"/>
                <a:cs typeface="Times New Roman" panose="02020603050405020304" pitchFamily="18" charset="0"/>
              </a:rPr>
              <a:t>Dorongan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khayalan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perilaku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berulang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mengintip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orang lain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telanjang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berhubungan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seksual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dirty="0" err="1">
                <a:latin typeface="+mj-lt"/>
                <a:cs typeface="Times New Roman" panose="02020603050405020304" pitchFamily="18" charset="0"/>
              </a:rPr>
              <a:t>Kepuasaan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seksualnya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didapatkan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aktivitas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mengintip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tanpa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melakukan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kontak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seksual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orang yang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diintip</a:t>
            </a:r>
            <a:endParaRPr lang="en-ID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ID" dirty="0" err="1">
                <a:latin typeface="+mj-lt"/>
                <a:cs typeface="Times New Roman" panose="02020603050405020304" pitchFamily="18" charset="0"/>
              </a:rPr>
              <a:t>Voyeuristik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sering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terjadi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bersamaan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ekshibisionisme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dan </a:t>
            </a:r>
            <a:r>
              <a:rPr lang="en-ID" i="1" dirty="0">
                <a:latin typeface="+mj-lt"/>
                <a:cs typeface="Times New Roman" panose="02020603050405020304" pitchFamily="18" charset="0"/>
              </a:rPr>
              <a:t>cross-dressing.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2FEDAB-B76B-4F82-ADEE-B8DB69F666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2488805"/>
            <a:ext cx="4448175" cy="3175790"/>
          </a:xfrm>
        </p:spPr>
      </p:pic>
    </p:spTree>
    <p:extLst>
      <p:ext uri="{BB962C8B-B14F-4D97-AF65-F5344CB8AC3E}">
        <p14:creationId xmlns:p14="http://schemas.microsoft.com/office/powerpoint/2010/main" val="3756708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3EEC-1F07-4064-ADBC-0BBEAFF87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err="1">
                <a:cs typeface="Times New Roman" panose="02020603050405020304" pitchFamily="18" charset="0"/>
              </a:rPr>
              <a:t>Kriteria</a:t>
            </a:r>
            <a:r>
              <a:rPr lang="en-US" b="1" dirty="0">
                <a:cs typeface="Times New Roman" panose="02020603050405020304" pitchFamily="18" charset="0"/>
              </a:rPr>
              <a:t> DSM</a:t>
            </a:r>
            <a:endParaRPr lang="en-ID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5AFBE7-E03B-42A4-84C8-866C460F06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16699"/>
            <a:ext cx="3611880" cy="4320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98CC6-5E7E-4CC4-A1BC-572C6AD8F0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sz="2400" dirty="0">
                <a:latin typeface="+mj-lt"/>
                <a:cs typeface="Times New Roman" panose="02020603050405020304" pitchFamily="18" charset="0"/>
              </a:rPr>
              <a:t>Ketika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seorang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pria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dg rasa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ingin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tahu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tapi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tidak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mau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berhubungan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dg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lawan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jenis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dia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mungkin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menggantinya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dg voyeuristic, yang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memuaskan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rasa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ingin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tahunya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sampai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batas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tertentu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memenuhi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kebutuhan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seksualnya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tanpa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trauma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mendekati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lawan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jenis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+mj-lt"/>
                <a:cs typeface="Times New Roman" panose="02020603050405020304" pitchFamily="18" charset="0"/>
              </a:rPr>
              <a:t>Film porno, video dan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majalah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dewasa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beberapa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tahun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terakhir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telah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sumber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pemuasan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alternative.</a:t>
            </a:r>
            <a:endParaRPr lang="en-ID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26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07E99-B5A1-4B48-B8AC-AC6BADDB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D" b="1" dirty="0">
                <a:cs typeface="Times New Roman" panose="02020603050405020304" pitchFamily="18" charset="0"/>
              </a:rPr>
              <a:t>Exhibitionistic Disorder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301D8-F56D-424F-96FC-FF1964558F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D" dirty="0" err="1">
                <a:latin typeface="+mj-lt"/>
                <a:cs typeface="Times New Roman" panose="02020603050405020304" pitchFamily="18" charset="0"/>
              </a:rPr>
              <a:t>Keinginan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kuat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berulang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mendapatkan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kepuasan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seksual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memaparkan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alat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kelamin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seseorang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kepada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orang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asing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, 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bahkan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seorang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anak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ID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DF483-0DED-4B22-A10C-1AB98A50FA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>
                <a:latin typeface="+mj-lt"/>
                <a:cs typeface="Times New Roman" panose="02020603050405020304" pitchFamily="18" charset="0"/>
              </a:rPr>
              <a:t>Paparan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terjadi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dibeberapa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lokasi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terpencil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seperti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taman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tempat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lebih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umum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seperti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gereja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teater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bus.</a:t>
            </a:r>
          </a:p>
          <a:p>
            <a:pPr algn="just"/>
            <a:r>
              <a:rPr lang="en-US" dirty="0" err="1">
                <a:latin typeface="+mj-lt"/>
                <a:cs typeface="Times New Roman" panose="02020603050405020304" pitchFamily="18" charset="0"/>
              </a:rPr>
              <a:t>Ekshibisionisme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biasanya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dimulai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pada masa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remaja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dewasa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awal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latin typeface="+mj-lt"/>
                <a:cs typeface="Times New Roman" panose="02020603050405020304" pitchFamily="18" charset="0"/>
              </a:rPr>
              <a:t>Ekshibisionisme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dikaitkan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masalah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psikologis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rendahnya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kepuasan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hidup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menonton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pornografi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terlalu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banyak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dan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mastrubasi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yg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terlalu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sering</a:t>
            </a:r>
            <a:endParaRPr lang="en-ID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B216DD-E06C-4188-BE67-BE1092C5C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31" y="4076699"/>
            <a:ext cx="3553723" cy="236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77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7529-C368-444A-8928-5F3D20BFC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err="1">
                <a:cs typeface="Times New Roman" panose="02020603050405020304" pitchFamily="18" charset="0"/>
              </a:rPr>
              <a:t>Kriteria</a:t>
            </a:r>
            <a:r>
              <a:rPr lang="en-US" b="1" dirty="0">
                <a:cs typeface="Times New Roman" panose="02020603050405020304" pitchFamily="18" charset="0"/>
              </a:rPr>
              <a:t> DSM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679C-906F-48B0-9001-957423B71E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en-ID" dirty="0">
                <a:latin typeface="+mj-lt"/>
                <a:cs typeface="Times New Roman" panose="02020603050405020304" pitchFamily="18" charset="0"/>
              </a:rPr>
              <a:t>Karena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sifat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dorongan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kompulsif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eksposur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diulang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sering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bahkan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di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tempat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sama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dan pada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waktu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sama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ID" dirty="0">
                <a:latin typeface="+mj-lt"/>
                <a:cs typeface="Times New Roman" panose="02020603050405020304" pitchFamily="18" charset="0"/>
              </a:rPr>
              <a:t>Pada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saat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tindakan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konsekuensi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sosial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hukum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jauh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pikiran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eksibisionis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dirty="0">
                <a:latin typeface="+mj-lt"/>
                <a:cs typeface="Times New Roman" panose="02020603050405020304" pitchFamily="18" charset="0"/>
              </a:rPr>
              <a:t>Setelah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mengekspos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diri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mereka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sendiri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, para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eksibisi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cenderung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melarikan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diri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merasa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menyesal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5FC9FE-E49E-41FF-A5FB-B3EF8ED7D3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20" y="1825625"/>
            <a:ext cx="4107180" cy="4320000"/>
          </a:xfrm>
        </p:spPr>
      </p:pic>
    </p:spTree>
    <p:extLst>
      <p:ext uri="{BB962C8B-B14F-4D97-AF65-F5344CB8AC3E}">
        <p14:creationId xmlns:p14="http://schemas.microsoft.com/office/powerpoint/2010/main" val="4202702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DDA6-A9C1-42C7-8AA8-E5B7E5AD6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D" b="1" dirty="0">
                <a:cs typeface="Times New Roman" panose="02020603050405020304" pitchFamily="18" charset="0"/>
              </a:rPr>
              <a:t>Frotteuristic Disorder</a:t>
            </a:r>
            <a:endParaRPr lang="en-ID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59DD4F-4AC2-4A2D-9B23-22C311CECE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61294"/>
            <a:ext cx="5097345" cy="2880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B9DFB-8794-447E-9C27-D0CB706440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+mj-lt"/>
                <a:cs typeface="Times New Roman" panose="02020603050405020304" pitchFamily="18" charset="0"/>
              </a:rPr>
              <a:t>Hasrat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seksual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menggosok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alat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kelamin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seseorang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menyentuh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tubuh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orang yang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sadar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dirty="0">
                <a:latin typeface="+mj-lt"/>
                <a:cs typeface="Times New Roman" panose="02020603050405020304" pitchFamily="18" charset="0"/>
              </a:rPr>
              <a:t>Frotteur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menggosokkan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penisnya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ke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paha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pantat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wanita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membelai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payudaranya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alat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kelaminnya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6921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FD2BF-9D03-4582-9BB6-442F6F03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err="1">
                <a:cs typeface="Times New Roman" panose="02020603050405020304" pitchFamily="18" charset="0"/>
              </a:rPr>
              <a:t>Kriteria</a:t>
            </a:r>
            <a:r>
              <a:rPr lang="en-US" b="1" dirty="0">
                <a:cs typeface="Times New Roman" panose="02020603050405020304" pitchFamily="18" charset="0"/>
              </a:rPr>
              <a:t> DSM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ABAC4-509E-4B76-9E25-C36EB2E2C5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ID" sz="2400" dirty="0">
              <a:latin typeface="+mj-lt"/>
              <a:cs typeface="Times New Roman" panose="02020603050405020304" pitchFamily="18" charset="0"/>
            </a:endParaRPr>
          </a:p>
          <a:p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Serangan-serangan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ini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biasanya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terjadi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di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tempat-tempat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seperti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bus yang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ramai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kereta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bawah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tanah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Froteurisme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biasanya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terjadi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bersamaan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voyeuristic dan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ekshibisionisme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17CAF4-C2C3-4F70-A3D0-CAED770B08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00" y="1396268"/>
            <a:ext cx="3143400" cy="4065464"/>
          </a:xfrm>
        </p:spPr>
      </p:pic>
    </p:spTree>
    <p:extLst>
      <p:ext uri="{BB962C8B-B14F-4D97-AF65-F5344CB8AC3E}">
        <p14:creationId xmlns:p14="http://schemas.microsoft.com/office/powerpoint/2010/main" val="107542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902" y="1253331"/>
            <a:ext cx="9550195" cy="4351338"/>
          </a:xfrm>
        </p:spPr>
        <p:txBody>
          <a:bodyPr>
            <a:normAutofit/>
          </a:bodyPr>
          <a:lstStyle/>
          <a:p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Biologis</a:t>
            </a:r>
            <a:r>
              <a:rPr lang="en-US" b="1" dirty="0"/>
              <a:t>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/>
              <a:t>Aterosklerosis</a:t>
            </a:r>
            <a:r>
              <a:rPr lang="en-US" dirty="0"/>
              <a:t>, diabetes, </a:t>
            </a:r>
            <a:r>
              <a:rPr lang="en-US" dirty="0" err="1"/>
              <a:t>sklerosis</a:t>
            </a:r>
            <a:r>
              <a:rPr lang="en-US" dirty="0"/>
              <a:t> </a:t>
            </a:r>
            <a:r>
              <a:rPr lang="en-US" dirty="0" err="1"/>
              <a:t>multipel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cedera</a:t>
            </a:r>
            <a:r>
              <a:rPr lang="en-US" dirty="0"/>
              <a:t> </a:t>
            </a:r>
            <a:r>
              <a:rPr lang="en-US" dirty="0" err="1"/>
              <a:t>sumsum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;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testosteron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estrogen yang </a:t>
            </a:r>
            <a:r>
              <a:rPr lang="en-US" dirty="0" err="1"/>
              <a:t>rendah</a:t>
            </a:r>
            <a:r>
              <a:rPr lang="en-US" dirty="0"/>
              <a:t>;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alkohol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seks</a:t>
            </a:r>
            <a:r>
              <a:rPr lang="en-US" dirty="0"/>
              <a:t>; </a:t>
            </a:r>
            <a:r>
              <a:rPr lang="en-US" dirty="0" err="1"/>
              <a:t>ketergantungan</a:t>
            </a:r>
            <a:r>
              <a:rPr lang="en-US" dirty="0"/>
              <a:t> </a:t>
            </a:r>
            <a:r>
              <a:rPr lang="en-US" dirty="0" err="1"/>
              <a:t>alkohol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;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perokok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/>
              <a:t>Obat-obatan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antihipertensi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selective serotonin reuptake inhibitor (SSRI)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antidepresan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Prozac </a:t>
            </a:r>
            <a:r>
              <a:rPr lang="en-US" dirty="0" err="1"/>
              <a:t>dan</a:t>
            </a:r>
            <a:r>
              <a:rPr lang="en-US" dirty="0"/>
              <a:t> Zoloft,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keterlambatan</a:t>
            </a:r>
            <a:r>
              <a:rPr lang="en-US" dirty="0"/>
              <a:t> </a:t>
            </a:r>
            <a:r>
              <a:rPr lang="en-US" dirty="0" err="1"/>
              <a:t>orgasme</a:t>
            </a:r>
            <a:r>
              <a:rPr lang="en-US" dirty="0"/>
              <a:t>, </a:t>
            </a:r>
            <a:r>
              <a:rPr lang="en-US" dirty="0" err="1"/>
              <a:t>penurunan</a:t>
            </a:r>
            <a:r>
              <a:rPr lang="en-US" dirty="0"/>
              <a:t> libido,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berkurangnya</a:t>
            </a:r>
            <a:r>
              <a:rPr lang="en-US" dirty="0"/>
              <a:t> </a:t>
            </a:r>
            <a:r>
              <a:rPr lang="en-US" dirty="0" err="1"/>
              <a:t>pelumasan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6657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771EF-F1F3-4C57-A02A-19862C9B9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b="1" dirty="0">
                <a:cs typeface="Times New Roman" panose="02020603050405020304" pitchFamily="18" charset="0"/>
              </a:rPr>
              <a:t>Sexual Sadism and Masochism Disorders</a:t>
            </a:r>
            <a:endParaRPr lang="en-ID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FA9431-8ADF-406C-AE1D-DE70C07A48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95159"/>
            <a:ext cx="4448175" cy="296308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CB09B-C65C-407D-8B5B-C430B686D8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">
              <a:buAutoNum type="alphaUcPeriod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Sexual Sadism Disorders</a:t>
            </a:r>
            <a:endParaRPr lang="en-ID" sz="24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Keinginan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kuat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berulang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mendapatkan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meningkatkan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kepuasan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seksual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dg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menimbulkan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rasa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sakit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/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penderitaan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psikologis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seperti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penghinaan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) pada orang lain.</a:t>
            </a:r>
          </a:p>
          <a:p>
            <a:pPr algn="just"/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Beberapa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sadis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mencapai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orgasme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menimbulkan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rasa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sakit</a:t>
            </a:r>
            <a:endParaRPr lang="en-ID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9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771EF-F1F3-4C57-A02A-19862C9B9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b="1" dirty="0">
                <a:cs typeface="Times New Roman" panose="02020603050405020304" pitchFamily="18" charset="0"/>
              </a:rPr>
              <a:t>Sexual Sadism and Masochism Disorders</a:t>
            </a:r>
            <a:endParaRPr lang="en-ID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C8A1-3349-4300-96B7-E7E928934D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lphaUcPeriod" startAt="2"/>
            </a:pPr>
            <a:r>
              <a:rPr lang="en-US" sz="2400" b="1" i="1" dirty="0">
                <a:latin typeface="+mj-lt"/>
                <a:cs typeface="Times New Roman" panose="02020603050405020304" pitchFamily="18" charset="0"/>
              </a:rPr>
              <a:t>Sexual Masochism Disorders</a:t>
            </a:r>
            <a:endParaRPr lang="en-ID" sz="24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Keinginan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kuat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berulang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mendapatkan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meningkatkan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kepuasan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seksual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melalui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menjadi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sasaran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rasa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sakit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penghinaan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Beberapa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masokis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mencapai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orgasme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menjadi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sasaran</a:t>
            </a:r>
            <a:r>
              <a:rPr lang="en-ID" sz="2400" dirty="0">
                <a:latin typeface="+mj-lt"/>
                <a:cs typeface="Times New Roman" panose="02020603050405020304" pitchFamily="18" charset="0"/>
              </a:rPr>
              <a:t> rasa </a:t>
            </a:r>
            <a:r>
              <a:rPr lang="en-ID" sz="2400" dirty="0" err="1">
                <a:latin typeface="+mj-lt"/>
                <a:cs typeface="Times New Roman" panose="02020603050405020304" pitchFamily="18" charset="0"/>
              </a:rPr>
              <a:t>sakit</a:t>
            </a:r>
            <a:endParaRPr lang="en-ID" sz="2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2096BB-50A4-4BB0-B5FF-997EC646A8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2598336"/>
            <a:ext cx="4448175" cy="2956728"/>
          </a:xfrm>
        </p:spPr>
      </p:pic>
    </p:spTree>
    <p:extLst>
      <p:ext uri="{BB962C8B-B14F-4D97-AF65-F5344CB8AC3E}">
        <p14:creationId xmlns:p14="http://schemas.microsoft.com/office/powerpoint/2010/main" val="3995809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C550E-A94D-439E-AD40-D9C62304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err="1">
                <a:cs typeface="Times New Roman" panose="02020603050405020304" pitchFamily="18" charset="0"/>
              </a:rPr>
              <a:t>Kriteria</a:t>
            </a:r>
            <a:r>
              <a:rPr lang="en-US" b="1" dirty="0">
                <a:cs typeface="Times New Roman" panose="02020603050405020304" pitchFamily="18" charset="0"/>
              </a:rPr>
              <a:t> DSM</a:t>
            </a:r>
            <a:endParaRPr lang="en-ID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37FC9C-13CF-406F-A118-1EE997FA8C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56963"/>
            <a:ext cx="3543299" cy="43200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EE036C-A655-46A1-9B5D-B6FABC3806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332" y="2570325"/>
            <a:ext cx="3240468" cy="2893275"/>
          </a:xfrm>
        </p:spPr>
      </p:pic>
    </p:spTree>
    <p:extLst>
      <p:ext uri="{BB962C8B-B14F-4D97-AF65-F5344CB8AC3E}">
        <p14:creationId xmlns:p14="http://schemas.microsoft.com/office/powerpoint/2010/main" val="2859780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9624B-9C29-4E0F-8210-C63A0AB7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err="1"/>
              <a:t>Etiologi</a:t>
            </a:r>
            <a:r>
              <a:rPr lang="en-US" b="1" dirty="0"/>
              <a:t> </a:t>
            </a:r>
            <a:r>
              <a:rPr lang="en-US" b="1" dirty="0" err="1"/>
              <a:t>Parafilia</a:t>
            </a:r>
            <a:endParaRPr lang="en-ID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4F277-F277-450A-BFA8-39A192CCC9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Neurobiologis</a:t>
            </a:r>
            <a:endParaRPr lang="en-ID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CD4AE-D6B0-4F79-9D00-50701648AB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Sebagian </a:t>
            </a:r>
            <a:r>
              <a:rPr lang="en-US" dirty="0" err="1"/>
              <a:t>besar</a:t>
            </a:r>
            <a:r>
              <a:rPr lang="en-US" dirty="0"/>
              <a:t> orang yang </a:t>
            </a:r>
            <a:r>
              <a:rPr lang="en-US" dirty="0" err="1"/>
              <a:t>mengidap</a:t>
            </a:r>
            <a:r>
              <a:rPr lang="en-US" dirty="0"/>
              <a:t> </a:t>
            </a:r>
            <a:r>
              <a:rPr lang="en-US" dirty="0" err="1"/>
              <a:t>parafilia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laki-laki</a:t>
            </a:r>
            <a:r>
              <a:rPr lang="en-US" dirty="0"/>
              <a:t> </a:t>
            </a:r>
            <a:r>
              <a:rPr lang="en-US" dirty="0" err="1"/>
              <a:t>sehigga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spekulasi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androgen (</a:t>
            </a: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pada </a:t>
            </a:r>
            <a:r>
              <a:rPr lang="en-US" dirty="0" err="1"/>
              <a:t>laki-laki</a:t>
            </a:r>
            <a:r>
              <a:rPr lang="en-US" dirty="0"/>
              <a:t>) </a:t>
            </a:r>
            <a:r>
              <a:rPr lang="en-US" dirty="0" err="1"/>
              <a:t>berperan</a:t>
            </a:r>
            <a:r>
              <a:rPr lang="en-US" dirty="0"/>
              <a:t>. 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66274-05FD-4667-A695-C05546F92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Psikologis</a:t>
            </a:r>
            <a:endParaRPr lang="en-ID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0379E4-390A-4AF4-9E50-C2CFCC42F1F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</a:t>
            </a:r>
            <a:r>
              <a:rPr lang="en-US" dirty="0" err="1"/>
              <a:t>psikodinamik</a:t>
            </a:r>
            <a:endParaRPr lang="en-US" dirty="0"/>
          </a:p>
          <a:p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</a:t>
            </a:r>
            <a:r>
              <a:rPr lang="en-US" i="1" dirty="0"/>
              <a:t>cognitive-behavioral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76716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7210-C4D9-4883-ACC8-E8F42EF00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i="1" dirty="0"/>
              <a:t>Treatment </a:t>
            </a:r>
            <a:r>
              <a:rPr lang="en-US" b="1" dirty="0" err="1"/>
              <a:t>Parafilia</a:t>
            </a:r>
            <a:endParaRPr lang="en-ID" b="1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472CB-7D5B-4254-9748-08DFD4159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2300" b="1" i="1" dirty="0"/>
              <a:t>Strategies of Enhance Motivation</a:t>
            </a:r>
            <a:endParaRPr lang="en-ID" sz="2300" b="1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3EFB2-1B2E-4B2B-BCEA-D0D44EF08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>
            <a:noAutofit/>
          </a:bodyPr>
          <a:lstStyle/>
          <a:p>
            <a:r>
              <a:rPr lang="en-US" dirty="0"/>
              <a:t>Para </a:t>
            </a:r>
            <a:r>
              <a:rPr lang="en-US" dirty="0" err="1"/>
              <a:t>penjahat</a:t>
            </a:r>
            <a:r>
              <a:rPr lang="en-US" dirty="0"/>
              <a:t> </a:t>
            </a:r>
            <a:r>
              <a:rPr lang="en-US" dirty="0" err="1"/>
              <a:t>seks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kali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termotivasi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perilakunya</a:t>
            </a:r>
            <a:r>
              <a:rPr lang="en-US" dirty="0"/>
              <a:t> yang </a:t>
            </a:r>
            <a:r>
              <a:rPr lang="en-US" dirty="0" err="1"/>
              <a:t>melanggar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. </a:t>
            </a:r>
          </a:p>
          <a:p>
            <a:r>
              <a:rPr lang="en-US" dirty="0" err="1"/>
              <a:t>Menyangkal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, </a:t>
            </a:r>
            <a:r>
              <a:rPr lang="en-US" dirty="0" err="1"/>
              <a:t>mengecilkan</a:t>
            </a:r>
            <a:r>
              <a:rPr lang="en-US" dirty="0"/>
              <a:t> </a:t>
            </a:r>
            <a:r>
              <a:rPr lang="en-US" dirty="0" err="1"/>
              <a:t>keseriusan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miliki</a:t>
            </a:r>
            <a:r>
              <a:rPr lang="en-US" dirty="0"/>
              <a:t>, dan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yakin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perilakunya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professional.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46CD7D-1581-4AF1-8EBE-C0F49BA69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r>
              <a:rPr lang="en-US" sz="2400" b="1" i="1" dirty="0"/>
              <a:t>Cognitive-Behavioral Treatment</a:t>
            </a:r>
            <a:endParaRPr lang="en-ID" sz="2400" b="1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EB5694-F9D9-4BEF-A0A1-54768C20E3A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individu</a:t>
            </a:r>
            <a:endParaRPr lang="en-US" dirty="0"/>
          </a:p>
          <a:p>
            <a:r>
              <a:rPr lang="en-US" dirty="0"/>
              <a:t>Meng-</a:t>
            </a:r>
            <a:r>
              <a:rPr lang="en-US" i="1" dirty="0"/>
              <a:t>counter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berpikir</a:t>
            </a:r>
            <a:endParaRPr lang="en-US" dirty="0"/>
          </a:p>
          <a:p>
            <a:r>
              <a:rPr lang="en-US" dirty="0" err="1"/>
              <a:t>Mengajarkan</a:t>
            </a:r>
            <a:r>
              <a:rPr lang="en-US" dirty="0"/>
              <a:t> </a:t>
            </a:r>
            <a:r>
              <a:rPr lang="en-US" dirty="0" err="1"/>
              <a:t>empati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orang lain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75802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7210-C4D9-4883-ACC8-E8F42EF00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i="1" dirty="0"/>
              <a:t>Treatment </a:t>
            </a:r>
            <a:r>
              <a:rPr lang="en-US" dirty="0" err="1"/>
              <a:t>Parafilia</a:t>
            </a:r>
            <a:endParaRPr lang="en-ID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472CB-7D5B-4254-9748-08DFD4159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2400" b="1" i="1" dirty="0"/>
              <a:t>Biological Treatment</a:t>
            </a:r>
            <a:endParaRPr lang="en-ID" sz="2400" b="1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3EFB2-1B2E-4B2B-BCEA-D0D44EF08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>
            <a:noAutofit/>
          </a:bodyPr>
          <a:lstStyle/>
          <a:p>
            <a:r>
              <a:rPr lang="en-US" dirty="0" err="1"/>
              <a:t>Kastrasi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pengangkatan</a:t>
            </a:r>
            <a:r>
              <a:rPr lang="en-US" dirty="0"/>
              <a:t> testis</a:t>
            </a:r>
          </a:p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: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MPA yang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testosteron</a:t>
            </a:r>
            <a:r>
              <a:rPr lang="en-US" dirty="0"/>
              <a:t> pada </a:t>
            </a:r>
            <a:r>
              <a:rPr lang="en-US" dirty="0" err="1"/>
              <a:t>pria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46CD7D-1581-4AF1-8EBE-C0F49BA69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r>
              <a:rPr lang="en-US" sz="2400" b="1" i="1" dirty="0"/>
              <a:t>Megan’s Law</a:t>
            </a:r>
            <a:endParaRPr lang="en-ID" sz="2400" b="1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EB5694-F9D9-4BEF-A0A1-54768C20E3A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Hukum yang </a:t>
            </a:r>
            <a:r>
              <a:rPr lang="en-US" dirty="0" err="1"/>
              <a:t>mengizinkan</a:t>
            </a:r>
            <a:r>
              <a:rPr lang="en-US" dirty="0"/>
              <a:t> </a:t>
            </a:r>
            <a:r>
              <a:rPr lang="en-US" dirty="0" err="1"/>
              <a:t>kepolisian</a:t>
            </a:r>
            <a:r>
              <a:rPr lang="en-US" dirty="0"/>
              <a:t> </a:t>
            </a:r>
            <a:r>
              <a:rPr lang="en-US" dirty="0" err="1"/>
              <a:t>mempublikasikan</a:t>
            </a:r>
            <a:r>
              <a:rPr lang="en-US" dirty="0"/>
              <a:t> </a:t>
            </a:r>
            <a:r>
              <a:rPr lang="en-US" dirty="0" err="1"/>
              <a:t>keberadaan</a:t>
            </a:r>
            <a:r>
              <a:rPr lang="en-US" dirty="0"/>
              <a:t> para </a:t>
            </a:r>
            <a:r>
              <a:rPr lang="en-US" dirty="0" err="1"/>
              <a:t>penjahat</a:t>
            </a:r>
            <a:r>
              <a:rPr lang="en-US" dirty="0"/>
              <a:t> </a:t>
            </a:r>
            <a:r>
              <a:rPr lang="en-US" dirty="0" err="1"/>
              <a:t>seks</a:t>
            </a:r>
            <a:r>
              <a:rPr lang="en-US" dirty="0"/>
              <a:t> yang </a:t>
            </a:r>
            <a:r>
              <a:rPr lang="en-US" dirty="0" err="1"/>
              <a:t>terdaftar</a:t>
            </a:r>
            <a:r>
              <a:rPr lang="en-US" dirty="0"/>
              <a:t> di </a:t>
            </a:r>
            <a:r>
              <a:rPr lang="en-US" dirty="0" err="1"/>
              <a:t>kepolisian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berpotensi</a:t>
            </a:r>
            <a:r>
              <a:rPr lang="en-US" dirty="0"/>
              <a:t> </a:t>
            </a:r>
            <a:r>
              <a:rPr lang="en-US" dirty="0" err="1"/>
              <a:t>membahayakan</a:t>
            </a:r>
            <a:endParaRPr lang="en-US" dirty="0"/>
          </a:p>
          <a:p>
            <a:r>
              <a:rPr lang="en-US" dirty="0" err="1"/>
              <a:t>Mengizinkan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di </a:t>
            </a:r>
            <a:r>
              <a:rPr lang="en-US" dirty="0" err="1"/>
              <a:t>kepolisian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47817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A8B4B-E0B6-41EF-A547-56D378575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52" y="0"/>
            <a:ext cx="9816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9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619" y="1127125"/>
            <a:ext cx="9366761" cy="4603750"/>
          </a:xfrm>
        </p:spPr>
        <p:txBody>
          <a:bodyPr>
            <a:normAutofit/>
          </a:bodyPr>
          <a:lstStyle/>
          <a:p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Psikososial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/>
              <a:t>Pemerkosaan</a:t>
            </a:r>
            <a:r>
              <a:rPr lang="en-US" dirty="0"/>
              <a:t>, </a:t>
            </a:r>
            <a:r>
              <a:rPr lang="en-US" dirty="0" err="1"/>
              <a:t>pelecehan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merendahkan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  <a:r>
              <a:rPr lang="en-US" dirty="0" err="1"/>
              <a:t>Pelecehan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 </a:t>
            </a:r>
            <a:r>
              <a:rPr lang="en-US" dirty="0" err="1"/>
              <a:t>dikaitkan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berkurangnya</a:t>
            </a:r>
            <a:r>
              <a:rPr lang="en-US" dirty="0"/>
              <a:t> </a:t>
            </a:r>
            <a:r>
              <a:rPr lang="en-US" dirty="0" err="1"/>
              <a:t>gairah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,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kali </a:t>
            </a:r>
            <a:r>
              <a:rPr lang="en-US" dirty="0" err="1"/>
              <a:t>lipat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ejakulasi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, </a:t>
            </a:r>
            <a:r>
              <a:rPr lang="en-US" dirty="0" err="1"/>
              <a:t>kekhawatiran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 </a:t>
            </a:r>
            <a:r>
              <a:rPr lang="en-US" dirty="0" err="1"/>
              <a:t>sayang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berkorelasi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. </a:t>
            </a:r>
            <a:r>
              <a:rPr lang="en-US" dirty="0" err="1"/>
              <a:t>Bagi</a:t>
            </a:r>
            <a:r>
              <a:rPr lang="en-US" dirty="0"/>
              <a:t> orang-orang yang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cemas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,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memperburuk</a:t>
            </a:r>
            <a:r>
              <a:rPr lang="en-US" dirty="0"/>
              <a:t> </a:t>
            </a:r>
            <a:r>
              <a:rPr lang="en-US" dirty="0" err="1"/>
              <a:t>kekhawatiran</a:t>
            </a:r>
            <a:r>
              <a:rPr lang="en-US" dirty="0"/>
              <a:t> </a:t>
            </a:r>
            <a:r>
              <a:rPr lang="en-US" dirty="0" err="1"/>
              <a:t>mendasar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hubungannya</a:t>
            </a:r>
            <a:r>
              <a:rPr lang="en-US" dirty="0"/>
              <a:t>. </a:t>
            </a:r>
            <a:r>
              <a:rPr lang="en-US" dirty="0" err="1"/>
              <a:t>Misal</a:t>
            </a:r>
            <a:r>
              <a:rPr lang="en-US" dirty="0"/>
              <a:t>, Orang yang </a:t>
            </a:r>
            <a:r>
              <a:rPr lang="en-US" dirty="0" err="1"/>
              <a:t>marah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pasangannya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menginginkan</a:t>
            </a:r>
            <a:r>
              <a:rPr lang="en-US" dirty="0"/>
              <a:t> </a:t>
            </a:r>
            <a:r>
              <a:rPr lang="en-US" dirty="0" err="1"/>
              <a:t>seks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2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606" y="1638300"/>
            <a:ext cx="8804787" cy="3581400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Depresi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kecemasan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disfungsi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. Orang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depresi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kali </a:t>
            </a:r>
            <a:r>
              <a:rPr lang="en-US" dirty="0" err="1"/>
              <a:t>lipat</a:t>
            </a:r>
            <a:r>
              <a:rPr lang="en-US" dirty="0"/>
              <a:t> </a:t>
            </a:r>
            <a:r>
              <a:rPr lang="en-US" dirty="0" err="1"/>
              <a:t>kemungkinannya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disfungsi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. Orang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panic disorder</a:t>
            </a:r>
            <a:r>
              <a:rPr lang="en-US" dirty="0"/>
              <a:t>,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takut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detak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yang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berkeringat</a:t>
            </a:r>
            <a:r>
              <a:rPr lang="en-US" dirty="0"/>
              <a:t>,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berisiko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disfungsi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. </a:t>
            </a:r>
            <a:r>
              <a:rPr lang="en-US" dirty="0" err="1"/>
              <a:t>Kecemasan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depresi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komorbid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hasrat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gairah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yang </a:t>
            </a:r>
            <a:r>
              <a:rPr lang="en-US" dirty="0" err="1"/>
              <a:t>rendah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Kelelahan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, </a:t>
            </a:r>
            <a:r>
              <a:rPr lang="en-US" dirty="0" err="1"/>
              <a:t>keinginan</a:t>
            </a:r>
            <a:r>
              <a:rPr lang="en-US" dirty="0"/>
              <a:t> </a:t>
            </a:r>
            <a:r>
              <a:rPr lang="en-US" dirty="0" err="1"/>
              <a:t>seksualnya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rendah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4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3038" y="1638300"/>
            <a:ext cx="7565923" cy="3581400"/>
          </a:xfrm>
        </p:spPr>
        <p:txBody>
          <a:bodyPr/>
          <a:lstStyle/>
          <a:p>
            <a:r>
              <a:rPr lang="en-US" dirty="0" err="1"/>
              <a:t>Kognisi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. </a:t>
            </a:r>
            <a:r>
              <a:rPr lang="en-US" dirty="0" err="1"/>
              <a:t>Kekhawatiran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AIDS,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seks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kekhawatiran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pasangan</a:t>
            </a:r>
            <a:endParaRPr lang="en-US" dirty="0"/>
          </a:p>
          <a:p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seksualitas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,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5403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2" t="32251" r="38795" b="15651"/>
          <a:stretch/>
        </p:blipFill>
        <p:spPr>
          <a:xfrm>
            <a:off x="1752601" y="1952624"/>
            <a:ext cx="8863012" cy="4029075"/>
          </a:xfrm>
        </p:spPr>
      </p:pic>
    </p:spTree>
    <p:extLst>
      <p:ext uri="{BB962C8B-B14F-4D97-AF65-F5344CB8AC3E}">
        <p14:creationId xmlns:p14="http://schemas.microsoft.com/office/powerpoint/2010/main" val="307986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F2568-CCD8-48B9-839B-BE89177BB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1" dirty="0"/>
              <a:t>Treatment of Sexual Dysfunction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84633-5843-47C9-8B48-E7E1A43B5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Anxiety reduction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Directed </a:t>
            </a:r>
            <a:r>
              <a:rPr lang="en-US" dirty="0" err="1">
                <a:solidFill>
                  <a:schemeClr val="tx1"/>
                </a:solidFill>
              </a:rPr>
              <a:t>maturbation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Prosedures</a:t>
            </a:r>
            <a:r>
              <a:rPr lang="en-US" dirty="0">
                <a:solidFill>
                  <a:schemeClr val="tx1"/>
                </a:solidFill>
              </a:rPr>
              <a:t> to changes attitudes and thought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Skill and communication training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Couple </a:t>
            </a:r>
            <a:r>
              <a:rPr lang="en-US" dirty="0" err="1">
                <a:solidFill>
                  <a:schemeClr val="tx1"/>
                </a:solidFill>
              </a:rPr>
              <a:t>tHraphy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Medication and </a:t>
            </a:r>
            <a:r>
              <a:rPr lang="en-US" dirty="0" err="1">
                <a:solidFill>
                  <a:schemeClr val="tx1"/>
                </a:solidFill>
              </a:rPr>
              <a:t>psysical</a:t>
            </a:r>
            <a:r>
              <a:rPr lang="en-US" dirty="0">
                <a:solidFill>
                  <a:schemeClr val="tx1"/>
                </a:solidFill>
              </a:rPr>
              <a:t> treatment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Early ejaculation</a:t>
            </a:r>
          </a:p>
        </p:txBody>
      </p:sp>
      <p:pic>
        <p:nvPicPr>
          <p:cNvPr id="4" name="Picture 3" descr="download (3).jpg">
            <a:extLst>
              <a:ext uri="{FF2B5EF4-FFF2-40B4-BE49-F238E27FC236}">
                <a16:creationId xmlns:a16="http://schemas.microsoft.com/office/drawing/2014/main" id="{B4E03BD0-F290-4563-894A-511CF73C4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686" y="2475821"/>
            <a:ext cx="3194958" cy="26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2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B440-347A-49C7-B254-57F0AB31C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/>
              <a:t>The Paraphilias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03F31-14AC-4C46-A50C-D0D0D018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Paraphilias </a:t>
            </a:r>
            <a:r>
              <a:rPr lang="en-US" dirty="0" err="1"/>
              <a:t>ditandai</a:t>
            </a:r>
            <a:r>
              <a:rPr lang="en-US" dirty="0"/>
              <a:t> oleh </a:t>
            </a:r>
            <a:r>
              <a:rPr lang="en-US" dirty="0" err="1"/>
              <a:t>dorongan</a:t>
            </a:r>
            <a:r>
              <a:rPr lang="en-US" dirty="0"/>
              <a:t>, </a:t>
            </a:r>
            <a:r>
              <a:rPr lang="en-US" dirty="0" err="1"/>
              <a:t>fantasi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seksual</a:t>
            </a:r>
            <a:r>
              <a:rPr lang="en-US" dirty="0"/>
              <a:t> yang </a:t>
            </a:r>
            <a:r>
              <a:rPr lang="en-US" dirty="0" err="1"/>
              <a:t>berulang</a:t>
            </a:r>
            <a:r>
              <a:rPr lang="en-US" dirty="0"/>
              <a:t> dan </a:t>
            </a:r>
            <a:r>
              <a:rPr lang="en-US" dirty="0" err="1"/>
              <a:t>intens</a:t>
            </a:r>
            <a:r>
              <a:rPr lang="en-US" dirty="0"/>
              <a:t>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, </a:t>
            </a:r>
            <a:r>
              <a:rPr lang="en-US" dirty="0" err="1"/>
              <a:t>aktivitas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dan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klinis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,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bidang-bidang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id-ID" dirty="0"/>
              <a:t>yang berlangsung setidaknya 6 bulan.</a:t>
            </a:r>
            <a:endParaRPr lang="en-US" dirty="0"/>
          </a:p>
          <a:p>
            <a:r>
              <a:rPr lang="id-ID" dirty="0"/>
              <a:t>Dsm membedakan paraphilias berdasarkan sumber gairah, misalnya, menyediakan satu kategori diagnostik untuk orang-orang yang daya tarik seksualnya difokuskan pada benda mati dan kategori diagnostik lain untuk orang-orang yang daya tariknya difokuskan pada anak-anak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0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B8F8C-18F3-44D5-95AB-C33C683E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D" b="1" dirty="0" err="1">
                <a:cs typeface="Times New Roman" panose="02020603050405020304" pitchFamily="18" charset="0"/>
              </a:rPr>
              <a:t>Fetishistic</a:t>
            </a:r>
            <a:r>
              <a:rPr lang="en-ID" b="1" dirty="0">
                <a:cs typeface="Times New Roman" panose="02020603050405020304" pitchFamily="18" charset="0"/>
              </a:rPr>
              <a:t> Disorder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F51B7-F847-4C91-9235-F08220472C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Ketergantungan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pada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benda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mati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atau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bagian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non-genital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tubuh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untuk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gairah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seksual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1FED1-AB31-43CF-A503-9D66843918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en-ID" dirty="0" err="1">
                <a:latin typeface="+mj-lt"/>
                <a:cs typeface="Times New Roman" panose="02020603050405020304" pitchFamily="18" charset="0"/>
              </a:rPr>
              <a:t>Pakaian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terutama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pakaian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),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kulit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, dan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barang-barang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berkaitan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kaki (stoking,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sepatu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wanita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)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fetish yang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umum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. Di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luar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benda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mati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beberapa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orang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fokus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pada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bagian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tubuh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nonseksual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seperti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rambut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, kuku,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tangan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kaki,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gairah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seksual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dirty="0">
                <a:latin typeface="+mj-lt"/>
                <a:cs typeface="Times New Roman" panose="02020603050405020304" pitchFamily="18" charset="0"/>
              </a:rPr>
              <a:t>Cara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menggunakan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benda-benda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tersebut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mencapai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eksitasi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seksual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kepuasan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mencium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mencumbu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+mj-lt"/>
                <a:cs typeface="Times New Roman" panose="02020603050405020304" pitchFamily="18" charset="0"/>
              </a:rPr>
              <a:t>mengecap</a:t>
            </a:r>
            <a:r>
              <a:rPr lang="en-ID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7742B1-131B-410B-8D50-C0A53124E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69" y="3546987"/>
            <a:ext cx="431691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7035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127</TotalTime>
  <Words>1300</Words>
  <Application>Microsoft Macintosh PowerPoint</Application>
  <PresentationFormat>Widescreen</PresentationFormat>
  <Paragraphs>111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Franklin Gothic Book</vt:lpstr>
      <vt:lpstr>Crop</vt:lpstr>
      <vt:lpstr>Sexual disorder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of Sexual Dysfunction</vt:lpstr>
      <vt:lpstr>The Paraphilias</vt:lpstr>
      <vt:lpstr>Fetishistic Disorder</vt:lpstr>
      <vt:lpstr>Kriteria DSM</vt:lpstr>
      <vt:lpstr>Pedohebephilic Disorder and Incest</vt:lpstr>
      <vt:lpstr>Kriteria DSM</vt:lpstr>
      <vt:lpstr>PowerPoint Presentation</vt:lpstr>
      <vt:lpstr>Voyeuristic Disorder</vt:lpstr>
      <vt:lpstr>Kriteria DSM</vt:lpstr>
      <vt:lpstr>Exhibitionistic Disorder</vt:lpstr>
      <vt:lpstr>Kriteria DSM</vt:lpstr>
      <vt:lpstr>Frotteuristic Disorder</vt:lpstr>
      <vt:lpstr>Kriteria DSM</vt:lpstr>
      <vt:lpstr>Sexual Sadism and Masochism Disorders</vt:lpstr>
      <vt:lpstr>Sexual Sadism and Masochism Disorders</vt:lpstr>
      <vt:lpstr>Kriteria DSM</vt:lpstr>
      <vt:lpstr>Etiologi Parafilia</vt:lpstr>
      <vt:lpstr>Treatment Parafilia</vt:lpstr>
      <vt:lpstr>Treatment Parafilia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Fauziah Nur Fazrina</dc:creator>
  <cp:lastModifiedBy>Jane Pietra</cp:lastModifiedBy>
  <cp:revision>27</cp:revision>
  <dcterms:created xsi:type="dcterms:W3CDTF">2020-04-28T05:05:40Z</dcterms:created>
  <dcterms:modified xsi:type="dcterms:W3CDTF">2020-06-22T07:17:45Z</dcterms:modified>
</cp:coreProperties>
</file>