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BAED7-E2B5-4DD4-A455-9F3498240A14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EACC3-D67D-461B-A4F6-E39B41F8B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2857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BAED7-E2B5-4DD4-A455-9F3498240A14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EACC3-D67D-461B-A4F6-E39B41F8B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514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BAED7-E2B5-4DD4-A455-9F3498240A14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EACC3-D67D-461B-A4F6-E39B41F8B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695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BAED7-E2B5-4DD4-A455-9F3498240A14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EACC3-D67D-461B-A4F6-E39B41F8B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041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BAED7-E2B5-4DD4-A455-9F3498240A14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EACC3-D67D-461B-A4F6-E39B41F8B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8402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BAED7-E2B5-4DD4-A455-9F3498240A14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EACC3-D67D-461B-A4F6-E39B41F8B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478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BAED7-E2B5-4DD4-A455-9F3498240A14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EACC3-D67D-461B-A4F6-E39B41F8BAF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91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BAED7-E2B5-4DD4-A455-9F3498240A14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EACC3-D67D-461B-A4F6-E39B41F8B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833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BAED7-E2B5-4DD4-A455-9F3498240A14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EACC3-D67D-461B-A4F6-E39B41F8B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621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BAED7-E2B5-4DD4-A455-9F3498240A14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EACC3-D67D-461B-A4F6-E39B41F8B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91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871BAED7-E2B5-4DD4-A455-9F3498240A14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EACC3-D67D-461B-A4F6-E39B41F8B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321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871BAED7-E2B5-4DD4-A455-9F3498240A14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7D9EACC3-D67D-461B-A4F6-E39B41F8B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451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REALITAS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Nadira Ayu (2017031017)</a:t>
            </a:r>
          </a:p>
          <a:p>
            <a:r>
              <a:rPr lang="en-US" dirty="0"/>
              <a:t>Nanda </a:t>
            </a:r>
            <a:r>
              <a:rPr lang="en-US" dirty="0" err="1"/>
              <a:t>Novira</a:t>
            </a:r>
            <a:endParaRPr lang="en-US" dirty="0"/>
          </a:p>
          <a:p>
            <a:r>
              <a:rPr lang="en-US" dirty="0" err="1"/>
              <a:t>Yordan</a:t>
            </a:r>
            <a:endParaRPr lang="en-US" dirty="0"/>
          </a:p>
          <a:p>
            <a:r>
              <a:rPr lang="en-US" dirty="0" err="1"/>
              <a:t>Rasyifa</a:t>
            </a:r>
            <a:r>
              <a:rPr lang="en-US" dirty="0"/>
              <a:t> </a:t>
            </a:r>
            <a:r>
              <a:rPr lang="en-US" dirty="0" err="1"/>
              <a:t>Faradiba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059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A5225-256C-5140-B389-53A54AC8B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Kontrol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84E4B-5515-8F4E-BBBF-6E4AF04DC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realita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Glasser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tercermin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total (</a:t>
            </a:r>
            <a:r>
              <a:rPr lang="en-US" i="1" dirty="0"/>
              <a:t>total behavior</a:t>
            </a:r>
            <a:r>
              <a:rPr lang="en-US" dirty="0"/>
              <a:t>) </a:t>
            </a:r>
          </a:p>
          <a:p>
            <a:r>
              <a:rPr lang="en-US" dirty="0"/>
              <a:t>4 </a:t>
            </a:r>
            <a:r>
              <a:rPr lang="en-US" dirty="0" err="1"/>
              <a:t>Komponen</a:t>
            </a:r>
            <a:r>
              <a:rPr lang="en-US" dirty="0"/>
              <a:t> </a:t>
            </a:r>
            <a:r>
              <a:rPr lang="en-US" i="1" dirty="0"/>
              <a:t>Total Behavior</a:t>
            </a:r>
          </a:p>
          <a:p>
            <a:pPr marL="0" indent="0">
              <a:buNone/>
            </a:pPr>
            <a:r>
              <a:rPr lang="en-US" dirty="0"/>
              <a:t>	1. </a:t>
            </a:r>
            <a:r>
              <a:rPr lang="en-US" dirty="0" err="1"/>
              <a:t>Berbuat</a:t>
            </a:r>
            <a:r>
              <a:rPr lang="en-US" dirty="0"/>
              <a:t> (</a:t>
            </a:r>
            <a:r>
              <a:rPr lang="en-US" i="1" dirty="0"/>
              <a:t>doing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i="1" dirty="0"/>
              <a:t>	</a:t>
            </a:r>
            <a:r>
              <a:rPr lang="en-US" dirty="0"/>
              <a:t>2. </a:t>
            </a:r>
            <a:r>
              <a:rPr lang="en-US" dirty="0" err="1"/>
              <a:t>Berpikir</a:t>
            </a:r>
            <a:r>
              <a:rPr lang="en-US" dirty="0"/>
              <a:t> (</a:t>
            </a:r>
            <a:r>
              <a:rPr lang="en-US" i="1" dirty="0"/>
              <a:t>thinking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i="1" dirty="0"/>
              <a:t>	</a:t>
            </a:r>
            <a:r>
              <a:rPr lang="en-US" dirty="0"/>
              <a:t>3. </a:t>
            </a:r>
            <a:r>
              <a:rPr lang="en-US" dirty="0" err="1"/>
              <a:t>Merasakan</a:t>
            </a:r>
            <a:r>
              <a:rPr lang="en-US" dirty="0"/>
              <a:t> (</a:t>
            </a:r>
            <a:r>
              <a:rPr lang="en-US" i="1" dirty="0"/>
              <a:t>feeling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	4. </a:t>
            </a:r>
            <a:r>
              <a:rPr lang="en-US" dirty="0" err="1"/>
              <a:t>Respon</a:t>
            </a:r>
            <a:r>
              <a:rPr lang="en-US" dirty="0"/>
              <a:t> </a:t>
            </a:r>
            <a:r>
              <a:rPr lang="en-US" dirty="0" err="1"/>
              <a:t>Fisiologis</a:t>
            </a:r>
            <a:r>
              <a:rPr lang="en-US" dirty="0"/>
              <a:t> (</a:t>
            </a:r>
            <a:r>
              <a:rPr lang="en-US" i="1" dirty="0"/>
              <a:t>physiology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68544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B1973-3848-6C4F-94E3-35E5836D6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Konsep</a:t>
            </a:r>
            <a:r>
              <a:rPr lang="en-US" dirty="0"/>
              <a:t> 3r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6BC5B-9626-6348-8196-AAF455B5D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Responsibility </a:t>
            </a:r>
          </a:p>
          <a:p>
            <a:r>
              <a:rPr lang="en-US" i="1" dirty="0"/>
              <a:t>Reality </a:t>
            </a:r>
          </a:p>
          <a:p>
            <a:r>
              <a:rPr lang="en-US" i="1" dirty="0"/>
              <a:t>Right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10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72512-C7BC-1346-865D-74BC21D13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Proses </a:t>
            </a:r>
            <a:r>
              <a:rPr lang="en-US" dirty="0" err="1"/>
              <a:t>konseling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F6F15-EDF2-0542-925A-0BFB479AE0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Menurut</a:t>
            </a:r>
            <a:r>
              <a:rPr lang="en-US" dirty="0"/>
              <a:t> Glasser </a:t>
            </a:r>
            <a:r>
              <a:rPr lang="en-US" dirty="0" err="1"/>
              <a:t>hal-hal</a:t>
            </a:r>
            <a:r>
              <a:rPr lang="en-US" dirty="0"/>
              <a:t> yang </a:t>
            </a:r>
            <a:r>
              <a:rPr lang="en-US" dirty="0" err="1"/>
              <a:t>membawa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sikap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penolakan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penerimaan</a:t>
            </a:r>
            <a:r>
              <a:rPr lang="en-US" dirty="0"/>
              <a:t> </a:t>
            </a:r>
            <a:r>
              <a:rPr lang="en-US" dirty="0" err="1"/>
              <a:t>realitas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proses </a:t>
            </a:r>
            <a:r>
              <a:rPr lang="en-US" dirty="0" err="1"/>
              <a:t>konseling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4:</a:t>
            </a:r>
          </a:p>
          <a:p>
            <a:pPr marL="342900" indent="-342900">
              <a:buAutoNum type="arabicPeriod"/>
            </a:pPr>
            <a:r>
              <a:rPr lang="en-US" dirty="0" err="1"/>
              <a:t>Konseli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mengeksplorasi</a:t>
            </a:r>
            <a:r>
              <a:rPr lang="en-US" dirty="0"/>
              <a:t> </a:t>
            </a:r>
            <a:r>
              <a:rPr lang="en-US" dirty="0" err="1"/>
              <a:t>keinginan</a:t>
            </a:r>
            <a:r>
              <a:rPr lang="en-US" dirty="0"/>
              <a:t>, </a:t>
            </a:r>
            <a:r>
              <a:rPr lang="en-US" dirty="0" err="1"/>
              <a:t>kebutuhan</a:t>
            </a:r>
            <a:r>
              <a:rPr lang="en-US" dirty="0"/>
              <a:t>, dan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dipersepsikan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yang </a:t>
            </a:r>
            <a:r>
              <a:rPr lang="en-US" dirty="0" err="1"/>
              <a:t>dihadapinya</a:t>
            </a:r>
            <a:r>
              <a:rPr lang="en-US" dirty="0"/>
              <a:t>.</a:t>
            </a:r>
          </a:p>
          <a:p>
            <a:pPr marL="342900" indent="-342900">
              <a:buAutoNum type="arabicPeriod"/>
            </a:pPr>
            <a:r>
              <a:rPr lang="en-US" dirty="0" err="1"/>
              <a:t>Konseli</a:t>
            </a:r>
            <a:r>
              <a:rPr lang="en-US" dirty="0"/>
              <a:t> </a:t>
            </a:r>
            <a:r>
              <a:rPr lang="en-US" dirty="0" err="1"/>
              <a:t>fokus</a:t>
            </a:r>
            <a:r>
              <a:rPr lang="en-US" dirty="0"/>
              <a:t> pada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sekarang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terpaku</a:t>
            </a:r>
            <a:r>
              <a:rPr lang="en-US" dirty="0"/>
              <a:t> pada </a:t>
            </a:r>
            <a:r>
              <a:rPr lang="en-US" dirty="0" err="1"/>
              <a:t>permasalahan</a:t>
            </a:r>
            <a:r>
              <a:rPr lang="en-US" dirty="0"/>
              <a:t> masa </a:t>
            </a:r>
            <a:r>
              <a:rPr lang="en-US" dirty="0" err="1"/>
              <a:t>lalu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dirty="0" err="1"/>
              <a:t>Konseli</a:t>
            </a:r>
            <a:r>
              <a:rPr lang="en-US" dirty="0"/>
              <a:t> </a:t>
            </a:r>
            <a:r>
              <a:rPr lang="en-US" dirty="0" err="1"/>
              <a:t>mengevaluasi</a:t>
            </a:r>
            <a:r>
              <a:rPr lang="en-US" dirty="0"/>
              <a:t> </a:t>
            </a:r>
            <a:r>
              <a:rPr lang="en-US" dirty="0" err="1"/>
              <a:t>perilakunya</a:t>
            </a:r>
            <a:r>
              <a:rPr lang="en-US" dirty="0"/>
              <a:t>,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oleh </a:t>
            </a:r>
            <a:r>
              <a:rPr lang="en-US" dirty="0" err="1"/>
              <a:t>konseli</a:t>
            </a:r>
            <a:r>
              <a:rPr lang="en-US" dirty="0"/>
              <a:t>.</a:t>
            </a:r>
          </a:p>
          <a:p>
            <a:pPr marL="342900" indent="-342900">
              <a:buAutoNum type="arabicPeriod"/>
            </a:pPr>
            <a:r>
              <a:rPr lang="en-US" dirty="0" err="1"/>
              <a:t>Konseli</a:t>
            </a:r>
            <a:r>
              <a:rPr lang="en-US" dirty="0"/>
              <a:t>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menetapkan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yang </a:t>
            </a:r>
            <a:r>
              <a:rPr lang="en-US" dirty="0" err="1"/>
              <a:t>dikehendakinya</a:t>
            </a:r>
            <a:r>
              <a:rPr lang="en-US" dirty="0"/>
              <a:t> dan </a:t>
            </a:r>
            <a:r>
              <a:rPr lang="en-US" dirty="0" err="1"/>
              <a:t>komitmen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direncanakan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45495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24DF8-CB98-B14D-BF2D-0D1C4241F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TAHAP-TAHAP KONSELING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E47F7-6F12-074D-8E97-98EE05766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Menujukkan</a:t>
            </a:r>
            <a:r>
              <a:rPr lang="en-US" dirty="0"/>
              <a:t> </a:t>
            </a:r>
            <a:r>
              <a:rPr lang="en-US" dirty="0" err="1"/>
              <a:t>keterlibatan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Konseli</a:t>
            </a:r>
            <a:r>
              <a:rPr lang="en-US" dirty="0"/>
              <a:t> (Be Friend)</a:t>
            </a:r>
          </a:p>
          <a:p>
            <a:pPr marL="0" indent="0">
              <a:buNone/>
            </a:pPr>
            <a:r>
              <a:rPr lang="en-US" dirty="0" err="1"/>
              <a:t>Konselor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mengawali</a:t>
            </a:r>
            <a:r>
              <a:rPr lang="en-US" dirty="0"/>
              <a:t> </a:t>
            </a:r>
            <a:r>
              <a:rPr lang="en-US" dirty="0" err="1"/>
              <a:t>pertemuan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bersikap</a:t>
            </a:r>
            <a:r>
              <a:rPr lang="en-US" dirty="0"/>
              <a:t> </a:t>
            </a:r>
            <a:r>
              <a:rPr lang="en-US" dirty="0" err="1"/>
              <a:t>otentik</a:t>
            </a:r>
            <a:r>
              <a:rPr lang="en-US" dirty="0"/>
              <a:t>, </a:t>
            </a:r>
            <a:r>
              <a:rPr lang="en-US" dirty="0" err="1"/>
              <a:t>hangat</a:t>
            </a:r>
            <a:r>
              <a:rPr lang="en-US" dirty="0"/>
              <a:t>, dan </a:t>
            </a:r>
            <a:r>
              <a:rPr lang="en-US" dirty="0" err="1"/>
              <a:t>perhatian</a:t>
            </a:r>
            <a:r>
              <a:rPr lang="en-US" dirty="0"/>
              <a:t> pada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konseli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r>
              <a:rPr lang="en-ID" dirty="0" err="1"/>
              <a:t>Contoh</a:t>
            </a:r>
            <a:r>
              <a:rPr lang="en-ID" dirty="0"/>
              <a:t>: </a:t>
            </a:r>
            <a:r>
              <a:rPr lang="en-ID" dirty="0" err="1"/>
              <a:t>Berkontak</a:t>
            </a:r>
            <a:r>
              <a:rPr lang="en-ID" dirty="0"/>
              <a:t> </a:t>
            </a:r>
            <a:r>
              <a:rPr lang="en-ID" dirty="0" err="1"/>
              <a:t>mata</a:t>
            </a:r>
            <a:r>
              <a:rPr lang="en-ID" dirty="0"/>
              <a:t>, duduk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sikap</a:t>
            </a:r>
            <a:r>
              <a:rPr lang="en-ID" dirty="0"/>
              <a:t> </a:t>
            </a:r>
            <a:r>
              <a:rPr lang="en-ID" dirty="0" err="1"/>
              <a:t>terbuka</a:t>
            </a:r>
            <a:r>
              <a:rPr lang="en-ID" dirty="0"/>
              <a:t>, </a:t>
            </a:r>
            <a:r>
              <a:rPr lang="en-ID" dirty="0" err="1"/>
              <a:t>ekspresi</a:t>
            </a:r>
            <a:r>
              <a:rPr lang="en-ID" dirty="0"/>
              <a:t> </a:t>
            </a:r>
            <a:r>
              <a:rPr lang="en-ID" dirty="0" err="1"/>
              <a:t>wajah</a:t>
            </a:r>
            <a:r>
              <a:rPr lang="en-ID" dirty="0"/>
              <a:t> yang </a:t>
            </a:r>
            <a:r>
              <a:rPr lang="en-ID" dirty="0" err="1"/>
              <a:t>menyenangkan</a:t>
            </a:r>
            <a:r>
              <a:rPr lang="en-ID" dirty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2537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442A8-A767-8B4C-8F57-2B45B7301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1878008"/>
            <a:ext cx="7729728" cy="310198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Fokus</a:t>
            </a:r>
            <a:r>
              <a:rPr lang="en-US" dirty="0"/>
              <a:t> pada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Seseorang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Konselor</a:t>
            </a:r>
            <a:r>
              <a:rPr lang="en-US" dirty="0"/>
              <a:t> </a:t>
            </a:r>
            <a:r>
              <a:rPr lang="en-US" dirty="0" err="1"/>
              <a:t>menanyakan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konseli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dirasakan</a:t>
            </a:r>
            <a:r>
              <a:rPr lang="en-US" dirty="0"/>
              <a:t> </a:t>
            </a:r>
            <a:r>
              <a:rPr lang="en-US" dirty="0" err="1"/>
              <a:t>sekarang</a:t>
            </a:r>
            <a:r>
              <a:rPr lang="en-US" dirty="0"/>
              <a:t>. </a:t>
            </a:r>
            <a:r>
              <a:rPr lang="en-US" dirty="0" err="1"/>
              <a:t>Konselor</a:t>
            </a:r>
            <a:r>
              <a:rPr lang="en-US" dirty="0"/>
              <a:t> juga </a:t>
            </a:r>
            <a:r>
              <a:rPr lang="en-US" dirty="0" err="1"/>
              <a:t>meminta</a:t>
            </a:r>
            <a:r>
              <a:rPr lang="en-US" dirty="0"/>
              <a:t> </a:t>
            </a:r>
            <a:r>
              <a:rPr lang="en-US" dirty="0" err="1"/>
              <a:t>konseli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mendeskripsikan</a:t>
            </a:r>
            <a:r>
              <a:rPr lang="en-US" dirty="0"/>
              <a:t> </a:t>
            </a:r>
            <a:r>
              <a:rPr lang="en-US" dirty="0" err="1"/>
              <a:t>hal-hal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Contoh</a:t>
            </a:r>
            <a:r>
              <a:rPr lang="en-US" dirty="0"/>
              <a:t> : </a:t>
            </a:r>
          </a:p>
          <a:p>
            <a:r>
              <a:rPr lang="en-US" dirty="0" err="1"/>
              <a:t>Eksplorasi</a:t>
            </a:r>
            <a:r>
              <a:rPr lang="en-US" dirty="0"/>
              <a:t> </a:t>
            </a:r>
            <a:r>
              <a:rPr lang="en-US" i="1" dirty="0"/>
              <a:t>picture album</a:t>
            </a:r>
            <a:r>
              <a:rPr lang="en-US" dirty="0"/>
              <a:t> (</a:t>
            </a:r>
            <a:r>
              <a:rPr lang="en-US" dirty="0" err="1"/>
              <a:t>keinginan</a:t>
            </a:r>
            <a:r>
              <a:rPr lang="en-US" dirty="0"/>
              <a:t>), </a:t>
            </a:r>
            <a:r>
              <a:rPr lang="en-US" dirty="0" err="1"/>
              <a:t>kebutuhan</a:t>
            </a:r>
            <a:r>
              <a:rPr lang="en-US" dirty="0"/>
              <a:t>, </a:t>
            </a:r>
            <a:r>
              <a:rPr lang="en-US" dirty="0" err="1"/>
              <a:t>persepsi</a:t>
            </a:r>
            <a:endParaRPr lang="en-US" dirty="0"/>
          </a:p>
          <a:p>
            <a:r>
              <a:rPr lang="en-US" dirty="0" err="1"/>
              <a:t>Menanyakan</a:t>
            </a:r>
            <a:r>
              <a:rPr lang="en-US" dirty="0"/>
              <a:t> </a:t>
            </a:r>
            <a:r>
              <a:rPr lang="en-US" dirty="0" err="1"/>
              <a:t>keinginan-keinginan</a:t>
            </a:r>
            <a:r>
              <a:rPr lang="en-US" dirty="0"/>
              <a:t> </a:t>
            </a:r>
            <a:r>
              <a:rPr lang="en-US" dirty="0" err="1"/>
              <a:t>konseli</a:t>
            </a:r>
            <a:r>
              <a:rPr lang="en-US" dirty="0"/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70704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AB733E-1EFD-F149-8503-E5AE38A85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1584252"/>
            <a:ext cx="7729728" cy="4155776"/>
          </a:xfrm>
        </p:spPr>
        <p:txBody>
          <a:bodyPr>
            <a:normAutofit/>
          </a:bodyPr>
          <a:lstStyle/>
          <a:p>
            <a:r>
              <a:rPr lang="en-US" b="1" dirty="0" err="1"/>
              <a:t>Tahap</a:t>
            </a:r>
            <a:r>
              <a:rPr lang="en-US" b="1" dirty="0"/>
              <a:t> 3: </a:t>
            </a:r>
            <a:r>
              <a:rPr lang="en-US" b="1" dirty="0" err="1"/>
              <a:t>Mengeksplorasi</a:t>
            </a:r>
            <a:r>
              <a:rPr lang="en-US" b="1" dirty="0"/>
              <a:t> Total Behavior </a:t>
            </a:r>
            <a:r>
              <a:rPr lang="en-US" b="1" dirty="0" err="1"/>
              <a:t>Konseli</a:t>
            </a:r>
            <a:endParaRPr lang="en-US" b="1" dirty="0"/>
          </a:p>
          <a:p>
            <a:pPr lvl="1" indent="0">
              <a:buNone/>
            </a:pP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Konseling</a:t>
            </a:r>
            <a:r>
              <a:rPr lang="en-US" dirty="0"/>
              <a:t> </a:t>
            </a:r>
            <a:r>
              <a:rPr lang="en-US" dirty="0" err="1"/>
              <a:t>Realita</a:t>
            </a:r>
            <a:r>
              <a:rPr lang="en-US" dirty="0"/>
              <a:t>, </a:t>
            </a:r>
            <a:r>
              <a:rPr lang="en-US" dirty="0" err="1"/>
              <a:t>akar</a:t>
            </a:r>
            <a:r>
              <a:rPr lang="en-US" dirty="0"/>
              <a:t> </a:t>
            </a:r>
            <a:r>
              <a:rPr lang="en-US" dirty="0" err="1"/>
              <a:t>permasalahan</a:t>
            </a:r>
            <a:r>
              <a:rPr lang="en-US" dirty="0"/>
              <a:t> </a:t>
            </a:r>
            <a:r>
              <a:rPr lang="en-US" dirty="0" err="1"/>
              <a:t>konseli</a:t>
            </a:r>
            <a:r>
              <a:rPr lang="en-US" dirty="0"/>
              <a:t> </a:t>
            </a:r>
            <a:r>
              <a:rPr lang="en-US" dirty="0" err="1"/>
              <a:t>bersumber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perilakunya</a:t>
            </a:r>
            <a:r>
              <a:rPr lang="en-US" dirty="0"/>
              <a:t> (doing) </a:t>
            </a:r>
            <a:r>
              <a:rPr lang="en-US" dirty="0" err="1"/>
              <a:t>bukan</a:t>
            </a:r>
            <a:r>
              <a:rPr lang="en-US" dirty="0"/>
              <a:t> pada </a:t>
            </a:r>
            <a:r>
              <a:rPr lang="en-US" dirty="0" err="1"/>
              <a:t>perasaannya</a:t>
            </a:r>
            <a:r>
              <a:rPr lang="en-US" dirty="0"/>
              <a:t>.</a:t>
            </a:r>
          </a:p>
          <a:p>
            <a:pPr lvl="1" indent="0">
              <a:buNone/>
            </a:pPr>
            <a:endParaRPr lang="en-US" dirty="0"/>
          </a:p>
          <a:p>
            <a:r>
              <a:rPr lang="en-US" b="1" dirty="0" err="1"/>
              <a:t>Tahap</a:t>
            </a:r>
            <a:r>
              <a:rPr lang="en-US" b="1" dirty="0"/>
              <a:t> 4: </a:t>
            </a:r>
            <a:r>
              <a:rPr lang="en-US" b="1" dirty="0" err="1"/>
              <a:t>Konseli</a:t>
            </a:r>
            <a:r>
              <a:rPr lang="en-US" b="1" dirty="0"/>
              <a:t> </a:t>
            </a:r>
            <a:r>
              <a:rPr lang="en-US" b="1" dirty="0" err="1"/>
              <a:t>Menilai</a:t>
            </a:r>
            <a:r>
              <a:rPr lang="en-US" b="1" dirty="0"/>
              <a:t> </a:t>
            </a:r>
            <a:r>
              <a:rPr lang="en-US" b="1" dirty="0" err="1"/>
              <a:t>Diri</a:t>
            </a:r>
            <a:r>
              <a:rPr lang="en-US" b="1" dirty="0"/>
              <a:t> </a:t>
            </a:r>
            <a:r>
              <a:rPr lang="en-US" b="1" dirty="0" err="1"/>
              <a:t>Sendiri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Melakukan</a:t>
            </a:r>
            <a:r>
              <a:rPr lang="en-US" b="1" dirty="0"/>
              <a:t> </a:t>
            </a:r>
            <a:r>
              <a:rPr lang="en-US" b="1" dirty="0" err="1"/>
              <a:t>Evaluasi</a:t>
            </a:r>
            <a:endParaRPr lang="en-US" b="1" dirty="0"/>
          </a:p>
          <a:p>
            <a:pPr lvl="1" indent="0">
              <a:buNone/>
            </a:pP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konselor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menilai</a:t>
            </a:r>
            <a:r>
              <a:rPr lang="en-US" dirty="0"/>
              <a:t> </a:t>
            </a:r>
            <a:r>
              <a:rPr lang="en-US" dirty="0" err="1"/>
              <a:t>benar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salah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konseli</a:t>
            </a:r>
            <a:r>
              <a:rPr lang="en-US" dirty="0"/>
              <a:t>.</a:t>
            </a:r>
          </a:p>
          <a:p>
            <a:pPr lvl="1" indent="0">
              <a:buNone/>
            </a:pPr>
            <a:endParaRPr lang="en-US" dirty="0"/>
          </a:p>
          <a:p>
            <a:r>
              <a:rPr lang="en-US" b="1" dirty="0" err="1"/>
              <a:t>Tahap</a:t>
            </a:r>
            <a:r>
              <a:rPr lang="en-US" b="1" dirty="0"/>
              <a:t> 5: </a:t>
            </a:r>
            <a:r>
              <a:rPr lang="en-US" b="1" dirty="0" err="1"/>
              <a:t>Merencanakan</a:t>
            </a:r>
            <a:r>
              <a:rPr lang="en-US" b="1" dirty="0"/>
              <a:t> </a:t>
            </a:r>
            <a:r>
              <a:rPr lang="en-US" b="1" dirty="0" err="1"/>
              <a:t>Tindakan</a:t>
            </a:r>
            <a:r>
              <a:rPr lang="en-US" b="1" dirty="0"/>
              <a:t> yang </a:t>
            </a:r>
            <a:r>
              <a:rPr lang="en-US" b="1" dirty="0" err="1"/>
              <a:t>Bertanggungjawab</a:t>
            </a:r>
            <a:endParaRPr lang="en-US" b="1" dirty="0"/>
          </a:p>
          <a:p>
            <a:pPr lvl="1" indent="0">
              <a:buNone/>
            </a:pPr>
            <a:r>
              <a:rPr lang="en-US" dirty="0" err="1"/>
              <a:t>Rencana</a:t>
            </a:r>
            <a:r>
              <a:rPr lang="en-US" dirty="0"/>
              <a:t> yang </a:t>
            </a:r>
            <a:r>
              <a:rPr lang="en-US" dirty="0" err="1"/>
              <a:t>disusun</a:t>
            </a:r>
            <a:r>
              <a:rPr lang="en-US" dirty="0"/>
              <a:t> </a:t>
            </a:r>
            <a:r>
              <a:rPr lang="en-US" dirty="0" err="1"/>
              <a:t>sifatnya</a:t>
            </a:r>
            <a:r>
              <a:rPr lang="en-US" dirty="0"/>
              <a:t> </a:t>
            </a:r>
            <a:r>
              <a:rPr lang="en-US" dirty="0" err="1"/>
              <a:t>spesifik</a:t>
            </a:r>
            <a:r>
              <a:rPr lang="en-US" dirty="0"/>
              <a:t> dan </a:t>
            </a:r>
            <a:r>
              <a:rPr lang="en-US" dirty="0" err="1"/>
              <a:t>konkret</a:t>
            </a:r>
            <a:r>
              <a:rPr lang="en-US" dirty="0"/>
              <a:t>.</a:t>
            </a:r>
          </a:p>
          <a:p>
            <a:pPr lvl="1" indent="0">
              <a:buNone/>
            </a:pPr>
            <a:endParaRPr lang="en-US" dirty="0"/>
          </a:p>
          <a:p>
            <a:r>
              <a:rPr lang="en-US" b="1" dirty="0" err="1"/>
              <a:t>Tahap</a:t>
            </a:r>
            <a:r>
              <a:rPr lang="en-US" dirty="0"/>
              <a:t> </a:t>
            </a:r>
            <a:r>
              <a:rPr lang="en-US" b="1" dirty="0"/>
              <a:t>6: </a:t>
            </a:r>
            <a:r>
              <a:rPr lang="en-US" b="1" dirty="0" err="1"/>
              <a:t>Membuat</a:t>
            </a:r>
            <a:r>
              <a:rPr lang="en-US" b="1" dirty="0"/>
              <a:t> </a:t>
            </a:r>
            <a:r>
              <a:rPr lang="en-US" b="1" dirty="0" err="1"/>
              <a:t>Komitmen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7615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E08EB-1C16-4C45-9160-A8DEE909AB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1467292"/>
            <a:ext cx="7729728" cy="4272735"/>
          </a:xfrm>
        </p:spPr>
        <p:txBody>
          <a:bodyPr/>
          <a:lstStyle/>
          <a:p>
            <a:r>
              <a:rPr lang="en-US" b="1" dirty="0" err="1"/>
              <a:t>Tahap</a:t>
            </a:r>
            <a:r>
              <a:rPr lang="en-US" b="1" dirty="0"/>
              <a:t> 7: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Menerima</a:t>
            </a:r>
            <a:r>
              <a:rPr lang="en-US" b="1" dirty="0"/>
              <a:t> </a:t>
            </a:r>
            <a:r>
              <a:rPr lang="en-US" b="1" dirty="0" err="1"/>
              <a:t>Permintaan</a:t>
            </a:r>
            <a:r>
              <a:rPr lang="en-US" b="1" dirty="0"/>
              <a:t> </a:t>
            </a:r>
            <a:r>
              <a:rPr lang="en-US" b="1" dirty="0" err="1"/>
              <a:t>Maaf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Alasan</a:t>
            </a:r>
            <a:r>
              <a:rPr lang="en-US" b="1" dirty="0"/>
              <a:t> </a:t>
            </a:r>
            <a:r>
              <a:rPr lang="en-US" b="1" dirty="0" err="1"/>
              <a:t>Konseli</a:t>
            </a:r>
            <a:endParaRPr lang="en-US" dirty="0"/>
          </a:p>
          <a:p>
            <a:pPr lvl="1" indent="0">
              <a:buNone/>
            </a:pPr>
            <a:r>
              <a:rPr lang="en-US" dirty="0" err="1"/>
              <a:t>Konseli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bertemu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konselor</a:t>
            </a:r>
            <a:r>
              <a:rPr lang="en-US" dirty="0"/>
              <a:t> pada </a:t>
            </a:r>
            <a:r>
              <a:rPr lang="en-US" dirty="0" err="1"/>
              <a:t>batas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disepakati</a:t>
            </a:r>
            <a:r>
              <a:rPr lang="en-US" dirty="0"/>
              <a:t> Bersama. Pada </a:t>
            </a: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konselor</a:t>
            </a:r>
            <a:r>
              <a:rPr lang="en-US" dirty="0"/>
              <a:t> </a:t>
            </a:r>
            <a:r>
              <a:rPr lang="en-US" dirty="0" err="1"/>
              <a:t>menanyakan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konseli</a:t>
            </a:r>
            <a:r>
              <a:rPr lang="en-US" dirty="0"/>
              <a:t>.</a:t>
            </a:r>
          </a:p>
          <a:p>
            <a:pPr lvl="1" indent="0">
              <a:buNone/>
            </a:pPr>
            <a:endParaRPr lang="en-US" dirty="0"/>
          </a:p>
          <a:p>
            <a:r>
              <a:rPr lang="en-US" b="1" dirty="0" err="1"/>
              <a:t>Tahap</a:t>
            </a:r>
            <a:r>
              <a:rPr lang="en-US" b="1" dirty="0"/>
              <a:t> 8: </a:t>
            </a:r>
            <a:r>
              <a:rPr lang="en-US" b="1" dirty="0" err="1"/>
              <a:t>Tindak</a:t>
            </a:r>
            <a:r>
              <a:rPr lang="en-US" b="1" dirty="0"/>
              <a:t> </a:t>
            </a:r>
            <a:r>
              <a:rPr lang="en-US" b="1" dirty="0" err="1"/>
              <a:t>Lanjut</a:t>
            </a:r>
            <a:endParaRPr lang="en-US" b="1" dirty="0"/>
          </a:p>
          <a:p>
            <a:pPr lvl="1" indent="0">
              <a:buNone/>
            </a:pP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terakhir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konseling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4995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EA540-DBA6-5D41-9A33-7BD840BDA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1786270"/>
            <a:ext cx="7729728" cy="3953757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</a:t>
            </a:r>
            <a:r>
              <a:rPr lang="en-US" b="1" dirty="0" err="1"/>
              <a:t>respon</a:t>
            </a:r>
            <a:r>
              <a:rPr lang="en-US" b="1" dirty="0"/>
              <a:t> yang salah: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 err="1"/>
              <a:t>Konseli</a:t>
            </a:r>
            <a:r>
              <a:rPr lang="en-US" dirty="0"/>
              <a:t>: “Saya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cemas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pelajaran</a:t>
            </a:r>
            <a:r>
              <a:rPr lang="en-US" dirty="0"/>
              <a:t> </a:t>
            </a:r>
            <a:r>
              <a:rPr lang="en-US" dirty="0" err="1"/>
              <a:t>matematika</a:t>
            </a:r>
            <a:r>
              <a:rPr lang="en-US" dirty="0"/>
              <a:t>, </a:t>
            </a:r>
            <a:r>
              <a:rPr lang="en-US" dirty="0" err="1"/>
              <a:t>pelajarannya</a:t>
            </a:r>
            <a:r>
              <a:rPr lang="en-US" dirty="0"/>
              <a:t> </a:t>
            </a:r>
            <a:r>
              <a:rPr lang="en-US" dirty="0" err="1"/>
              <a:t>sulit</a:t>
            </a:r>
            <a:r>
              <a:rPr lang="en-US" dirty="0"/>
              <a:t>”</a:t>
            </a:r>
          </a:p>
          <a:p>
            <a:pPr marL="0" indent="0">
              <a:buNone/>
            </a:pPr>
            <a:r>
              <a:rPr lang="en-US" dirty="0" err="1"/>
              <a:t>Konselor</a:t>
            </a:r>
            <a:r>
              <a:rPr lang="en-US" dirty="0"/>
              <a:t>: “</a:t>
            </a:r>
            <a:r>
              <a:rPr lang="en-US" dirty="0" err="1"/>
              <a:t>Mengapa</a:t>
            </a:r>
            <a:r>
              <a:rPr lang="en-US" dirty="0"/>
              <a:t> </a:t>
            </a:r>
            <a:r>
              <a:rPr lang="en-US" dirty="0" err="1"/>
              <a:t>kamu</a:t>
            </a:r>
            <a:r>
              <a:rPr lang="en-US" dirty="0"/>
              <a:t>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sulit</a:t>
            </a:r>
            <a:r>
              <a:rPr lang="en-US" dirty="0"/>
              <a:t>?”</a:t>
            </a:r>
          </a:p>
          <a:p>
            <a:pPr marL="0" indent="0">
              <a:buNone/>
            </a:pPr>
            <a:r>
              <a:rPr lang="en-US" dirty="0" err="1"/>
              <a:t>Konseli</a:t>
            </a:r>
            <a:r>
              <a:rPr lang="en-US" dirty="0"/>
              <a:t>: “Saya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pernah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PR </a:t>
            </a:r>
            <a:r>
              <a:rPr lang="en-US" dirty="0" err="1"/>
              <a:t>saya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”.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2145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66434-AEA8-2648-A686-5EE7212ACE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1722474"/>
            <a:ext cx="7729728" cy="4017553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</a:t>
            </a:r>
            <a:r>
              <a:rPr lang="en-US" b="1" dirty="0" err="1"/>
              <a:t>respon</a:t>
            </a:r>
            <a:r>
              <a:rPr lang="en-US" b="1" dirty="0"/>
              <a:t> yang </a:t>
            </a:r>
            <a:r>
              <a:rPr lang="en-US" b="1" dirty="0" err="1"/>
              <a:t>benar</a:t>
            </a:r>
            <a:r>
              <a:rPr lang="en-US" b="1" dirty="0"/>
              <a:t>: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 err="1"/>
              <a:t>Konseli</a:t>
            </a:r>
            <a:r>
              <a:rPr lang="en-US" dirty="0"/>
              <a:t>: “Saya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cemas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pelajaran</a:t>
            </a:r>
            <a:r>
              <a:rPr lang="en-US" dirty="0"/>
              <a:t> </a:t>
            </a:r>
            <a:r>
              <a:rPr lang="en-US" dirty="0" err="1"/>
              <a:t>matematika</a:t>
            </a:r>
            <a:r>
              <a:rPr lang="en-US" dirty="0"/>
              <a:t>, </a:t>
            </a:r>
            <a:r>
              <a:rPr lang="en-US" dirty="0" err="1"/>
              <a:t>pelajarannya</a:t>
            </a:r>
            <a:r>
              <a:rPr lang="en-US" dirty="0"/>
              <a:t> </a:t>
            </a:r>
            <a:r>
              <a:rPr lang="en-US" dirty="0" err="1"/>
              <a:t>sulit</a:t>
            </a:r>
            <a:r>
              <a:rPr lang="en-US" dirty="0"/>
              <a:t>”</a:t>
            </a:r>
          </a:p>
          <a:p>
            <a:pPr marL="0" indent="0">
              <a:buNone/>
            </a:pPr>
            <a:r>
              <a:rPr lang="en-US" dirty="0" err="1"/>
              <a:t>Konselor</a:t>
            </a:r>
            <a:r>
              <a:rPr lang="en-US" dirty="0"/>
              <a:t>: “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kamu</a:t>
            </a:r>
            <a:r>
              <a:rPr lang="en-US" dirty="0"/>
              <a:t> </a:t>
            </a:r>
            <a:r>
              <a:rPr lang="en-US" dirty="0" err="1"/>
              <a:t>ceritakan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saya</a:t>
            </a:r>
            <a:r>
              <a:rPr lang="en-US" dirty="0"/>
              <a:t> </a:t>
            </a:r>
            <a:r>
              <a:rPr lang="en-US" dirty="0" err="1"/>
              <a:t>hal-hal</a:t>
            </a:r>
            <a:r>
              <a:rPr lang="en-US" dirty="0"/>
              <a:t> yang </a:t>
            </a:r>
            <a:r>
              <a:rPr lang="en-US" dirty="0" err="1"/>
              <a:t>menghambat</a:t>
            </a:r>
            <a:r>
              <a:rPr lang="en-US" dirty="0"/>
              <a:t> </a:t>
            </a:r>
            <a:r>
              <a:rPr lang="en-US" dirty="0" err="1"/>
              <a:t>kamu</a:t>
            </a:r>
            <a:r>
              <a:rPr lang="en-US" dirty="0"/>
              <a:t>?”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928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D78AC-85CF-F940-B50A-F47FAD0BD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Tujuan</a:t>
            </a:r>
            <a:r>
              <a:rPr lang="en-US" b="1" dirty="0"/>
              <a:t> </a:t>
            </a:r>
            <a:r>
              <a:rPr lang="en-US" b="1" dirty="0" err="1"/>
              <a:t>Konseling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555E73-22BC-C14E-8E0A-19B9258A12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Layanan</a:t>
            </a:r>
            <a:r>
              <a:rPr lang="en-US" dirty="0"/>
              <a:t> </a:t>
            </a:r>
            <a:r>
              <a:rPr lang="en-US" dirty="0" err="1"/>
              <a:t>konseling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konseli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identitas</a:t>
            </a:r>
            <a:r>
              <a:rPr lang="en-US" dirty="0"/>
              <a:t> </a:t>
            </a:r>
            <a:r>
              <a:rPr lang="en-US" dirty="0" err="1"/>
              <a:t>berhasil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878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Pendahuluan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realitas</a:t>
            </a:r>
            <a:r>
              <a:rPr lang="en-US" dirty="0"/>
              <a:t> </a:t>
            </a:r>
            <a:r>
              <a:rPr lang="en-US" dirty="0" err="1"/>
              <a:t>dikembangkan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William </a:t>
            </a:r>
            <a:r>
              <a:rPr lang="en-US" dirty="0" err="1"/>
              <a:t>Glasser</a:t>
            </a:r>
            <a:r>
              <a:rPr lang="en-US" dirty="0"/>
              <a:t>, (</a:t>
            </a:r>
            <a:r>
              <a:rPr lang="en-US" dirty="0" err="1"/>
              <a:t>psikolog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California).</a:t>
            </a:r>
          </a:p>
          <a:p>
            <a:pPr algn="just"/>
            <a:r>
              <a:rPr lang="en-US" dirty="0" err="1"/>
              <a:t>Konselor</a:t>
            </a:r>
            <a:r>
              <a:rPr lang="en-US" dirty="0"/>
              <a:t> </a:t>
            </a:r>
            <a:r>
              <a:rPr lang="en-US" dirty="0" err="1"/>
              <a:t>berperan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guru </a:t>
            </a:r>
            <a:r>
              <a:rPr lang="en-US" dirty="0" err="1"/>
              <a:t>dan</a:t>
            </a:r>
            <a:r>
              <a:rPr lang="en-US" dirty="0"/>
              <a:t> model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konseli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Konselor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konseli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mengubah</a:t>
            </a:r>
            <a:r>
              <a:rPr lang="en-US" dirty="0"/>
              <a:t> </a:t>
            </a:r>
            <a:r>
              <a:rPr lang="en-US" dirty="0" err="1"/>
              <a:t>perilakunya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realitas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terpaku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kejadian-kejadia</a:t>
            </a:r>
            <a:r>
              <a:rPr lang="en-US" dirty="0"/>
              <a:t> masa </a:t>
            </a:r>
            <a:r>
              <a:rPr lang="en-US" dirty="0" err="1"/>
              <a:t>lalu</a:t>
            </a:r>
            <a:r>
              <a:rPr lang="en-US" dirty="0"/>
              <a:t>, </a:t>
            </a:r>
            <a:r>
              <a:rPr lang="en-US" dirty="0" err="1"/>
              <a:t>tapi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mendorong</a:t>
            </a:r>
            <a:r>
              <a:rPr lang="en-US" dirty="0"/>
              <a:t> </a:t>
            </a:r>
            <a:r>
              <a:rPr lang="en-US" dirty="0" err="1"/>
              <a:t>konseli</a:t>
            </a:r>
            <a:r>
              <a:rPr lang="en-US" dirty="0"/>
              <a:t> </a:t>
            </a:r>
            <a:r>
              <a:rPr lang="en-US" dirty="0" err="1"/>
              <a:t>menghadapi</a:t>
            </a:r>
            <a:r>
              <a:rPr lang="en-US" dirty="0"/>
              <a:t> </a:t>
            </a:r>
            <a:r>
              <a:rPr lang="en-US" dirty="0" err="1"/>
              <a:t>realitas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ralitas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/>
              <a:t>perhatian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motif-motif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sadar</a:t>
            </a:r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menekankan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pengubahan</a:t>
            </a:r>
            <a:r>
              <a:rPr lang="en-US" dirty="0"/>
              <a:t> TL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bertanggung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merencanakan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tindakan-tindakan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17284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415A4-BF78-B645-AEA3-7F4CCBA6B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Peran</a:t>
            </a:r>
            <a:r>
              <a:rPr lang="en-US" b="1" dirty="0"/>
              <a:t> dan </a:t>
            </a:r>
            <a:r>
              <a:rPr lang="en-US" b="1" dirty="0" err="1"/>
              <a:t>Fungsi</a:t>
            </a:r>
            <a:r>
              <a:rPr lang="en-US" b="1" dirty="0"/>
              <a:t> </a:t>
            </a:r>
            <a:r>
              <a:rPr lang="en-US" b="1" dirty="0" err="1"/>
              <a:t>Konselor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E5DCC-4017-184C-A053-4A22E6B4D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konselor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pendakatan</a:t>
            </a:r>
            <a:r>
              <a:rPr lang="en-US" dirty="0"/>
              <a:t> </a:t>
            </a:r>
            <a:r>
              <a:rPr lang="en-US" dirty="0" err="1"/>
              <a:t>realitas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melibatkan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konseli</a:t>
            </a:r>
            <a:r>
              <a:rPr lang="en-US" dirty="0"/>
              <a:t>, </a:t>
            </a:r>
            <a:r>
              <a:rPr lang="en-US" dirty="0" err="1"/>
              <a:t>bersikap</a:t>
            </a:r>
            <a:r>
              <a:rPr lang="en-US" dirty="0"/>
              <a:t> </a:t>
            </a:r>
            <a:r>
              <a:rPr lang="en-US" dirty="0" err="1"/>
              <a:t>direktif</a:t>
            </a:r>
            <a:r>
              <a:rPr lang="en-US" dirty="0"/>
              <a:t> dan </a:t>
            </a:r>
            <a:r>
              <a:rPr lang="en-US" dirty="0" err="1"/>
              <a:t>dialektik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0208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967E1CC-6C91-4EC0-A80E-575C835CA9B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657" y="0"/>
            <a:ext cx="2472718" cy="493724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449979D-FBE2-45FF-AC89-756D987BB76C}"/>
              </a:ext>
            </a:extLst>
          </p:cNvPr>
          <p:cNvSpPr txBox="1"/>
          <p:nvPr/>
        </p:nvSpPr>
        <p:spPr>
          <a:xfrm>
            <a:off x="3074504" y="5314122"/>
            <a:ext cx="48635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IPIKIH IDI YING INGIN BIRTINYI?</a:t>
            </a:r>
            <a:endParaRPr lang="en-ID" sz="3600" dirty="0"/>
          </a:p>
        </p:txBody>
      </p:sp>
    </p:spTree>
    <p:extLst>
      <p:ext uri="{BB962C8B-B14F-4D97-AF65-F5344CB8AC3E}">
        <p14:creationId xmlns:p14="http://schemas.microsoft.com/office/powerpoint/2010/main" val="1395308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SEJARAH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37870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William </a:t>
            </a:r>
            <a:r>
              <a:rPr lang="en-US" dirty="0" err="1"/>
              <a:t>Glasser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lulusan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the Case Institute of Technology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insinyur</a:t>
            </a:r>
            <a:r>
              <a:rPr lang="en-US" dirty="0"/>
              <a:t> </a:t>
            </a:r>
            <a:r>
              <a:rPr lang="en-US" dirty="0" err="1"/>
              <a:t>kimia</a:t>
            </a:r>
            <a:r>
              <a:rPr lang="en-US" dirty="0"/>
              <a:t> di </a:t>
            </a:r>
            <a:r>
              <a:rPr lang="en-US" dirty="0" err="1"/>
              <a:t>usia</a:t>
            </a:r>
            <a:r>
              <a:rPr lang="en-US" dirty="0"/>
              <a:t> 19 </a:t>
            </a:r>
            <a:r>
              <a:rPr lang="en-US" dirty="0" err="1"/>
              <a:t>tahun</a:t>
            </a:r>
            <a:r>
              <a:rPr lang="en-US" dirty="0"/>
              <a:t> (1944).</a:t>
            </a:r>
          </a:p>
          <a:p>
            <a:pPr algn="just"/>
            <a:r>
              <a:rPr lang="en-US" dirty="0" err="1"/>
              <a:t>Mengambil</a:t>
            </a:r>
            <a:r>
              <a:rPr lang="en-US" dirty="0"/>
              <a:t> master di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Psikologi</a:t>
            </a:r>
            <a:r>
              <a:rPr lang="en-US" dirty="0"/>
              <a:t> </a:t>
            </a:r>
            <a:r>
              <a:rPr lang="en-US" dirty="0" err="1"/>
              <a:t>Klinis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usia</a:t>
            </a:r>
            <a:r>
              <a:rPr lang="en-US" dirty="0"/>
              <a:t> 23 </a:t>
            </a:r>
            <a:r>
              <a:rPr lang="en-US" dirty="0" err="1"/>
              <a:t>tahun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Tahun</a:t>
            </a:r>
            <a:r>
              <a:rPr lang="en-US" dirty="0"/>
              <a:t> 1956, </a:t>
            </a:r>
            <a:r>
              <a:rPr lang="en-US" dirty="0" err="1"/>
              <a:t>Glasser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psikiatri</a:t>
            </a:r>
            <a:r>
              <a:rPr lang="en-US" dirty="0"/>
              <a:t> di the Ventura School of Girls (</a:t>
            </a:r>
            <a:r>
              <a:rPr lang="en-US" dirty="0" err="1"/>
              <a:t>institusi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menangani</a:t>
            </a:r>
            <a:r>
              <a:rPr lang="en-US" dirty="0"/>
              <a:t> </a:t>
            </a:r>
            <a:r>
              <a:rPr lang="en-US" dirty="0" err="1"/>
              <a:t>kenakalan</a:t>
            </a:r>
            <a:r>
              <a:rPr lang="en-US" dirty="0"/>
              <a:t> </a:t>
            </a:r>
            <a:r>
              <a:rPr lang="en-US" dirty="0" err="1"/>
              <a:t>remaja</a:t>
            </a:r>
            <a:r>
              <a:rPr lang="en-US" dirty="0"/>
              <a:t> </a:t>
            </a:r>
            <a:r>
              <a:rPr lang="en-US" dirty="0" err="1"/>
              <a:t>perempuan</a:t>
            </a:r>
            <a:r>
              <a:rPr lang="en-US" dirty="0"/>
              <a:t>).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lah</a:t>
            </a:r>
            <a:r>
              <a:rPr lang="en-US" dirty="0"/>
              <a:t> </a:t>
            </a:r>
            <a:r>
              <a:rPr lang="en-US" dirty="0" err="1"/>
              <a:t>Glasser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realitas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Tahun</a:t>
            </a:r>
            <a:r>
              <a:rPr lang="en-US" dirty="0"/>
              <a:t> 1961, </a:t>
            </a:r>
            <a:r>
              <a:rPr lang="en-US" dirty="0" err="1"/>
              <a:t>Glasser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buku</a:t>
            </a:r>
            <a:r>
              <a:rPr lang="en-US" dirty="0"/>
              <a:t> </a:t>
            </a:r>
            <a:r>
              <a:rPr lang="en-US" dirty="0" err="1"/>
              <a:t>pertamanya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Mental Health or Mental Illness. </a:t>
            </a:r>
            <a:r>
              <a:rPr lang="en-US" dirty="0" err="1"/>
              <a:t>Buku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landasan</a:t>
            </a:r>
            <a:r>
              <a:rPr lang="en-US" dirty="0"/>
              <a:t> </a:t>
            </a:r>
            <a:r>
              <a:rPr lang="en-US" dirty="0" err="1"/>
              <a:t>berpikir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terapi</a:t>
            </a:r>
            <a:r>
              <a:rPr lang="en-US" dirty="0"/>
              <a:t> </a:t>
            </a:r>
            <a:r>
              <a:rPr lang="en-US" dirty="0" err="1"/>
              <a:t>realitas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April 1964, </a:t>
            </a:r>
            <a:r>
              <a:rPr lang="en-US" dirty="0" err="1"/>
              <a:t>Glasser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istilah</a:t>
            </a:r>
            <a:r>
              <a:rPr lang="en-US" dirty="0"/>
              <a:t> reality therapy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manuskrip</a:t>
            </a:r>
            <a:r>
              <a:rPr lang="en-US" dirty="0"/>
              <a:t> yang </a:t>
            </a:r>
            <a:r>
              <a:rPr lang="en-US" dirty="0" err="1"/>
              <a:t>berjudul</a:t>
            </a:r>
            <a:r>
              <a:rPr lang="en-US" dirty="0"/>
              <a:t> Reality Therapy: A Realistic Approach to the Young Offender. </a:t>
            </a:r>
          </a:p>
          <a:p>
            <a:pPr algn="just"/>
            <a:r>
              <a:rPr lang="en-US" dirty="0" err="1"/>
              <a:t>Diterbitkan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1965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judul</a:t>
            </a:r>
            <a:r>
              <a:rPr lang="en-US" dirty="0"/>
              <a:t> Reality Therapy.</a:t>
            </a:r>
          </a:p>
          <a:p>
            <a:pPr algn="just"/>
            <a:r>
              <a:rPr lang="en-US" dirty="0" err="1"/>
              <a:t>Tahun</a:t>
            </a:r>
            <a:r>
              <a:rPr lang="en-US" dirty="0"/>
              <a:t> 1968, </a:t>
            </a:r>
            <a:r>
              <a:rPr lang="en-US" dirty="0" err="1"/>
              <a:t>Glasser</a:t>
            </a:r>
            <a:r>
              <a:rPr lang="en-US" dirty="0"/>
              <a:t> </a:t>
            </a:r>
            <a:r>
              <a:rPr lang="en-US" dirty="0" err="1"/>
              <a:t>mendirikan</a:t>
            </a:r>
            <a:r>
              <a:rPr lang="en-US" dirty="0"/>
              <a:t> the Institute for Reality Therapy di Los Angeles.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985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Pandangan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manusia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Glasser</a:t>
            </a:r>
            <a:r>
              <a:rPr lang="en-US" dirty="0"/>
              <a:t> </a:t>
            </a:r>
            <a:r>
              <a:rPr lang="en-US" dirty="0" err="1"/>
              <a:t>percaya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psikologis</a:t>
            </a:r>
            <a:r>
              <a:rPr lang="en-US" dirty="0"/>
              <a:t> yang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konstan</a:t>
            </a:r>
            <a:r>
              <a:rPr lang="en-US" dirty="0"/>
              <a:t> </a:t>
            </a:r>
            <a:r>
              <a:rPr lang="en-US" dirty="0" err="1"/>
              <a:t>hadir</a:t>
            </a:r>
            <a:r>
              <a:rPr lang="en-US" dirty="0"/>
              <a:t> </a:t>
            </a:r>
            <a:r>
              <a:rPr lang="en-US" dirty="0" err="1"/>
              <a:t>sepanjuang</a:t>
            </a:r>
            <a:r>
              <a:rPr lang="en-US" dirty="0"/>
              <a:t> </a:t>
            </a:r>
            <a:r>
              <a:rPr lang="en-US" dirty="0" err="1"/>
              <a:t>kehidupannya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terpenuhi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,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terhambatnya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psikologisnya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Keterhambatan</a:t>
            </a:r>
            <a:r>
              <a:rPr lang="en-US" dirty="0"/>
              <a:t> </a:t>
            </a:r>
            <a:r>
              <a:rPr lang="en-US" dirty="0" err="1"/>
              <a:t>hadir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penyangkalan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realita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kiecenderungan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menghindari</a:t>
            </a:r>
            <a:r>
              <a:rPr lang="en-US" dirty="0"/>
              <a:t> </a:t>
            </a:r>
            <a:r>
              <a:rPr lang="en-US" dirty="0" err="1"/>
              <a:t>hal-hal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menyenangkan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Glasser</a:t>
            </a:r>
            <a:r>
              <a:rPr lang="en-US" dirty="0"/>
              <a:t> </a:t>
            </a:r>
            <a:r>
              <a:rPr lang="en-US" dirty="0" err="1"/>
              <a:t>mendasari</a:t>
            </a:r>
            <a:r>
              <a:rPr lang="en-US" dirty="0"/>
              <a:t> </a:t>
            </a:r>
            <a:r>
              <a:rPr lang="en-US" dirty="0" err="1"/>
              <a:t>pandangannya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dicintai</a:t>
            </a:r>
            <a:r>
              <a:rPr lang="en-US" dirty="0"/>
              <a:t>, </a:t>
            </a:r>
            <a:r>
              <a:rPr lang="en-US" dirty="0" err="1"/>
              <a:t>mencintai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berharga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orang lain.</a:t>
            </a:r>
          </a:p>
        </p:txBody>
      </p:sp>
    </p:spTree>
    <p:extLst>
      <p:ext uri="{BB962C8B-B14F-4D97-AF65-F5344CB8AC3E}">
        <p14:creationId xmlns:p14="http://schemas.microsoft.com/office/powerpoint/2010/main" val="121052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psikologis</a:t>
            </a:r>
            <a:r>
              <a:rPr lang="en-US" dirty="0"/>
              <a:t> </a:t>
            </a:r>
            <a:r>
              <a:rPr lang="en-US" dirty="0" err="1"/>
              <a:t>manusia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1. </a:t>
            </a:r>
            <a:r>
              <a:rPr lang="en-US" dirty="0" err="1"/>
              <a:t>Cinta</a:t>
            </a:r>
            <a:r>
              <a:rPr lang="en-US" dirty="0"/>
              <a:t> (Belonging/Love)</a:t>
            </a:r>
          </a:p>
          <a:p>
            <a:pPr marL="0" indent="0" algn="just">
              <a:buNone/>
            </a:pPr>
            <a:r>
              <a:rPr lang="en-US" dirty="0"/>
              <a:t>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psikologis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terlibat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orang lain.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identity society yang </a:t>
            </a:r>
            <a:r>
              <a:rPr lang="en-US" dirty="0" err="1"/>
              <a:t>menekankan</a:t>
            </a:r>
            <a:r>
              <a:rPr lang="en-US" dirty="0"/>
              <a:t> </a:t>
            </a:r>
            <a:r>
              <a:rPr lang="en-US" dirty="0" err="1"/>
              <a:t>pentingnya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personal. </a:t>
            </a:r>
          </a:p>
          <a:p>
            <a:pPr marL="0" indent="0" algn="just">
              <a:buNone/>
            </a:pP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Glasser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dibagi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3 </a:t>
            </a:r>
            <a:r>
              <a:rPr lang="en-US" dirty="0" err="1"/>
              <a:t>bentuk</a:t>
            </a:r>
            <a:r>
              <a:rPr lang="en-US" dirty="0"/>
              <a:t>:</a:t>
            </a:r>
          </a:p>
          <a:p>
            <a:pPr marL="342900" indent="-342900" algn="just">
              <a:buAutoNum type="arabicPeriod"/>
            </a:pPr>
            <a:r>
              <a:rPr lang="en-US" dirty="0"/>
              <a:t>Social Belonging</a:t>
            </a:r>
          </a:p>
          <a:p>
            <a:pPr marL="342900" indent="-342900" algn="just">
              <a:buAutoNum type="arabicPeriod"/>
            </a:pPr>
            <a:r>
              <a:rPr lang="en-US" dirty="0"/>
              <a:t>Work Belonging</a:t>
            </a:r>
          </a:p>
          <a:p>
            <a:pPr marL="342900" indent="-342900" algn="just">
              <a:buAutoNum type="arabicPeriod"/>
            </a:pPr>
            <a:r>
              <a:rPr lang="en-US" dirty="0"/>
              <a:t>Family Belonging</a:t>
            </a:r>
          </a:p>
        </p:txBody>
      </p:sp>
    </p:spTree>
    <p:extLst>
      <p:ext uri="{BB962C8B-B14F-4D97-AF65-F5344CB8AC3E}">
        <p14:creationId xmlns:p14="http://schemas.microsoft.com/office/powerpoint/2010/main" val="2787353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psikologis</a:t>
            </a:r>
            <a:r>
              <a:rPr lang="en-US" dirty="0"/>
              <a:t> </a:t>
            </a:r>
            <a:r>
              <a:rPr lang="en-US" dirty="0" err="1"/>
              <a:t>manusia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2. </a:t>
            </a:r>
            <a:r>
              <a:rPr lang="en-US" dirty="0" err="1"/>
              <a:t>Kekuasaan</a:t>
            </a:r>
            <a:r>
              <a:rPr lang="en-US" dirty="0"/>
              <a:t> (Power)</a:t>
            </a:r>
          </a:p>
          <a:p>
            <a:pPr marL="0" indent="0" algn="just">
              <a:buNone/>
            </a:pP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kekuasaan</a:t>
            </a:r>
            <a:r>
              <a:rPr lang="en-US" dirty="0"/>
              <a:t> (power)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berprestasi</a:t>
            </a:r>
            <a:r>
              <a:rPr lang="en-US" dirty="0"/>
              <a:t>,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berharga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pengakuaan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3. </a:t>
            </a:r>
            <a:r>
              <a:rPr lang="en-US" dirty="0" err="1"/>
              <a:t>Kesenangan</a:t>
            </a:r>
            <a:r>
              <a:rPr lang="en-US" dirty="0"/>
              <a:t> (Fun)</a:t>
            </a:r>
          </a:p>
          <a:p>
            <a:pPr marL="0" indent="0" algn="just">
              <a:buNone/>
            </a:pP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senang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bahagia</a:t>
            </a:r>
            <a:r>
              <a:rPr lang="en-US" dirty="0"/>
              <a:t>.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muncul</a:t>
            </a:r>
            <a:r>
              <a:rPr lang="en-US" dirty="0"/>
              <a:t> </a:t>
            </a:r>
            <a:r>
              <a:rPr lang="en-US" dirty="0" err="1"/>
              <a:t>sejak</a:t>
            </a:r>
            <a:r>
              <a:rPr lang="en-US" dirty="0"/>
              <a:t> </a:t>
            </a:r>
            <a:r>
              <a:rPr lang="en-US" dirty="0" err="1"/>
              <a:t>dini</a:t>
            </a:r>
            <a:r>
              <a:rPr lang="en-US" dirty="0"/>
              <a:t>,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terus</a:t>
            </a:r>
            <a:r>
              <a:rPr lang="en-US" dirty="0"/>
              <a:t> </a:t>
            </a:r>
            <a:r>
              <a:rPr lang="en-US" dirty="0" err="1"/>
              <a:t>berkembang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dewasa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4. </a:t>
            </a:r>
            <a:r>
              <a:rPr lang="en-US" dirty="0" err="1"/>
              <a:t>Kebebasan</a:t>
            </a:r>
            <a:r>
              <a:rPr lang="en-US" dirty="0"/>
              <a:t> (Freedom)</a:t>
            </a:r>
          </a:p>
          <a:p>
            <a:pPr marL="0" indent="0" algn="just">
              <a:buNone/>
            </a:pP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merasakan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kemerdekaan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bergantung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orang lain. </a:t>
            </a:r>
          </a:p>
        </p:txBody>
      </p:sp>
    </p:spTree>
    <p:extLst>
      <p:ext uri="{BB962C8B-B14F-4D97-AF65-F5344CB8AC3E}">
        <p14:creationId xmlns:p14="http://schemas.microsoft.com/office/powerpoint/2010/main" val="883445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psikologis</a:t>
            </a:r>
            <a:r>
              <a:rPr lang="en-US" dirty="0"/>
              <a:t> </a:t>
            </a:r>
            <a:r>
              <a:rPr lang="en-US" dirty="0" err="1"/>
              <a:t>manusia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38785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/>
              <a:t>Glasser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pandangan</a:t>
            </a:r>
            <a:r>
              <a:rPr lang="en-US" dirty="0"/>
              <a:t> yang </a:t>
            </a:r>
            <a:r>
              <a:rPr lang="en-US" dirty="0" err="1"/>
              <a:t>optimis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kebutuhannya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menjadei</a:t>
            </a:r>
            <a:r>
              <a:rPr lang="en-US" dirty="0"/>
              <a:t> orang yang </a:t>
            </a:r>
            <a:r>
              <a:rPr lang="en-US" dirty="0" err="1"/>
              <a:t>bertanggung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.  TL </a:t>
            </a:r>
            <a:r>
              <a:rPr lang="en-US" dirty="0" err="1"/>
              <a:t>bertanggung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mengontrol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buntuk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menghadapi</a:t>
            </a:r>
            <a:r>
              <a:rPr lang="en-US" dirty="0"/>
              <a:t> </a:t>
            </a:r>
            <a:r>
              <a:rPr lang="en-US" dirty="0" err="1"/>
              <a:t>realita</a:t>
            </a:r>
            <a:r>
              <a:rPr lang="en-US" dirty="0"/>
              <a:t> yang </a:t>
            </a:r>
            <a:r>
              <a:rPr lang="en-US" dirty="0" err="1"/>
              <a:t>dialami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.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sesorang</a:t>
            </a:r>
            <a:r>
              <a:rPr lang="en-US" dirty="0"/>
              <a:t> </a:t>
            </a:r>
            <a:r>
              <a:rPr lang="en-US" dirty="0" err="1"/>
              <a:t>berhasill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kebutuhannya</a:t>
            </a:r>
            <a:r>
              <a:rPr lang="en-US" dirty="0"/>
              <a:t>, orang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identitas</a:t>
            </a:r>
            <a:r>
              <a:rPr lang="en-US" dirty="0"/>
              <a:t> </a:t>
            </a:r>
            <a:r>
              <a:rPr lang="en-US" dirty="0" err="1"/>
              <a:t>sukses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Dalam</a:t>
            </a:r>
            <a:r>
              <a:rPr lang="en-US" dirty="0"/>
              <a:t> proses </a:t>
            </a:r>
            <a:r>
              <a:rPr lang="en-US" dirty="0" err="1"/>
              <a:t>pembentukan</a:t>
            </a:r>
            <a:r>
              <a:rPr lang="en-US" dirty="0"/>
              <a:t> </a:t>
            </a:r>
            <a:r>
              <a:rPr lang="en-US" dirty="0" err="1"/>
              <a:t>identitas</a:t>
            </a:r>
            <a:r>
              <a:rPr lang="en-US" dirty="0"/>
              <a:t>,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keterlibatan</a:t>
            </a:r>
            <a:r>
              <a:rPr lang="en-US" dirty="0"/>
              <a:t> </a:t>
            </a:r>
            <a:r>
              <a:rPr lang="en-US" dirty="0" err="1"/>
              <a:t>emosional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orang lain. 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merasakan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orang lain </a:t>
            </a:r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/>
              <a:t>perhatian</a:t>
            </a:r>
            <a:r>
              <a:rPr lang="en-US" dirty="0"/>
              <a:t> </a:t>
            </a:r>
            <a:r>
              <a:rPr lang="en-US" dirty="0" err="1"/>
              <a:t>kepadanya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berpikir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dirinya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arti</a:t>
            </a:r>
            <a:r>
              <a:rPr lang="en-US" dirty="0"/>
              <a:t>. Proses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berlangsung</a:t>
            </a:r>
            <a:r>
              <a:rPr lang="en-US" dirty="0"/>
              <a:t> </a:t>
            </a:r>
            <a:r>
              <a:rPr lang="en-US" dirty="0" err="1"/>
              <a:t>sejak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.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anak-anak</a:t>
            </a:r>
            <a:r>
              <a:rPr lang="en-US" dirty="0"/>
              <a:t>,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orang </a:t>
            </a:r>
            <a:r>
              <a:rPr lang="en-US" dirty="0" err="1"/>
              <a:t>tua</a:t>
            </a:r>
            <a:r>
              <a:rPr lang="en-US" dirty="0"/>
              <a:t>,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anaki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merasakan</a:t>
            </a:r>
            <a:r>
              <a:rPr lang="en-US" dirty="0"/>
              <a:t> </a:t>
            </a:r>
            <a:r>
              <a:rPr lang="en-US" dirty="0" err="1"/>
              <a:t>keterlibatan</a:t>
            </a:r>
            <a:r>
              <a:rPr lang="en-US" dirty="0"/>
              <a:t> orang lain, </a:t>
            </a:r>
            <a:r>
              <a:rPr lang="en-US" dirty="0" err="1"/>
              <a:t>kedekatan</a:t>
            </a:r>
            <a:r>
              <a:rPr lang="en-US" dirty="0"/>
              <a:t>, </a:t>
            </a:r>
            <a:r>
              <a:rPr lang="en-US" dirty="0" err="1"/>
              <a:t>kehangatan</a:t>
            </a:r>
            <a:r>
              <a:rPr lang="en-US" dirty="0"/>
              <a:t> </a:t>
            </a:r>
            <a:r>
              <a:rPr lang="en-US" dirty="0" err="1"/>
              <a:t>psikologis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ikatan</a:t>
            </a:r>
            <a:r>
              <a:rPr lang="en-US" dirty="0"/>
              <a:t> </a:t>
            </a:r>
            <a:r>
              <a:rPr lang="en-US" dirty="0" err="1"/>
              <a:t>emosional</a:t>
            </a:r>
            <a:r>
              <a:rPr lang="en-US" dirty="0"/>
              <a:t>. Dari </a:t>
            </a:r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,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/>
              <a:t>kasih</a:t>
            </a:r>
            <a:r>
              <a:rPr lang="en-US" dirty="0"/>
              <a:t> </a:t>
            </a:r>
            <a:r>
              <a:rPr lang="en-US" dirty="0" err="1"/>
              <a:t>sayang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dirinya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arti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orang lain </a:t>
            </a:r>
            <a:r>
              <a:rPr lang="en-US" dirty="0" err="1"/>
              <a:t>dan</a:t>
            </a:r>
            <a:r>
              <a:rPr lang="en-US" dirty="0"/>
              <a:t> orang lain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baginya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84755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psikologis</a:t>
            </a:r>
            <a:r>
              <a:rPr lang="en-US" dirty="0"/>
              <a:t> </a:t>
            </a:r>
            <a:r>
              <a:rPr lang="en-US" dirty="0" err="1"/>
              <a:t>manusia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disimpulkan</a:t>
            </a:r>
            <a:r>
              <a:rPr lang="en-US" dirty="0"/>
              <a:t>, </a:t>
            </a:r>
            <a:r>
              <a:rPr lang="en-US" dirty="0" err="1"/>
              <a:t>pandangan</a:t>
            </a:r>
            <a:r>
              <a:rPr lang="en-US" dirty="0"/>
              <a:t> </a:t>
            </a:r>
            <a:r>
              <a:rPr lang="en-US" dirty="0" err="1"/>
              <a:t>Glasser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pPr marL="342900" indent="-342900" algn="just">
              <a:buAutoNum type="arabicPeriod"/>
            </a:pP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bertanggung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kehidupannya</a:t>
            </a:r>
            <a:r>
              <a:rPr lang="en-US" dirty="0"/>
              <a:t>.</a:t>
            </a:r>
          </a:p>
          <a:p>
            <a:pPr marL="342900" indent="-342900" algn="just">
              <a:buAutoNum type="arabicPeriod"/>
            </a:pPr>
            <a:r>
              <a:rPr lang="en-US" dirty="0"/>
              <a:t>TL </a:t>
            </a:r>
            <a:r>
              <a:rPr lang="en-US" dirty="0" err="1"/>
              <a:t>sesorang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mengontrol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kebutuhannya</a:t>
            </a:r>
            <a:r>
              <a:rPr lang="en-US" dirty="0"/>
              <a:t>.</a:t>
            </a:r>
          </a:p>
          <a:p>
            <a:pPr marL="342900" indent="-342900" algn="just">
              <a:buAutoNum type="arabicPeriod"/>
            </a:pP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ditantang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menghadapi</a:t>
            </a:r>
            <a:r>
              <a:rPr lang="en-US" dirty="0"/>
              <a:t> </a:t>
            </a:r>
            <a:r>
              <a:rPr lang="en-US" dirty="0" err="1"/>
              <a:t>realita</a:t>
            </a:r>
            <a:r>
              <a:rPr lang="en-US" dirty="0"/>
              <a:t> </a:t>
            </a:r>
            <a:r>
              <a:rPr lang="en-US" dirty="0" err="1"/>
              <a:t>tnpa</a:t>
            </a:r>
            <a:r>
              <a:rPr lang="en-US" dirty="0"/>
              <a:t> </a:t>
            </a:r>
            <a:r>
              <a:rPr lang="en-US" dirty="0" err="1"/>
              <a:t>mempedulikan</a:t>
            </a:r>
            <a:r>
              <a:rPr lang="en-US" dirty="0"/>
              <a:t> </a:t>
            </a:r>
            <a:r>
              <a:rPr lang="en-US" dirty="0" err="1"/>
              <a:t>kejadian-kejadian</a:t>
            </a:r>
            <a:r>
              <a:rPr lang="en-US" dirty="0"/>
              <a:t> di masa </a:t>
            </a:r>
            <a:r>
              <a:rPr lang="en-US" dirty="0" err="1"/>
              <a:t>lalu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/>
              <a:t>perhatian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sikap</a:t>
            </a:r>
            <a:r>
              <a:rPr lang="en-US" dirty="0"/>
              <a:t> dean </a:t>
            </a:r>
            <a:r>
              <a:rPr lang="en-US" dirty="0" err="1"/>
              <a:t>motivasi</a:t>
            </a:r>
            <a:r>
              <a:rPr lang="en-US" dirty="0"/>
              <a:t>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sadar</a:t>
            </a:r>
            <a:r>
              <a:rPr lang="en-US" dirty="0"/>
              <a:t>.</a:t>
            </a:r>
          </a:p>
          <a:p>
            <a:pPr marL="342900" indent="-342900" algn="just">
              <a:buAutoNum type="arabicPeriod"/>
            </a:pPr>
            <a:r>
              <a:rPr lang="en-US" dirty="0" err="1"/>
              <a:t>Setiap</a:t>
            </a:r>
            <a:r>
              <a:rPr lang="en-US" dirty="0"/>
              <a:t> orang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44861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E7DC3-450A-6545-9F57-26C42211C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dasar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231FAB-E8CA-804B-B66F-5F69F7CED3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Pada </a:t>
            </a:r>
            <a:r>
              <a:rPr lang="en-US" dirty="0" err="1"/>
              <a:t>dasarnya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terdorong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dan </a:t>
            </a:r>
            <a:r>
              <a:rPr lang="en-US" dirty="0" err="1"/>
              <a:t>keinginannya</a:t>
            </a:r>
            <a:endParaRPr lang="en-US" dirty="0"/>
          </a:p>
          <a:p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sifatnya</a:t>
            </a:r>
            <a:r>
              <a:rPr lang="en-US" dirty="0"/>
              <a:t> universal </a:t>
            </a:r>
          </a:p>
          <a:p>
            <a:r>
              <a:rPr lang="en-US" dirty="0" err="1"/>
              <a:t>Keinginan</a:t>
            </a:r>
            <a:r>
              <a:rPr lang="en-US" dirty="0"/>
              <a:t> </a:t>
            </a:r>
            <a:r>
              <a:rPr lang="en-US" dirty="0" err="1"/>
              <a:t>sifatnya</a:t>
            </a:r>
            <a:r>
              <a:rPr lang="en-US" dirty="0"/>
              <a:t> </a:t>
            </a:r>
            <a:r>
              <a:rPr lang="en-US" dirty="0" err="1"/>
              <a:t>unik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individu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289440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98</TotalTime>
  <Words>1089</Words>
  <Application>Microsoft Office PowerPoint</Application>
  <PresentationFormat>Widescreen</PresentationFormat>
  <Paragraphs>108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Gill Sans MT</vt:lpstr>
      <vt:lpstr>Parcel</vt:lpstr>
      <vt:lpstr>REALITAS</vt:lpstr>
      <vt:lpstr>Pendahuluan</vt:lpstr>
      <vt:lpstr>SEJARAH</vt:lpstr>
      <vt:lpstr>Pandangan Tentang manusia</vt:lpstr>
      <vt:lpstr>Kebutuhan dasar psikologis manusia</vt:lpstr>
      <vt:lpstr>Kebutuhan dasar psikologis manusia</vt:lpstr>
      <vt:lpstr>Kebutuhan dasar psikologis manusia</vt:lpstr>
      <vt:lpstr>Kebutuhan dasar psikologis manusia</vt:lpstr>
      <vt:lpstr>Konsep dasar</vt:lpstr>
      <vt:lpstr>Teori Kontrol </vt:lpstr>
      <vt:lpstr>Konsep 3r</vt:lpstr>
      <vt:lpstr>Proses konseling</vt:lpstr>
      <vt:lpstr>TAHAP-TAHAP KONSELING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Tujuan Konseling</vt:lpstr>
      <vt:lpstr>Peran dan Fungsi Konselor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REALITAS</dc:title>
  <dc:creator>Nadira A</dc:creator>
  <cp:lastModifiedBy>hp</cp:lastModifiedBy>
  <cp:revision>13</cp:revision>
  <dcterms:created xsi:type="dcterms:W3CDTF">2020-03-02T04:48:41Z</dcterms:created>
  <dcterms:modified xsi:type="dcterms:W3CDTF">2020-03-04T08:12:45Z</dcterms:modified>
</cp:coreProperties>
</file>