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285" r:id="rId21"/>
    <p:sldId id="267" r:id="rId22"/>
    <p:sldId id="279" r:id="rId23"/>
  </p:sldIdLst>
  <p:sldSz cx="9144000" cy="6858000" type="screen4x3"/>
  <p:notesSz cx="6858000" cy="9144000"/>
  <p:embeddedFontLst>
    <p:embeddedFont>
      <p:font typeface="Source Sans Pro" panose="020B0604020202020204" charset="0"/>
      <p:regular r:id="rId25"/>
      <p:bold r:id="rId26"/>
      <p:italic r:id="rId27"/>
      <p:boldItalic r:id="rId28"/>
    </p:embeddedFont>
    <p:embeddedFont>
      <p:font typeface="Montserrat ExtraBold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33CCCC"/>
    <a:srgbClr val="00CC99"/>
    <a:srgbClr val="3399FF"/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F3907F-317D-41D2-875A-1A9A40414365}">
  <a:tblStyle styleId="{88F3907F-317D-41D2-875A-1A9A404143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2E20C-6B0E-4AF6-8422-D2C2693543C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C16B6D-C77D-4E5F-97FA-1704B50EAD17}">
      <dgm:prSet phldrT="[Text]" custT="1"/>
      <dgm:spPr/>
      <dgm:t>
        <a:bodyPr/>
        <a:lstStyle/>
        <a:p>
          <a:r>
            <a:rPr lang="en-ID" sz="2000" dirty="0" smtClean="0">
              <a:solidFill>
                <a:schemeClr val="tx1"/>
              </a:solidFill>
              <a:latin typeface="Source Sans Pro" panose="020B0604020202020204" charset="0"/>
            </a:rPr>
            <a:t>Students who are low achieving and have low expectations for success</a:t>
          </a:r>
          <a:endParaRPr lang="en-US" sz="2000" dirty="0">
            <a:solidFill>
              <a:schemeClr val="tx1"/>
            </a:solidFill>
            <a:latin typeface="Source Sans Pro" panose="020B0604020202020204" charset="0"/>
          </a:endParaRPr>
        </a:p>
      </dgm:t>
    </dgm:pt>
    <dgm:pt modelId="{40276221-29C2-428B-AEA2-C7B25E4AB83D}" type="parTrans" cxnId="{8D8E2101-578D-45F7-8DB2-977BACC7D645}">
      <dgm:prSet/>
      <dgm:spPr/>
      <dgm:t>
        <a:bodyPr/>
        <a:lstStyle/>
        <a:p>
          <a:endParaRPr lang="en-US"/>
        </a:p>
      </dgm:t>
    </dgm:pt>
    <dgm:pt modelId="{CD0961E3-D76C-475B-9E60-EFD57CD91D91}" type="sibTrans" cxnId="{8D8E2101-578D-45F7-8DB2-977BACC7D645}">
      <dgm:prSet/>
      <dgm:spPr/>
      <dgm:t>
        <a:bodyPr/>
        <a:lstStyle/>
        <a:p>
          <a:endParaRPr lang="en-US"/>
        </a:p>
      </dgm:t>
    </dgm:pt>
    <dgm:pt modelId="{3E911CAE-5F53-4281-B0E1-F65D583F8C77}">
      <dgm:prSet phldrT="[Text]" custT="1"/>
      <dgm:spPr/>
      <dgm:t>
        <a:bodyPr/>
        <a:lstStyle/>
        <a:p>
          <a:r>
            <a:rPr lang="en-ID" sz="2000" dirty="0" smtClean="0">
              <a:solidFill>
                <a:schemeClr val="tx1"/>
              </a:solidFill>
              <a:latin typeface="Source Sans Pro" panose="020B0604020202020204" charset="0"/>
            </a:rPr>
            <a:t>Students who are protect their self-worth by avoiding failure</a:t>
          </a:r>
          <a:endParaRPr lang="en-US" sz="2000" dirty="0">
            <a:solidFill>
              <a:schemeClr val="tx1"/>
            </a:solidFill>
            <a:latin typeface="Source Sans Pro" panose="020B0604020202020204" charset="0"/>
          </a:endParaRPr>
        </a:p>
      </dgm:t>
    </dgm:pt>
    <dgm:pt modelId="{551E79E4-35A0-4A5E-A6D5-1F6039048F76}" type="parTrans" cxnId="{1C53118C-998A-4BAA-AF0C-C3E93D647D22}">
      <dgm:prSet/>
      <dgm:spPr/>
      <dgm:t>
        <a:bodyPr/>
        <a:lstStyle/>
        <a:p>
          <a:endParaRPr lang="en-US"/>
        </a:p>
      </dgm:t>
    </dgm:pt>
    <dgm:pt modelId="{336328C1-1825-42FB-A7DE-68A7B6F86660}" type="sibTrans" cxnId="{1C53118C-998A-4BAA-AF0C-C3E93D647D22}">
      <dgm:prSet/>
      <dgm:spPr/>
      <dgm:t>
        <a:bodyPr/>
        <a:lstStyle/>
        <a:p>
          <a:endParaRPr lang="en-US"/>
        </a:p>
      </dgm:t>
    </dgm:pt>
    <dgm:pt modelId="{2D90771D-AB89-4D20-8F2A-60E5E1F072C3}">
      <dgm:prSet phldrT="[Text]" custT="1"/>
      <dgm:spPr/>
      <dgm:t>
        <a:bodyPr/>
        <a:lstStyle/>
        <a:p>
          <a:r>
            <a:rPr lang="en-ID" sz="2200" dirty="0" smtClean="0">
              <a:solidFill>
                <a:schemeClr val="tx1"/>
              </a:solidFill>
              <a:latin typeface="Source Sans Pro" panose="020B0604020202020204" charset="0"/>
            </a:rPr>
            <a:t>Students who </a:t>
          </a:r>
          <a:r>
            <a:rPr lang="en-ID" sz="2200" dirty="0" err="1" smtClean="0">
              <a:solidFill>
                <a:schemeClr val="tx1"/>
              </a:solidFill>
              <a:latin typeface="Source Sans Pro" panose="020B0604020202020204" charset="0"/>
            </a:rPr>
            <a:t>procastinate</a:t>
          </a:r>
          <a:endParaRPr lang="en-US" sz="2200" dirty="0">
            <a:solidFill>
              <a:schemeClr val="tx1"/>
            </a:solidFill>
            <a:latin typeface="Source Sans Pro" panose="020B0604020202020204" charset="0"/>
          </a:endParaRPr>
        </a:p>
      </dgm:t>
    </dgm:pt>
    <dgm:pt modelId="{A01E22E1-0F3D-4DE2-B54F-631B04A22AED}" type="parTrans" cxnId="{78B396D7-2A6C-4460-84FE-1DD3E5CD2B9E}">
      <dgm:prSet/>
      <dgm:spPr/>
      <dgm:t>
        <a:bodyPr/>
        <a:lstStyle/>
        <a:p>
          <a:endParaRPr lang="en-US"/>
        </a:p>
      </dgm:t>
    </dgm:pt>
    <dgm:pt modelId="{820D0971-BBDE-4651-BCFD-559DAF3A9D54}" type="sibTrans" cxnId="{78B396D7-2A6C-4460-84FE-1DD3E5CD2B9E}">
      <dgm:prSet/>
      <dgm:spPr/>
      <dgm:t>
        <a:bodyPr/>
        <a:lstStyle/>
        <a:p>
          <a:endParaRPr lang="en-US"/>
        </a:p>
      </dgm:t>
    </dgm:pt>
    <dgm:pt modelId="{20A8890C-B081-4FF6-AC0F-44BFD83B84AD}">
      <dgm:prSet phldrT="[Text]" custT="1"/>
      <dgm:spPr/>
      <dgm:t>
        <a:bodyPr/>
        <a:lstStyle/>
        <a:p>
          <a:r>
            <a:rPr lang="en-ID" sz="2200" dirty="0" smtClean="0">
              <a:solidFill>
                <a:schemeClr val="tx1"/>
              </a:solidFill>
              <a:latin typeface="Source Sans Pro" panose="020B0604020202020204" charset="0"/>
            </a:rPr>
            <a:t>Students who are perfectionists</a:t>
          </a:r>
          <a:endParaRPr lang="en-US" sz="2200" dirty="0">
            <a:solidFill>
              <a:schemeClr val="tx1"/>
            </a:solidFill>
            <a:latin typeface="Source Sans Pro" panose="020B0604020202020204" charset="0"/>
          </a:endParaRPr>
        </a:p>
      </dgm:t>
    </dgm:pt>
    <dgm:pt modelId="{410C7E7A-2310-46F5-9064-B818F7B4DC55}" type="parTrans" cxnId="{AF88DB31-790F-4D09-B3D3-E8125332983E}">
      <dgm:prSet/>
      <dgm:spPr/>
      <dgm:t>
        <a:bodyPr/>
        <a:lstStyle/>
        <a:p>
          <a:endParaRPr lang="en-US"/>
        </a:p>
      </dgm:t>
    </dgm:pt>
    <dgm:pt modelId="{2C3BA97B-BC30-427E-AF82-5DE3F27F1CDB}" type="sibTrans" cxnId="{AF88DB31-790F-4D09-B3D3-E8125332983E}">
      <dgm:prSet/>
      <dgm:spPr/>
      <dgm:t>
        <a:bodyPr/>
        <a:lstStyle/>
        <a:p>
          <a:endParaRPr lang="en-US"/>
        </a:p>
      </dgm:t>
    </dgm:pt>
    <dgm:pt modelId="{C9DCAE84-94B9-4ACA-9A58-A69D69D9D801}">
      <dgm:prSet phldrT="[Text]" custT="1"/>
      <dgm:spPr/>
      <dgm:t>
        <a:bodyPr/>
        <a:lstStyle/>
        <a:p>
          <a:r>
            <a:rPr lang="en-ID" sz="2200" dirty="0" smtClean="0">
              <a:solidFill>
                <a:schemeClr val="tx1"/>
              </a:solidFill>
              <a:latin typeface="Source Sans Pro" panose="020B0604020202020204" charset="0"/>
            </a:rPr>
            <a:t>Students with high anxiety</a:t>
          </a:r>
          <a:endParaRPr lang="en-US" sz="2200" dirty="0">
            <a:solidFill>
              <a:schemeClr val="tx1"/>
            </a:solidFill>
            <a:latin typeface="Source Sans Pro" panose="020B0604020202020204" charset="0"/>
          </a:endParaRPr>
        </a:p>
      </dgm:t>
    </dgm:pt>
    <dgm:pt modelId="{85669606-EBA4-43BD-8ED7-E26DC54DED9B}" type="parTrans" cxnId="{3996A9E3-C70C-42C0-817A-9483EEE9377F}">
      <dgm:prSet/>
      <dgm:spPr/>
      <dgm:t>
        <a:bodyPr/>
        <a:lstStyle/>
        <a:p>
          <a:endParaRPr lang="en-US"/>
        </a:p>
      </dgm:t>
    </dgm:pt>
    <dgm:pt modelId="{5C31D056-9196-46B7-88D2-1E1C3AA53DFB}" type="sibTrans" cxnId="{3996A9E3-C70C-42C0-817A-9483EEE9377F}">
      <dgm:prSet/>
      <dgm:spPr/>
      <dgm:t>
        <a:bodyPr/>
        <a:lstStyle/>
        <a:p>
          <a:endParaRPr lang="en-US"/>
        </a:p>
      </dgm:t>
    </dgm:pt>
    <dgm:pt modelId="{60703CD4-F4D3-4858-8648-B7DB7ED21786}">
      <dgm:prSet phldrT="[Text]" custT="1"/>
      <dgm:spPr/>
      <dgm:t>
        <a:bodyPr/>
        <a:lstStyle/>
        <a:p>
          <a:r>
            <a:rPr lang="en-ID" sz="2200" dirty="0" smtClean="0">
              <a:solidFill>
                <a:schemeClr val="tx1"/>
              </a:solidFill>
              <a:latin typeface="Source Sans Pro" panose="020B0604020202020204" charset="0"/>
            </a:rPr>
            <a:t>Students who are uninterested or alienated</a:t>
          </a:r>
          <a:endParaRPr lang="en-US" sz="2200" dirty="0">
            <a:solidFill>
              <a:schemeClr val="tx1"/>
            </a:solidFill>
            <a:latin typeface="Source Sans Pro" panose="020B0604020202020204" charset="0"/>
          </a:endParaRPr>
        </a:p>
      </dgm:t>
    </dgm:pt>
    <dgm:pt modelId="{68378A79-9113-42FE-918B-CAFE93F0181F}" type="parTrans" cxnId="{3CDF3917-0265-4382-9AAF-D689D6D77221}">
      <dgm:prSet/>
      <dgm:spPr/>
      <dgm:t>
        <a:bodyPr/>
        <a:lstStyle/>
        <a:p>
          <a:endParaRPr lang="en-US"/>
        </a:p>
      </dgm:t>
    </dgm:pt>
    <dgm:pt modelId="{CAD435F7-A307-42D3-9BB1-7D05C83EF6CB}" type="sibTrans" cxnId="{3CDF3917-0265-4382-9AAF-D689D6D77221}">
      <dgm:prSet/>
      <dgm:spPr/>
      <dgm:t>
        <a:bodyPr/>
        <a:lstStyle/>
        <a:p>
          <a:endParaRPr lang="en-US"/>
        </a:p>
      </dgm:t>
    </dgm:pt>
    <dgm:pt modelId="{40EFA117-ED3A-41D9-ACA1-1DF64621D615}" type="pres">
      <dgm:prSet presAssocID="{DE72E20C-6B0E-4AF6-8422-D2C2693543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D1978-33F2-4C85-ADD1-8FD211505001}" type="pres">
      <dgm:prSet presAssocID="{D3C16B6D-C77D-4E5F-97FA-1704B50EAD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C4B01-C9FF-419F-8BC7-99D762AFB3FD}" type="pres">
      <dgm:prSet presAssocID="{CD0961E3-D76C-475B-9E60-EFD57CD91D91}" presName="sibTrans" presStyleCnt="0"/>
      <dgm:spPr/>
    </dgm:pt>
    <dgm:pt modelId="{E86FE741-88DA-4964-BAFC-CBA318E370AF}" type="pres">
      <dgm:prSet presAssocID="{3E911CAE-5F53-4281-B0E1-F65D583F8C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13CCE-51DA-4315-A879-65C97AC52189}" type="pres">
      <dgm:prSet presAssocID="{336328C1-1825-42FB-A7DE-68A7B6F86660}" presName="sibTrans" presStyleCnt="0"/>
      <dgm:spPr/>
    </dgm:pt>
    <dgm:pt modelId="{9097A0F1-D299-4E96-B0C6-FD5268BDE894}" type="pres">
      <dgm:prSet presAssocID="{2D90771D-AB89-4D20-8F2A-60E5E1F072C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4D6DE-073C-42CB-A45B-B0969C062091}" type="pres">
      <dgm:prSet presAssocID="{820D0971-BBDE-4651-BCFD-559DAF3A9D54}" presName="sibTrans" presStyleCnt="0"/>
      <dgm:spPr/>
    </dgm:pt>
    <dgm:pt modelId="{65F718E4-4774-401D-AB5E-23ADD50FB484}" type="pres">
      <dgm:prSet presAssocID="{20A8890C-B081-4FF6-AC0F-44BFD83B84AD}" presName="node" presStyleLbl="node1" presStyleIdx="3" presStyleCnt="6" custLinFactNeighborX="-517" custLinFactNeighborY="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983BE-1007-498E-AD49-F5C7690FF674}" type="pres">
      <dgm:prSet presAssocID="{2C3BA97B-BC30-427E-AF82-5DE3F27F1CDB}" presName="sibTrans" presStyleCnt="0"/>
      <dgm:spPr/>
    </dgm:pt>
    <dgm:pt modelId="{758245C3-9B9B-41F4-898D-80B549ABC779}" type="pres">
      <dgm:prSet presAssocID="{C9DCAE84-94B9-4ACA-9A58-A69D69D9D801}" presName="node" presStyleLbl="node1" presStyleIdx="4" presStyleCnt="6" custLinFactNeighborX="1034" custLinFactNeighborY="6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05018-16B5-4A02-979D-6132584BB40B}" type="pres">
      <dgm:prSet presAssocID="{5C31D056-9196-46B7-88D2-1E1C3AA53DFB}" presName="sibTrans" presStyleCnt="0"/>
      <dgm:spPr/>
    </dgm:pt>
    <dgm:pt modelId="{9FA5A8A7-37D3-40C5-BDA7-A78F40C39FC0}" type="pres">
      <dgm:prSet presAssocID="{60703CD4-F4D3-4858-8648-B7DB7ED21786}" presName="node" presStyleLbl="node1" presStyleIdx="5" presStyleCnt="6" custLinFactNeighborX="0" custLinFactNeighborY="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94AAD-5229-4CE5-A316-C12B56AF8271}" type="presOf" srcId="{DE72E20C-6B0E-4AF6-8422-D2C2693543CC}" destId="{40EFA117-ED3A-41D9-ACA1-1DF64621D615}" srcOrd="0" destOrd="0" presId="urn:microsoft.com/office/officeart/2005/8/layout/default"/>
    <dgm:cxn modelId="{AF88DB31-790F-4D09-B3D3-E8125332983E}" srcId="{DE72E20C-6B0E-4AF6-8422-D2C2693543CC}" destId="{20A8890C-B081-4FF6-AC0F-44BFD83B84AD}" srcOrd="3" destOrd="0" parTransId="{410C7E7A-2310-46F5-9064-B818F7B4DC55}" sibTransId="{2C3BA97B-BC30-427E-AF82-5DE3F27F1CDB}"/>
    <dgm:cxn modelId="{BEBF59A3-ED8B-4A5A-BCD1-63E9AA71CF99}" type="presOf" srcId="{2D90771D-AB89-4D20-8F2A-60E5E1F072C3}" destId="{9097A0F1-D299-4E96-B0C6-FD5268BDE894}" srcOrd="0" destOrd="0" presId="urn:microsoft.com/office/officeart/2005/8/layout/default"/>
    <dgm:cxn modelId="{BA4662D5-C5A7-4AFB-9D3B-C373F0CEE3F2}" type="presOf" srcId="{C9DCAE84-94B9-4ACA-9A58-A69D69D9D801}" destId="{758245C3-9B9B-41F4-898D-80B549ABC779}" srcOrd="0" destOrd="0" presId="urn:microsoft.com/office/officeart/2005/8/layout/default"/>
    <dgm:cxn modelId="{78B396D7-2A6C-4460-84FE-1DD3E5CD2B9E}" srcId="{DE72E20C-6B0E-4AF6-8422-D2C2693543CC}" destId="{2D90771D-AB89-4D20-8F2A-60E5E1F072C3}" srcOrd="2" destOrd="0" parTransId="{A01E22E1-0F3D-4DE2-B54F-631B04A22AED}" sibTransId="{820D0971-BBDE-4651-BCFD-559DAF3A9D54}"/>
    <dgm:cxn modelId="{8D8E2101-578D-45F7-8DB2-977BACC7D645}" srcId="{DE72E20C-6B0E-4AF6-8422-D2C2693543CC}" destId="{D3C16B6D-C77D-4E5F-97FA-1704B50EAD17}" srcOrd="0" destOrd="0" parTransId="{40276221-29C2-428B-AEA2-C7B25E4AB83D}" sibTransId="{CD0961E3-D76C-475B-9E60-EFD57CD91D91}"/>
    <dgm:cxn modelId="{3CDF3917-0265-4382-9AAF-D689D6D77221}" srcId="{DE72E20C-6B0E-4AF6-8422-D2C2693543CC}" destId="{60703CD4-F4D3-4858-8648-B7DB7ED21786}" srcOrd="5" destOrd="0" parTransId="{68378A79-9113-42FE-918B-CAFE93F0181F}" sibTransId="{CAD435F7-A307-42D3-9BB1-7D05C83EF6CB}"/>
    <dgm:cxn modelId="{80386629-1C52-4E0A-B88C-899144D47FA4}" type="presOf" srcId="{60703CD4-F4D3-4858-8648-B7DB7ED21786}" destId="{9FA5A8A7-37D3-40C5-BDA7-A78F40C39FC0}" srcOrd="0" destOrd="0" presId="urn:microsoft.com/office/officeart/2005/8/layout/default"/>
    <dgm:cxn modelId="{D3A5976F-C84D-4190-8FD4-CBDDC4C394B9}" type="presOf" srcId="{20A8890C-B081-4FF6-AC0F-44BFD83B84AD}" destId="{65F718E4-4774-401D-AB5E-23ADD50FB484}" srcOrd="0" destOrd="0" presId="urn:microsoft.com/office/officeart/2005/8/layout/default"/>
    <dgm:cxn modelId="{EC8559EA-5A0F-494C-9CF8-980CCA300475}" type="presOf" srcId="{D3C16B6D-C77D-4E5F-97FA-1704B50EAD17}" destId="{667D1978-33F2-4C85-ADD1-8FD211505001}" srcOrd="0" destOrd="0" presId="urn:microsoft.com/office/officeart/2005/8/layout/default"/>
    <dgm:cxn modelId="{3996A9E3-C70C-42C0-817A-9483EEE9377F}" srcId="{DE72E20C-6B0E-4AF6-8422-D2C2693543CC}" destId="{C9DCAE84-94B9-4ACA-9A58-A69D69D9D801}" srcOrd="4" destOrd="0" parTransId="{85669606-EBA4-43BD-8ED7-E26DC54DED9B}" sibTransId="{5C31D056-9196-46B7-88D2-1E1C3AA53DFB}"/>
    <dgm:cxn modelId="{EB26C35F-F66E-48BF-B3E0-059A95046EC5}" type="presOf" srcId="{3E911CAE-5F53-4281-B0E1-F65D583F8C77}" destId="{E86FE741-88DA-4964-BAFC-CBA318E370AF}" srcOrd="0" destOrd="0" presId="urn:microsoft.com/office/officeart/2005/8/layout/default"/>
    <dgm:cxn modelId="{1C53118C-998A-4BAA-AF0C-C3E93D647D22}" srcId="{DE72E20C-6B0E-4AF6-8422-D2C2693543CC}" destId="{3E911CAE-5F53-4281-B0E1-F65D583F8C77}" srcOrd="1" destOrd="0" parTransId="{551E79E4-35A0-4A5E-A6D5-1F6039048F76}" sibTransId="{336328C1-1825-42FB-A7DE-68A7B6F86660}"/>
    <dgm:cxn modelId="{2EB560A1-1737-4AAA-8BB6-2BCE77EEC66B}" type="presParOf" srcId="{40EFA117-ED3A-41D9-ACA1-1DF64621D615}" destId="{667D1978-33F2-4C85-ADD1-8FD211505001}" srcOrd="0" destOrd="0" presId="urn:microsoft.com/office/officeart/2005/8/layout/default"/>
    <dgm:cxn modelId="{8D2D0A4D-0A75-418D-84D1-EACFC0FA0418}" type="presParOf" srcId="{40EFA117-ED3A-41D9-ACA1-1DF64621D615}" destId="{25FC4B01-C9FF-419F-8BC7-99D762AFB3FD}" srcOrd="1" destOrd="0" presId="urn:microsoft.com/office/officeart/2005/8/layout/default"/>
    <dgm:cxn modelId="{ECB8FB3C-E890-44AB-ACE4-55B0E7836CA2}" type="presParOf" srcId="{40EFA117-ED3A-41D9-ACA1-1DF64621D615}" destId="{E86FE741-88DA-4964-BAFC-CBA318E370AF}" srcOrd="2" destOrd="0" presId="urn:microsoft.com/office/officeart/2005/8/layout/default"/>
    <dgm:cxn modelId="{137312B1-57F1-42E0-951A-5BE9A0780A6D}" type="presParOf" srcId="{40EFA117-ED3A-41D9-ACA1-1DF64621D615}" destId="{CCB13CCE-51DA-4315-A879-65C97AC52189}" srcOrd="3" destOrd="0" presId="urn:microsoft.com/office/officeart/2005/8/layout/default"/>
    <dgm:cxn modelId="{7FC040D5-BD39-424C-BDF0-C1C7167D5C3C}" type="presParOf" srcId="{40EFA117-ED3A-41D9-ACA1-1DF64621D615}" destId="{9097A0F1-D299-4E96-B0C6-FD5268BDE894}" srcOrd="4" destOrd="0" presId="urn:microsoft.com/office/officeart/2005/8/layout/default"/>
    <dgm:cxn modelId="{06046609-1B28-4F91-BEA7-F9BBF95EFFD0}" type="presParOf" srcId="{40EFA117-ED3A-41D9-ACA1-1DF64621D615}" destId="{36C4D6DE-073C-42CB-A45B-B0969C062091}" srcOrd="5" destOrd="0" presId="urn:microsoft.com/office/officeart/2005/8/layout/default"/>
    <dgm:cxn modelId="{DF2A1899-5ACA-44A5-B8DA-2D3BEA4CF9EE}" type="presParOf" srcId="{40EFA117-ED3A-41D9-ACA1-1DF64621D615}" destId="{65F718E4-4774-401D-AB5E-23ADD50FB484}" srcOrd="6" destOrd="0" presId="urn:microsoft.com/office/officeart/2005/8/layout/default"/>
    <dgm:cxn modelId="{D6CE6148-539E-4D1C-8CFB-47C778777F2A}" type="presParOf" srcId="{40EFA117-ED3A-41D9-ACA1-1DF64621D615}" destId="{424983BE-1007-498E-AD49-F5C7690FF674}" srcOrd="7" destOrd="0" presId="urn:microsoft.com/office/officeart/2005/8/layout/default"/>
    <dgm:cxn modelId="{779B45B4-3C52-4642-9D93-0DBFAF5C9BB9}" type="presParOf" srcId="{40EFA117-ED3A-41D9-ACA1-1DF64621D615}" destId="{758245C3-9B9B-41F4-898D-80B549ABC779}" srcOrd="8" destOrd="0" presId="urn:microsoft.com/office/officeart/2005/8/layout/default"/>
    <dgm:cxn modelId="{A60CA290-972D-4291-920F-8964998DBF8E}" type="presParOf" srcId="{40EFA117-ED3A-41D9-ACA1-1DF64621D615}" destId="{FF005018-16B5-4A02-979D-6132584BB40B}" srcOrd="9" destOrd="0" presId="urn:microsoft.com/office/officeart/2005/8/layout/default"/>
    <dgm:cxn modelId="{063ED37E-0150-43A2-BE0A-852DCEE9774C}" type="presParOf" srcId="{40EFA117-ED3A-41D9-ACA1-1DF64621D615}" destId="{9FA5A8A7-37D3-40C5-BDA7-A78F40C39F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550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71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5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23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95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35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92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91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2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62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1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C5B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5150" y="1840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rgbClr val="F0576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E9F4C-4487-40E1-9657-4606D956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197DC-69E8-476B-9578-AAD7D1DE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4E331-6677-4D56-8848-D6EB0F28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E06937-273A-4DA4-9EC0-7D778DEF5A73}" type="datetimeFigureOut">
              <a:rPr lang="en-ID" smtClean="0"/>
              <a:t>02/12/2019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AD204-A309-4303-91D0-1BC5CDA3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48CCFC-7932-4303-BAA1-B1922F15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6A8B-DBE3-4497-B167-14CEB65A68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5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895F31-3715-4EEC-9A6D-AA07F21260D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E4AC-11CF-459B-BACF-AA41CA195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rgbClr val="6CF3CE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pink">
  <p:cSld name="TITLE_1_2">
    <p:bg>
      <p:bgPr>
        <a:solidFill>
          <a:srgbClr val="FD8E8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05768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3855150" y="1459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10450" y="2790325"/>
            <a:ext cx="75231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■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3593400" y="14990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sz="6000" b="1">
              <a:solidFill>
                <a:srgbClr val="00C5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7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41" name="Google Shape;41;p7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51" name="Google Shape;51;p8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89284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61" name="Google Shape;61;p9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ink">
  <p:cSld name="BLANK_1">
    <p:bg>
      <p:bgPr>
        <a:solidFill>
          <a:srgbClr val="FD8E8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600209"/>
            <a:ext cx="73839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ts val="32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○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■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62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252" y="436729"/>
            <a:ext cx="7702894" cy="3155092"/>
          </a:xfrm>
        </p:spPr>
        <p:txBody>
          <a:bodyPr/>
          <a:lstStyle/>
          <a:p>
            <a:r>
              <a:rPr lang="en-ID" dirty="0" smtClean="0">
                <a:solidFill>
                  <a:schemeClr val="tx1"/>
                </a:solidFill>
              </a:rPr>
              <a:t>CHAPTER 13:</a:t>
            </a:r>
            <a:br>
              <a:rPr lang="en-ID" dirty="0" smtClean="0">
                <a:solidFill>
                  <a:schemeClr val="tx1"/>
                </a:solidFill>
              </a:rPr>
            </a:br>
            <a:r>
              <a:rPr lang="en-ID" dirty="0" smtClean="0">
                <a:solidFill>
                  <a:schemeClr val="tx1"/>
                </a:solidFill>
              </a:rPr>
              <a:t/>
            </a:r>
            <a:br>
              <a:rPr lang="en-ID" dirty="0" smtClean="0">
                <a:solidFill>
                  <a:schemeClr val="tx1"/>
                </a:solidFill>
              </a:rPr>
            </a:br>
            <a:r>
              <a:rPr lang="en-ID" dirty="0" smtClean="0">
                <a:solidFill>
                  <a:schemeClr val="tx1"/>
                </a:solidFill>
              </a:rPr>
              <a:t>MOTIVATION, TEACHING, AND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12296-5C34-4712-B334-9F14BDB4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Extrinsic &amp; Intrinsic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FCCEC-0D42-4943-94C2-379163D7B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2600" u="sng" dirty="0">
                <a:solidFill>
                  <a:schemeClr val="tx1"/>
                </a:solidFill>
              </a:rPr>
              <a:t>Extrinsic Motivation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</a:p>
          <a:p>
            <a:pPr marL="342900" lvl="1" indent="0">
              <a:buNone/>
            </a:pPr>
            <a:r>
              <a:rPr lang="en-ID" sz="2600" dirty="0" err="1">
                <a:solidFill>
                  <a:schemeClr val="tx1"/>
                </a:solidFill>
              </a:rPr>
              <a:t>Melakukan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sesuatu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untuk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mendapatkan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suatu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hal</a:t>
            </a:r>
            <a:r>
              <a:rPr lang="en-ID" sz="2600" dirty="0">
                <a:solidFill>
                  <a:schemeClr val="tx1"/>
                </a:solidFill>
              </a:rPr>
              <a:t>.</a:t>
            </a:r>
          </a:p>
          <a:p>
            <a:r>
              <a:rPr lang="en-ID" sz="2600" u="sng" dirty="0">
                <a:solidFill>
                  <a:schemeClr val="tx1"/>
                </a:solidFill>
              </a:rPr>
              <a:t>Intrinsic Motivation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ID" sz="2600" dirty="0">
                <a:solidFill>
                  <a:schemeClr val="tx1"/>
                </a:solidFill>
              </a:rPr>
              <a:t>Self-Determination &amp; Personal Choice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ID" sz="2600" dirty="0">
                <a:solidFill>
                  <a:schemeClr val="tx1"/>
                </a:solidFill>
              </a:rPr>
              <a:t>Optimal Experiences &amp; Flow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ID" sz="2600" dirty="0">
                <a:solidFill>
                  <a:schemeClr val="tx1"/>
                </a:solidFill>
              </a:rPr>
              <a:t>Interest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ID" sz="2600" dirty="0">
                <a:solidFill>
                  <a:schemeClr val="tx1"/>
                </a:solidFill>
              </a:rPr>
              <a:t>Cognitive Engagement &amp; Self-Responsibility</a:t>
            </a:r>
          </a:p>
          <a:p>
            <a:r>
              <a:rPr lang="en-ID" sz="2600" u="sng" dirty="0">
                <a:solidFill>
                  <a:schemeClr val="tx1"/>
                </a:solidFill>
              </a:rPr>
              <a:t>Extrinsic Rewards &amp; Intrinsic Motivation</a:t>
            </a:r>
          </a:p>
          <a:p>
            <a:r>
              <a:rPr lang="en-ID" sz="2600" u="sng" dirty="0">
                <a:solidFill>
                  <a:schemeClr val="tx1"/>
                </a:solidFill>
              </a:rPr>
              <a:t>Developmental Shifts in Intrinsic &amp; Extrinsic Motivation</a:t>
            </a:r>
          </a:p>
        </p:txBody>
      </p:sp>
    </p:spTree>
    <p:extLst>
      <p:ext uri="{BB962C8B-B14F-4D97-AF65-F5344CB8AC3E}">
        <p14:creationId xmlns:p14="http://schemas.microsoft.com/office/powerpoint/2010/main" val="29760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FF99B-B2F1-4639-B9CB-A0E36298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Five Additional Cognitive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16285-A263-42E0-BFB2-45005416B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u="sng" dirty="0">
                <a:solidFill>
                  <a:schemeClr val="tx1"/>
                </a:solidFill>
              </a:rPr>
              <a:t>Attribution</a:t>
            </a:r>
          </a:p>
          <a:p>
            <a:pPr marL="342900" lvl="1" indent="0">
              <a:buNone/>
            </a:pPr>
            <a:r>
              <a:rPr lang="en-ID" dirty="0" err="1">
                <a:solidFill>
                  <a:schemeClr val="tx1"/>
                </a:solidFill>
              </a:rPr>
              <a:t>Tiga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dimensi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kausal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atribusi</a:t>
            </a:r>
            <a:r>
              <a:rPr lang="en-ID" dirty="0">
                <a:solidFill>
                  <a:schemeClr val="tx1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i="1" dirty="0">
                <a:solidFill>
                  <a:schemeClr val="tx1"/>
                </a:solidFill>
              </a:rPr>
              <a:t>Locus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i="1" dirty="0">
                <a:solidFill>
                  <a:schemeClr val="tx1"/>
                </a:solidFill>
              </a:rPr>
              <a:t>Stability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i="1" dirty="0">
                <a:solidFill>
                  <a:schemeClr val="tx1"/>
                </a:solidFill>
              </a:rPr>
              <a:t>Controllability</a:t>
            </a:r>
          </a:p>
          <a:p>
            <a:r>
              <a:rPr lang="en-ID" u="sng" dirty="0">
                <a:solidFill>
                  <a:schemeClr val="tx1"/>
                </a:solidFill>
              </a:rPr>
              <a:t>Mastery Motivation</a:t>
            </a:r>
          </a:p>
          <a:p>
            <a:pPr marL="342900" lvl="1" indent="0">
              <a:buNone/>
            </a:pPr>
            <a:r>
              <a:rPr lang="en-ID" dirty="0" err="1">
                <a:solidFill>
                  <a:schemeClr val="tx1"/>
                </a:solidFill>
              </a:rPr>
              <a:t>Anak-anak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menunjukkan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respon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menghadapi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situasi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menantang</a:t>
            </a:r>
            <a:r>
              <a:rPr lang="en-ID" dirty="0">
                <a:solidFill>
                  <a:schemeClr val="tx1"/>
                </a:solidFill>
              </a:rPr>
              <a:t>: </a:t>
            </a:r>
            <a:r>
              <a:rPr lang="en-ID" i="1" dirty="0">
                <a:solidFill>
                  <a:schemeClr val="tx1"/>
                </a:solidFill>
              </a:rPr>
              <a:t>mastery motivation &amp; helpless orientation.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ID" i="1" dirty="0">
                <a:solidFill>
                  <a:schemeClr val="tx1"/>
                </a:solidFill>
              </a:rPr>
              <a:t>Mastery Orientation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ID" i="1" dirty="0">
                <a:solidFill>
                  <a:schemeClr val="tx1"/>
                </a:solidFill>
              </a:rPr>
              <a:t>Performance Orientation</a:t>
            </a:r>
          </a:p>
        </p:txBody>
      </p:sp>
    </p:spTree>
    <p:extLst>
      <p:ext uri="{BB962C8B-B14F-4D97-AF65-F5344CB8AC3E}">
        <p14:creationId xmlns:p14="http://schemas.microsoft.com/office/powerpoint/2010/main" val="26509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76974E-01E9-40C4-826C-94AF0D371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i="1" u="sng" dirty="0">
                <a:solidFill>
                  <a:schemeClr val="tx1"/>
                </a:solidFill>
              </a:rPr>
              <a:t>Mindset</a:t>
            </a:r>
            <a:r>
              <a:rPr lang="en-ID" u="sng" dirty="0">
                <a:solidFill>
                  <a:schemeClr val="tx1"/>
                </a:solidFill>
              </a:rPr>
              <a:t> </a:t>
            </a:r>
          </a:p>
          <a:p>
            <a:pPr marL="342900" lvl="1" indent="0">
              <a:buNone/>
            </a:pPr>
            <a:r>
              <a:rPr lang="en-ID" dirty="0" err="1">
                <a:solidFill>
                  <a:schemeClr val="tx1"/>
                </a:solidFill>
              </a:rPr>
              <a:t>Pandangan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kognitif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individu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kembangkan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dirinya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sendiri</a:t>
            </a:r>
            <a:r>
              <a:rPr lang="en-ID" dirty="0">
                <a:solidFill>
                  <a:schemeClr val="tx1"/>
                </a:solidFill>
              </a:rPr>
              <a:t>. Ada </a:t>
            </a:r>
            <a:r>
              <a:rPr lang="en-ID" dirty="0" err="1">
                <a:solidFill>
                  <a:schemeClr val="tx1"/>
                </a:solidFill>
              </a:rPr>
              <a:t>dua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macam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i="1" dirty="0">
                <a:solidFill>
                  <a:schemeClr val="tx1"/>
                </a:solidFill>
              </a:rPr>
              <a:t>mindset: fixed mindset &amp; growth mindset.</a:t>
            </a:r>
          </a:p>
          <a:p>
            <a:r>
              <a:rPr lang="en-ID" i="1" u="sng" dirty="0">
                <a:solidFill>
                  <a:schemeClr val="tx1"/>
                </a:solidFill>
              </a:rPr>
              <a:t>Self-Efficacy</a:t>
            </a:r>
          </a:p>
          <a:p>
            <a:pPr marL="342900" lvl="1" indent="0">
              <a:buNone/>
            </a:pPr>
            <a:r>
              <a:rPr lang="en-ID" dirty="0" err="1">
                <a:solidFill>
                  <a:schemeClr val="tx1"/>
                </a:solidFill>
              </a:rPr>
              <a:t>Merupakan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kepercayaan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individu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menyatakan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bahwa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dirinya</a:t>
            </a:r>
            <a:r>
              <a:rPr lang="en-ID" dirty="0">
                <a:solidFill>
                  <a:schemeClr val="tx1"/>
                </a:solidFill>
              </a:rPr>
              <a:t> “</a:t>
            </a:r>
            <a:r>
              <a:rPr lang="en-ID" dirty="0" err="1">
                <a:solidFill>
                  <a:schemeClr val="tx1"/>
                </a:solidFill>
              </a:rPr>
              <a:t>bisa</a:t>
            </a:r>
            <a:r>
              <a:rPr lang="en-ID" dirty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6374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71FF5-B907-4881-9B03-3ACDF886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Goal Setting, Planning, &amp; Self-Monitoring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702B1F-FB67-4AFF-9BDA-DF6EDD966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solidFill>
                  <a:schemeClr val="tx1"/>
                </a:solidFill>
              </a:rPr>
              <a:t>Long-Term &amp; Short-Term Goals</a:t>
            </a:r>
          </a:p>
          <a:p>
            <a:r>
              <a:rPr lang="en-ID" dirty="0">
                <a:solidFill>
                  <a:schemeClr val="tx1"/>
                </a:solidFill>
              </a:rPr>
              <a:t>Challenging Goals</a:t>
            </a:r>
          </a:p>
          <a:p>
            <a:r>
              <a:rPr lang="en-ID" dirty="0">
                <a:solidFill>
                  <a:schemeClr val="tx1"/>
                </a:solidFill>
              </a:rPr>
              <a:t>Personal Goals</a:t>
            </a:r>
          </a:p>
          <a:p>
            <a:r>
              <a:rPr lang="en-ID" dirty="0">
                <a:solidFill>
                  <a:schemeClr val="tx1"/>
                </a:solidFill>
              </a:rPr>
              <a:t>Developmental Changes &amp; Goal-Setting</a:t>
            </a:r>
          </a:p>
          <a:p>
            <a:endParaRPr lang="en-ID" dirty="0">
              <a:solidFill>
                <a:schemeClr val="tx1"/>
              </a:solidFill>
            </a:endParaRPr>
          </a:p>
          <a:p>
            <a:r>
              <a:rPr lang="en-ID" dirty="0">
                <a:solidFill>
                  <a:schemeClr val="tx1"/>
                </a:solidFill>
              </a:rPr>
              <a:t>Planning &amp; Self-Monitoring</a:t>
            </a:r>
          </a:p>
        </p:txBody>
      </p:sp>
    </p:spTree>
    <p:extLst>
      <p:ext uri="{BB962C8B-B14F-4D97-AF65-F5344CB8AC3E}">
        <p14:creationId xmlns:p14="http://schemas.microsoft.com/office/powerpoint/2010/main" val="29733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A78F4-3C88-431F-B8C7-1D727657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63DBE-F663-4B1B-8DF0-D1FD590AD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solidFill>
                  <a:schemeClr val="tx1"/>
                </a:solidFill>
              </a:rPr>
              <a:t>Students’ Expectation</a:t>
            </a:r>
          </a:p>
          <a:p>
            <a:pPr marL="342900" lvl="1" indent="0">
              <a:buNone/>
            </a:pPr>
            <a:r>
              <a:rPr lang="en-ID" dirty="0" err="1">
                <a:solidFill>
                  <a:schemeClr val="tx1"/>
                </a:solidFill>
              </a:rPr>
              <a:t>Tiga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aspek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kepercayaan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siswa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terhadap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kemampuannya</a:t>
            </a:r>
            <a:r>
              <a:rPr lang="en-ID" dirty="0">
                <a:solidFill>
                  <a:schemeClr val="tx1"/>
                </a:solidFill>
              </a:rPr>
              <a:t>: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</a:rPr>
              <a:t>Seberapa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bagus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suatu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aktivitas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</a:rPr>
              <a:t>Seberapa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bagus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jika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dibandingkan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orang lain.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</a:rPr>
              <a:t>Seberapa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bagus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performa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kegatan</a:t>
            </a:r>
            <a:r>
              <a:rPr lang="en-ID" dirty="0">
                <a:solidFill>
                  <a:schemeClr val="tx1"/>
                </a:solidFill>
              </a:rPr>
              <a:t> lain.</a:t>
            </a:r>
          </a:p>
          <a:p>
            <a:r>
              <a:rPr lang="en-ID" dirty="0">
                <a:solidFill>
                  <a:schemeClr val="tx1"/>
                </a:solidFill>
              </a:rPr>
              <a:t>Teachers’ Expectation</a:t>
            </a:r>
          </a:p>
        </p:txBody>
      </p:sp>
    </p:spTree>
    <p:extLst>
      <p:ext uri="{BB962C8B-B14F-4D97-AF65-F5344CB8AC3E}">
        <p14:creationId xmlns:p14="http://schemas.microsoft.com/office/powerpoint/2010/main" val="13342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42B4E-EF55-4D62-AB73-2BF29E6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Values &amp;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62C09-DB38-4548-9164-B2BDD99A2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i="1" dirty="0">
                <a:solidFill>
                  <a:schemeClr val="tx1"/>
                </a:solidFill>
              </a:rPr>
              <a:t>Value </a:t>
            </a:r>
            <a:r>
              <a:rPr lang="en-ID" dirty="0" err="1">
                <a:solidFill>
                  <a:schemeClr val="tx1"/>
                </a:solidFill>
              </a:rPr>
              <a:t>merupakan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sebuah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kepercayaan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sikap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terhadap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bagaimana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suatu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harusnya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terjadi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r>
              <a:rPr lang="en-ID" i="1" dirty="0">
                <a:solidFill>
                  <a:schemeClr val="tx1"/>
                </a:solidFill>
              </a:rPr>
              <a:t>Purpose </a:t>
            </a:r>
            <a:r>
              <a:rPr lang="en-ID" dirty="0" err="1">
                <a:solidFill>
                  <a:schemeClr val="tx1"/>
                </a:solidFill>
              </a:rPr>
              <a:t>merupakan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sebuah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niat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mencapai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suatu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hal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berarti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bagi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dirinya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sendiri</a:t>
            </a:r>
            <a:r>
              <a:rPr lang="en-ID" dirty="0">
                <a:solidFill>
                  <a:schemeClr val="tx1"/>
                </a:solidFill>
              </a:rPr>
              <a:t> dan juga </a:t>
            </a:r>
            <a:r>
              <a:rPr lang="en-ID" dirty="0" err="1">
                <a:solidFill>
                  <a:schemeClr val="tx1"/>
                </a:solidFill>
              </a:rPr>
              <a:t>bisa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berkontribusi</a:t>
            </a:r>
            <a:r>
              <a:rPr lang="en-ID" dirty="0">
                <a:solidFill>
                  <a:schemeClr val="tx1"/>
                </a:solidFill>
              </a:rPr>
              <a:t> pada orang lain.</a:t>
            </a:r>
            <a:endParaRPr lang="en-ID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1"/>
                </a:solidFill>
              </a:rPr>
              <a:t>3.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252" y="3922275"/>
            <a:ext cx="5751264" cy="1482238"/>
          </a:xfrm>
        </p:spPr>
        <p:txBody>
          <a:bodyPr/>
          <a:lstStyle/>
          <a:p>
            <a:pPr lvl="0"/>
            <a:r>
              <a:rPr lang="en-ID" dirty="0" err="1">
                <a:solidFill>
                  <a:schemeClr val="tx1"/>
                </a:solidFill>
              </a:rPr>
              <a:t>Menjelaskan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bagaimana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hubungan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konteks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sosiokultural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mendukung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melemahkan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motivasi</a:t>
            </a:r>
            <a:endParaRPr lang="en-ID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i="1" dirty="0">
                <a:latin typeface="Aharoni" panose="02010803020104030203" pitchFamily="2" charset="-79"/>
                <a:cs typeface="Aharoni" panose="02010803020104030203" pitchFamily="2" charset="-79"/>
              </a:rPr>
              <a:t>SOCIAL MOTIVES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67135" y="1498994"/>
            <a:ext cx="4559958" cy="2542751"/>
          </a:xfrm>
        </p:spPr>
        <p:txBody>
          <a:bodyPr>
            <a:normAutofit lnSpcReduction="10000"/>
          </a:bodyPr>
          <a:lstStyle/>
          <a:p>
            <a:r>
              <a:rPr lang="en-US" sz="2200" b="1" dirty="0" err="1" smtClean="0"/>
              <a:t>Motivasi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merupakan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suatu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penggerak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dalam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diri</a:t>
            </a:r>
            <a:r>
              <a:rPr lang="en-US" sz="2200" dirty="0" smtClean="0">
                <a:solidFill>
                  <a:schemeClr val="tx1"/>
                </a:solidFill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</a:rPr>
              <a:t>hati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seseorang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untuk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melakukan</a:t>
            </a:r>
            <a:r>
              <a:rPr lang="en-US" sz="2200" dirty="0" smtClean="0">
                <a:solidFill>
                  <a:schemeClr val="tx1"/>
                </a:solidFill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</a:rPr>
              <a:t>mencapai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suatu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tujuan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Motivasi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bisa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berasal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dalam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diri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seseorang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ataupun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luar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dirinya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19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1371075"/>
            <a:ext cx="3332344" cy="254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516980" y="4270870"/>
            <a:ext cx="40424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latin typeface="Source Sans Pro" panose="020B0604020202020204" charset="0"/>
              </a:rPr>
              <a:t>Motivasi</a:t>
            </a:r>
            <a:r>
              <a:rPr lang="en-US" sz="2200" b="1" dirty="0">
                <a:latin typeface="Source Sans Pro" panose="020B0604020202020204" charset="0"/>
              </a:rPr>
              <a:t> </a:t>
            </a:r>
            <a:r>
              <a:rPr lang="en-US" sz="2200" b="1" dirty="0" err="1">
                <a:latin typeface="Source Sans Pro" panose="020B0604020202020204" charset="0"/>
              </a:rPr>
              <a:t>sosial</a:t>
            </a:r>
            <a:r>
              <a:rPr lang="en-US" sz="2200" b="1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Kebutuhan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keinginan</a:t>
            </a:r>
            <a:r>
              <a:rPr lang="en-US" sz="2200" dirty="0">
                <a:latin typeface="Source Sans Pro" panose="020B0604020202020204" charset="0"/>
              </a:rPr>
              <a:t> yang </a:t>
            </a:r>
            <a:r>
              <a:rPr lang="en-US" sz="2200" dirty="0" err="1">
                <a:latin typeface="Source Sans Pro" panose="020B0604020202020204" charset="0"/>
              </a:rPr>
              <a:t>dipelajari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melalui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pengalaman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dengan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dunia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sosial</a:t>
            </a:r>
            <a:r>
              <a:rPr lang="en-US" sz="2200" dirty="0">
                <a:latin typeface="Source Sans Pro" panose="020B0604020202020204" charset="0"/>
              </a:rPr>
              <a:t>, </a:t>
            </a:r>
            <a:r>
              <a:rPr lang="en-US" sz="2200" dirty="0" err="1">
                <a:latin typeface="Source Sans Pro" panose="020B0604020202020204" charset="0"/>
              </a:rPr>
              <a:t>seperti</a:t>
            </a:r>
            <a:r>
              <a:rPr lang="en-US" sz="2200" dirty="0">
                <a:latin typeface="Source Sans Pro" panose="020B0604020202020204" charset="0"/>
              </a:rPr>
              <a:t> orang </a:t>
            </a:r>
            <a:r>
              <a:rPr lang="en-US" sz="2200" dirty="0" err="1">
                <a:latin typeface="Source Sans Pro" panose="020B0604020202020204" charset="0"/>
              </a:rPr>
              <a:t>tua</a:t>
            </a:r>
            <a:r>
              <a:rPr lang="en-US" sz="2200" dirty="0">
                <a:latin typeface="Source Sans Pro" panose="020B0604020202020204" charset="0"/>
              </a:rPr>
              <a:t>, </a:t>
            </a:r>
            <a:r>
              <a:rPr lang="en-US" sz="2200" dirty="0" err="1">
                <a:latin typeface="Source Sans Pro" panose="020B0604020202020204" charset="0"/>
              </a:rPr>
              <a:t>sahabat</a:t>
            </a:r>
            <a:r>
              <a:rPr lang="en-US" sz="2200" dirty="0">
                <a:latin typeface="Source Sans Pro" panose="020B0604020202020204" charset="0"/>
              </a:rPr>
              <a:t>, </a:t>
            </a:r>
            <a:r>
              <a:rPr lang="en-US" sz="2200" dirty="0" err="1">
                <a:latin typeface="Source Sans Pro" panose="020B0604020202020204" charset="0"/>
              </a:rPr>
              <a:t>pacar</a:t>
            </a:r>
            <a:r>
              <a:rPr lang="en-US" sz="2200" dirty="0">
                <a:latin typeface="Source Sans Pro" panose="020B0604020202020204" charset="0"/>
              </a:rPr>
              <a:t>, </a:t>
            </a:r>
            <a:r>
              <a:rPr lang="en-US" sz="2200" dirty="0" err="1">
                <a:latin typeface="Source Sans Pro" panose="020B0604020202020204" charset="0"/>
              </a:rPr>
              <a:t>ataupun</a:t>
            </a:r>
            <a:r>
              <a:rPr lang="en-US" sz="2200" dirty="0">
                <a:latin typeface="Source Sans Pro" panose="020B0604020202020204" charset="0"/>
              </a:rPr>
              <a:t> orang yang </a:t>
            </a:r>
            <a:r>
              <a:rPr lang="en-US" sz="2200" dirty="0" err="1">
                <a:latin typeface="Source Sans Pro" panose="020B0604020202020204" charset="0"/>
              </a:rPr>
              <a:t>disuka</a:t>
            </a:r>
            <a:r>
              <a:rPr lang="en-US" sz="2200" dirty="0">
                <a:latin typeface="Source Sans Pr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i="1" dirty="0">
                <a:latin typeface="Aharoni" panose="02010803020104030203" pitchFamily="2" charset="-79"/>
                <a:cs typeface="Aharoni" panose="02010803020104030203" pitchFamily="2" charset="-79"/>
              </a:rPr>
              <a:t>SOCIAL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5353" y="1350355"/>
            <a:ext cx="4978083" cy="53506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Demographic </a:t>
            </a:r>
            <a:r>
              <a:rPr lang="en-US" i="1" dirty="0" smtClean="0">
                <a:solidFill>
                  <a:schemeClr val="tx1"/>
                </a:solidFill>
              </a:rPr>
              <a:t>Characteristics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Child-Rearing Practices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Provision of Specific  Experiences at Home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Peers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Teachers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Teachers </a:t>
            </a:r>
            <a:r>
              <a:rPr lang="en-US" dirty="0">
                <a:solidFill>
                  <a:schemeClr val="tx1"/>
                </a:solidFill>
              </a:rPr>
              <a:t>and Parents 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36" y="1186397"/>
            <a:ext cx="2914650" cy="188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36" y="5089480"/>
            <a:ext cx="2789635" cy="176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23" y="3197577"/>
            <a:ext cx="2523530" cy="176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6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SOCIOCULTURAL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3592" y="1486454"/>
            <a:ext cx="4173692" cy="274209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 err="1"/>
              <a:t>Budaya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pikir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 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pergaulan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1" y="1700212"/>
            <a:ext cx="3852602" cy="231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314374" y="4228547"/>
            <a:ext cx="41947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latin typeface="Source Sans Pro" panose="020B0604020202020204" charset="0"/>
              </a:rPr>
              <a:t>Budaya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berperan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sejak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seseorang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kecil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dibiasakan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oleh</a:t>
            </a:r>
            <a:r>
              <a:rPr lang="en-US" sz="2200" dirty="0">
                <a:latin typeface="Source Sans Pro" panose="020B0604020202020204" charset="0"/>
              </a:rPr>
              <a:t> orang </a:t>
            </a:r>
            <a:r>
              <a:rPr lang="en-US" sz="2200" dirty="0" err="1">
                <a:latin typeface="Source Sans Pro" panose="020B0604020202020204" charset="0"/>
              </a:rPr>
              <a:t>tua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atau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keluarga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dalam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sehari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hari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sehingga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budaya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selalu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tertanam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menjadi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dasar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dalam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tindakan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sehari</a:t>
            </a:r>
            <a:r>
              <a:rPr lang="en-US" sz="2200" dirty="0">
                <a:latin typeface="Source Sans Pro" panose="020B0604020202020204" charset="0"/>
              </a:rPr>
              <a:t> </a:t>
            </a:r>
            <a:r>
              <a:rPr lang="en-US" sz="2200" dirty="0" err="1">
                <a:latin typeface="Source Sans Pro" panose="020B0604020202020204" charset="0"/>
              </a:rPr>
              <a:t>hari</a:t>
            </a:r>
            <a:endParaRPr lang="en-US" sz="22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32475" y="141154"/>
            <a:ext cx="7951800" cy="9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LEARNING GOALS</a:t>
            </a:r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214;p29"/>
          <p:cNvSpPr/>
          <p:nvPr/>
        </p:nvSpPr>
        <p:spPr>
          <a:xfrm rot="5400000">
            <a:off x="2828514" y="-725310"/>
            <a:ext cx="1088915" cy="568433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215;p29"/>
          <p:cNvSpPr/>
          <p:nvPr/>
        </p:nvSpPr>
        <p:spPr>
          <a:xfrm>
            <a:off x="667282" y="1857255"/>
            <a:ext cx="603343" cy="51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</a:t>
            </a:r>
            <a:endParaRPr b="1" dirty="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625" y="1657256"/>
            <a:ext cx="48026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Mendefinisikan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motivasi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membandingkan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perspektif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i="1" dirty="0" err="1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behavioral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ID" sz="1800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humanistic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ID" sz="1800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cognitive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pada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motivasi</a:t>
            </a:r>
            <a:endParaRPr lang="en-ID" sz="1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214;p29"/>
          <p:cNvSpPr/>
          <p:nvPr/>
        </p:nvSpPr>
        <p:spPr>
          <a:xfrm rot="5400000">
            <a:off x="2828514" y="482877"/>
            <a:ext cx="1088915" cy="568433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15;p29"/>
          <p:cNvSpPr/>
          <p:nvPr/>
        </p:nvSpPr>
        <p:spPr>
          <a:xfrm>
            <a:off x="667283" y="3065443"/>
            <a:ext cx="603343" cy="51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endParaRPr b="1" dirty="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625" y="2943811"/>
            <a:ext cx="425671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600"/>
              </a:spcBef>
            </a:pPr>
            <a:r>
              <a:rPr lang="en-ID" sz="20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Mendiskusikan</a:t>
            </a:r>
            <a:r>
              <a:rPr lang="en-ID" sz="20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proses </a:t>
            </a:r>
            <a:r>
              <a:rPr lang="en-ID" sz="20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penting</a:t>
            </a:r>
            <a:r>
              <a:rPr lang="en-ID" sz="20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motivasi</a:t>
            </a:r>
            <a:r>
              <a:rPr lang="en-ID" sz="20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pencapaian</a:t>
            </a:r>
            <a:endParaRPr lang="en-ID" sz="20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Google Shape;214;p29"/>
          <p:cNvSpPr/>
          <p:nvPr/>
        </p:nvSpPr>
        <p:spPr>
          <a:xfrm rot="5400000">
            <a:off x="2828513" y="1714695"/>
            <a:ext cx="1088915" cy="568433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215;p29"/>
          <p:cNvSpPr/>
          <p:nvPr/>
        </p:nvSpPr>
        <p:spPr>
          <a:xfrm>
            <a:off x="667282" y="4297260"/>
            <a:ext cx="603343" cy="51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smtClean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b="1" dirty="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0152" y="4095195"/>
            <a:ext cx="48231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600"/>
              </a:spcBef>
            </a:pP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Menjelaskan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bagaimana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hubungan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konteks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sosiokultural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dapat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mendukung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atau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melemahkan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motivasi</a:t>
            </a:r>
            <a:endParaRPr lang="en-ID" sz="1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214;p29"/>
          <p:cNvSpPr/>
          <p:nvPr/>
        </p:nvSpPr>
        <p:spPr>
          <a:xfrm rot="5400000">
            <a:off x="2828513" y="2922881"/>
            <a:ext cx="1088915" cy="568433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15;p29"/>
          <p:cNvSpPr/>
          <p:nvPr/>
        </p:nvSpPr>
        <p:spPr>
          <a:xfrm>
            <a:off x="667282" y="5505447"/>
            <a:ext cx="603343" cy="51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b="1" dirty="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0152" y="5441881"/>
            <a:ext cx="48231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600"/>
              </a:spcBef>
            </a:pP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Merekomendasikan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cara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membantu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siswa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sulit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mendapatkan</a:t>
            </a:r>
            <a:r>
              <a:rPr lang="en-ID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pencapaian</a:t>
            </a:r>
            <a:endParaRPr lang="en-ID" sz="1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1"/>
                </a:solidFill>
              </a:rPr>
              <a:t>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252" y="3922275"/>
            <a:ext cx="5328184" cy="1632364"/>
          </a:xfrm>
        </p:spPr>
        <p:txBody>
          <a:bodyPr/>
          <a:lstStyle/>
          <a:p>
            <a:pPr lvl="0"/>
            <a:r>
              <a:rPr lang="en-ID" dirty="0" err="1">
                <a:solidFill>
                  <a:schemeClr val="tx1"/>
                </a:solidFill>
              </a:rPr>
              <a:t>Merekomendasikan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membantu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siswa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sulit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mendapatkan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pencapaian</a:t>
            </a:r>
            <a:endParaRPr lang="en-ID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ACHIEVEMENT DIFFICULTIES</a:t>
            </a:r>
            <a:endParaRPr dirty="0"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0634224"/>
              </p:ext>
            </p:extLst>
          </p:nvPr>
        </p:nvGraphicFramePr>
        <p:xfrm>
          <a:off x="0" y="1351128"/>
          <a:ext cx="9144000" cy="550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Bent Arrow 6"/>
          <p:cNvSpPr/>
          <p:nvPr/>
        </p:nvSpPr>
        <p:spPr>
          <a:xfrm>
            <a:off x="504929" y="1373962"/>
            <a:ext cx="655092" cy="768737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022" y="1373962"/>
            <a:ext cx="176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smtClean="0">
                <a:latin typeface="Source Sans Pro" panose="020B0604020202020204" charset="0"/>
              </a:rPr>
              <a:t>Failure syndrome</a:t>
            </a:r>
            <a:endParaRPr lang="en-US" sz="2000" dirty="0">
              <a:latin typeface="Source Sans Pr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ctrTitle" idx="4294967295"/>
          </p:nvPr>
        </p:nvSpPr>
        <p:spPr>
          <a:xfrm>
            <a:off x="3260375" y="891925"/>
            <a:ext cx="4782900" cy="1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6CF3CE"/>
                </a:solidFill>
              </a:rPr>
              <a:t>Thanks!</a:t>
            </a:r>
            <a:endParaRPr sz="6000" dirty="0">
              <a:solidFill>
                <a:srgbClr val="6CF3CE"/>
              </a:solidFill>
            </a:endParaRPr>
          </a:p>
        </p:txBody>
      </p:sp>
      <p:sp>
        <p:nvSpPr>
          <p:cNvPr id="307" name="Google Shape;307;p38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7" name="Google Shape;618;p42"/>
          <p:cNvSpPr txBox="1"/>
          <p:nvPr/>
        </p:nvSpPr>
        <p:spPr>
          <a:xfrm>
            <a:off x="1819775" y="891925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2F3848"/>
                </a:solidFill>
              </a:rPr>
              <a:t>😉</a:t>
            </a:r>
            <a:endParaRPr sz="9600" dirty="0">
              <a:solidFill>
                <a:srgbClr val="2F38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F3848"/>
                </a:solidFill>
              </a:rPr>
              <a:t>1.</a:t>
            </a:r>
            <a:endParaRPr dirty="0" smtClean="0">
              <a:solidFill>
                <a:srgbClr val="2F3848"/>
              </a:solidFill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6242584" cy="1291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dirty="0" err="1" smtClean="0">
                <a:solidFill>
                  <a:schemeClr val="tx1"/>
                </a:solidFill>
              </a:rPr>
              <a:t>Mendefinisikan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motivasi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membandingkan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perspektif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i="1" dirty="0" err="1" smtClean="0">
                <a:solidFill>
                  <a:schemeClr val="tx1"/>
                </a:solidFill>
              </a:rPr>
              <a:t>behavioral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i="1" dirty="0" smtClean="0">
                <a:solidFill>
                  <a:schemeClr val="tx1"/>
                </a:solidFill>
              </a:rPr>
              <a:t>humanistic</a:t>
            </a:r>
            <a:r>
              <a:rPr lang="en-ID" dirty="0" smtClean="0">
                <a:solidFill>
                  <a:schemeClr val="tx1"/>
                </a:solidFill>
              </a:rPr>
              <a:t>, </a:t>
            </a:r>
            <a:r>
              <a:rPr lang="en-ID" i="1" dirty="0" smtClean="0">
                <a:solidFill>
                  <a:schemeClr val="tx1"/>
                </a:solidFill>
              </a:rPr>
              <a:t>cognitive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i="1" dirty="0">
                <a:solidFill>
                  <a:schemeClr val="tx1"/>
                </a:solidFill>
              </a:rPr>
              <a:t>social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pada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motivasi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810450" y="2790325"/>
            <a:ext cx="7523100" cy="2204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n" dirty="0" smtClean="0"/>
              <a:t>otivasi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roses yang memberi energi, mengarahkan dan mempertahankan perilaku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PERSPECTIVE ON MOTIVATION</a:t>
            </a:r>
            <a:endParaRPr dirty="0"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6002492" cy="3599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9750" lvl="0" indent="-514350" algn="l" rtl="0">
              <a:spcBef>
                <a:spcPts val="60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en-ID" i="1" dirty="0" smtClean="0"/>
              <a:t>The </a:t>
            </a:r>
            <a:r>
              <a:rPr lang="en-ID" i="1" dirty="0" err="1" smtClean="0"/>
              <a:t>Behavioral</a:t>
            </a:r>
            <a:r>
              <a:rPr lang="en-ID" i="1" dirty="0" smtClean="0"/>
              <a:t> Perspective</a:t>
            </a:r>
          </a:p>
          <a:p>
            <a:pPr marL="539750" lvl="0" indent="-514350" algn="l" rtl="0">
              <a:spcBef>
                <a:spcPts val="60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en-ID" i="1" dirty="0" smtClean="0"/>
              <a:t>The Humanistic Perspective</a:t>
            </a:r>
          </a:p>
          <a:p>
            <a:pPr marL="539750" lvl="0" indent="-514350" algn="l" rtl="0">
              <a:spcBef>
                <a:spcPts val="60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en-ID" i="1" dirty="0" smtClean="0"/>
              <a:t>The Cognitive Perspective</a:t>
            </a:r>
          </a:p>
          <a:p>
            <a:pPr marL="539750" lvl="0" indent="-514350" algn="l" rtl="0">
              <a:spcBef>
                <a:spcPts val="60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en-ID" i="1" dirty="0" smtClean="0"/>
              <a:t>The Social Perspective</a:t>
            </a:r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231090"/>
            <a:ext cx="3840450" cy="2085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D" dirty="0" err="1" smtClean="0"/>
              <a:t>Menekankan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i="1" dirty="0" smtClean="0"/>
              <a:t>reward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i="1" dirty="0" smtClean="0"/>
              <a:t>punishment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luar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kunci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motivasi</a:t>
            </a:r>
            <a:r>
              <a:rPr lang="en-ID" dirty="0" smtClean="0"/>
              <a:t> </a:t>
            </a:r>
            <a:r>
              <a:rPr lang="en-ID" dirty="0" err="1" smtClean="0"/>
              <a:t>siswa</a:t>
            </a:r>
            <a:endParaRPr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4808375" y="3524488"/>
            <a:ext cx="3974053" cy="2468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D" b="1" i="1" dirty="0" smtClean="0"/>
              <a:t>Incentives</a:t>
            </a:r>
          </a:p>
          <a:p>
            <a:pPr marL="0" lvl="0" indent="0" algn="just">
              <a:buNone/>
            </a:pPr>
            <a:r>
              <a:rPr lang="en-US" dirty="0" err="1" smtClean="0"/>
              <a:t>Rangsangan</a:t>
            </a:r>
            <a:r>
              <a:rPr lang="en-US" dirty="0" smtClean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memotivasi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BEHAVIORAL PERSPECTIVE</a:t>
            </a:r>
            <a:endParaRPr dirty="0"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Bent-Up Arrow 1"/>
          <p:cNvSpPr/>
          <p:nvPr/>
        </p:nvSpPr>
        <p:spPr>
          <a:xfrm rot="5400000">
            <a:off x="2279176" y="3524488"/>
            <a:ext cx="1678675" cy="1497888"/>
          </a:xfrm>
          <a:prstGeom prst="bentUpArrow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HUMANISTIC PERSPECTIVE</a:t>
            </a:r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280" t="23834" r="20945" b="25980"/>
          <a:stretch/>
        </p:blipFill>
        <p:spPr>
          <a:xfrm>
            <a:off x="2651002" y="1471876"/>
            <a:ext cx="6133273" cy="5123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250" y="1596788"/>
            <a:ext cx="2267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Source Sans Pro" panose="020B0604020202020204" charset="0"/>
              </a:rPr>
              <a:t>pandangan</a:t>
            </a:r>
            <a:r>
              <a:rPr lang="en-US" sz="1800" dirty="0">
                <a:latin typeface="Source Sans Pro" panose="020B0604020202020204" charset="0"/>
              </a:rPr>
              <a:t> yang </a:t>
            </a:r>
            <a:r>
              <a:rPr lang="en-US" sz="1800" dirty="0" err="1">
                <a:latin typeface="Source Sans Pro" panose="020B0604020202020204" charset="0"/>
              </a:rPr>
              <a:t>menekankan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kapasitas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siswa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untuk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pertumbuhan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pribadi</a:t>
            </a:r>
            <a:r>
              <a:rPr lang="en-US" sz="1800" dirty="0">
                <a:latin typeface="Source Sans Pro" panose="020B0604020202020204" charset="0"/>
              </a:rPr>
              <a:t>, </a:t>
            </a:r>
            <a:r>
              <a:rPr lang="en-US" sz="1800" dirty="0" err="1">
                <a:latin typeface="Source Sans Pro" panose="020B0604020202020204" charset="0"/>
              </a:rPr>
              <a:t>kebebasan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untuk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memilih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nasib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dan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kualitas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positif</a:t>
            </a:r>
            <a:r>
              <a:rPr lang="en-US" sz="1800" dirty="0">
                <a:latin typeface="Source Sans Pro" panose="020B0604020202020204" charset="0"/>
              </a:rPr>
              <a:t> </a:t>
            </a:r>
            <a:r>
              <a:rPr lang="en-US" sz="1800" dirty="0" err="1">
                <a:latin typeface="Source Sans Pro" panose="020B0604020202020204" charset="0"/>
              </a:rPr>
              <a:t>mereka</a:t>
            </a:r>
            <a:endParaRPr lang="en-US" sz="1800" dirty="0">
              <a:latin typeface="Source Sans Pro" panose="020B0604020202020204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979165" y="4124149"/>
            <a:ext cx="1678675" cy="1497888"/>
          </a:xfrm>
          <a:prstGeom prst="bentUpArrow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COGNITIVE PERSPECTIVE</a:t>
            </a:r>
            <a:endParaRPr dirty="0"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234535" y="1093288"/>
            <a:ext cx="6125322" cy="2644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D" sz="2400" b="1" i="1" dirty="0" smtClean="0"/>
              <a:t>Competence Motivation</a:t>
            </a:r>
          </a:p>
          <a:p>
            <a:pPr marL="0" lvl="0" indent="0" algn="just">
              <a:buNone/>
            </a:pP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orang </a:t>
            </a:r>
            <a:r>
              <a:rPr lang="en-US" sz="2400" dirty="0" err="1"/>
              <a:t>termotivasi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berurusan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memproses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" name="Rectangular Callout 1"/>
          <p:cNvSpPr/>
          <p:nvPr/>
        </p:nvSpPr>
        <p:spPr>
          <a:xfrm>
            <a:off x="234535" y="3641552"/>
            <a:ext cx="8418146" cy="766219"/>
          </a:xfrm>
          <a:prstGeom prst="wedgeRectCallout">
            <a:avLst/>
          </a:prstGeom>
          <a:ln w="177800" cmpd="sng">
            <a:solidFill>
              <a:srgbClr val="33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56;p24"/>
          <p:cNvSpPr txBox="1">
            <a:spLocks/>
          </p:cNvSpPr>
          <p:nvPr/>
        </p:nvSpPr>
        <p:spPr>
          <a:xfrm>
            <a:off x="700881" y="3537911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 smtClean="0"/>
              <a:t>THE SOCIAL PERSPECTIVE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34535" y="4428518"/>
            <a:ext cx="7462802" cy="194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ts val="32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25400" indent="0">
              <a:buFont typeface="Source Sans Pro"/>
              <a:buNone/>
            </a:pPr>
            <a:r>
              <a:rPr lang="en-ID" sz="2400" b="1" i="1" dirty="0" smtClean="0"/>
              <a:t>The need for affiliation, or relatedness</a:t>
            </a:r>
          </a:p>
          <a:p>
            <a:pPr marL="25400" indent="0">
              <a:buFont typeface="Source Sans Pro"/>
              <a:buNone/>
            </a:pPr>
            <a:endParaRPr lang="en-ID" sz="2400" b="1" i="1" dirty="0" smtClean="0"/>
          </a:p>
          <a:p>
            <a:pPr marL="25400" indent="0" algn="just">
              <a:buFont typeface="Source Sans Pro"/>
              <a:buNone/>
            </a:pPr>
            <a:r>
              <a:rPr lang="en-ID" sz="2400" dirty="0" err="1" smtClean="0"/>
              <a:t>Ini</a:t>
            </a:r>
            <a:r>
              <a:rPr lang="en-ID" sz="2400" dirty="0" smtClean="0"/>
              <a:t> </a:t>
            </a:r>
            <a:r>
              <a:rPr lang="en-ID" sz="2400" dirty="0" err="1" smtClean="0"/>
              <a:t>melibatkan</a:t>
            </a:r>
            <a:r>
              <a:rPr lang="en-ID" sz="2400" dirty="0" smtClean="0"/>
              <a:t> </a:t>
            </a:r>
            <a:r>
              <a:rPr lang="en-ID" sz="2400" dirty="0" err="1" smtClean="0"/>
              <a:t>membangun</a:t>
            </a:r>
            <a:r>
              <a:rPr lang="en-ID" sz="2400" dirty="0" smtClean="0"/>
              <a:t>, </a:t>
            </a:r>
            <a:r>
              <a:rPr lang="en-ID" sz="2400" dirty="0" err="1" smtClean="0"/>
              <a:t>mempertahankan</a:t>
            </a:r>
            <a:r>
              <a:rPr lang="en-ID" sz="2400" dirty="0" smtClean="0"/>
              <a:t>,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memulihkan</a:t>
            </a:r>
            <a:r>
              <a:rPr lang="en-ID" sz="2400" dirty="0" smtClean="0"/>
              <a:t> </a:t>
            </a:r>
            <a:r>
              <a:rPr lang="en-ID" sz="2400" dirty="0" err="1" smtClean="0"/>
              <a:t>hubungan</a:t>
            </a:r>
            <a:r>
              <a:rPr lang="en-ID" sz="2400" dirty="0" smtClean="0"/>
              <a:t> </a:t>
            </a:r>
            <a:r>
              <a:rPr lang="en-ID" sz="2400" dirty="0" err="1" smtClean="0"/>
              <a:t>pribadi</a:t>
            </a:r>
            <a:r>
              <a:rPr lang="en-ID" sz="2400" dirty="0" smtClean="0"/>
              <a:t> yang </a:t>
            </a:r>
            <a:r>
              <a:rPr lang="en-ID" sz="2400" dirty="0" err="1" smtClean="0"/>
              <a:t>hangat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akrab</a:t>
            </a:r>
            <a:r>
              <a:rPr lang="en-ID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1"/>
                </a:solidFill>
              </a:rPr>
              <a:t>2.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252" y="3922275"/>
            <a:ext cx="4604852" cy="1059158"/>
          </a:xfrm>
        </p:spPr>
        <p:txBody>
          <a:bodyPr/>
          <a:lstStyle/>
          <a:p>
            <a:pPr lvl="0"/>
            <a:r>
              <a:rPr lang="en-ID" dirty="0" err="1">
                <a:solidFill>
                  <a:schemeClr val="tx1"/>
                </a:solidFill>
              </a:rPr>
              <a:t>Mendiskusikan</a:t>
            </a:r>
            <a:r>
              <a:rPr lang="en-ID" dirty="0">
                <a:solidFill>
                  <a:schemeClr val="tx1"/>
                </a:solidFill>
              </a:rPr>
              <a:t> proses </a:t>
            </a:r>
            <a:r>
              <a:rPr lang="en-ID" dirty="0" err="1">
                <a:solidFill>
                  <a:schemeClr val="tx1"/>
                </a:solidFill>
              </a:rPr>
              <a:t>penting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motivasi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pencapaian</a:t>
            </a:r>
            <a:endParaRPr lang="en-ID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598</Words>
  <Application>Microsoft Office PowerPoint</Application>
  <PresentationFormat>On-screen Show (4:3)</PresentationFormat>
  <Paragraphs>111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Wingdings</vt:lpstr>
      <vt:lpstr>Source Sans Pro</vt:lpstr>
      <vt:lpstr>Aharoni</vt:lpstr>
      <vt:lpstr>Montserrat ExtraBold</vt:lpstr>
      <vt:lpstr>Benedick template</vt:lpstr>
      <vt:lpstr>CHAPTER 13:  MOTIVATION, TEACHING, AND LEARNING</vt:lpstr>
      <vt:lpstr>LEARNING GOALS</vt:lpstr>
      <vt:lpstr>1.</vt:lpstr>
      <vt:lpstr>PowerPoint Presentation</vt:lpstr>
      <vt:lpstr>PERSPECTIVE ON MOTIVATION</vt:lpstr>
      <vt:lpstr>THE BEHAVIORAL PERSPECTIVE</vt:lpstr>
      <vt:lpstr>THE HUMANISTIC PERSPECTIVE</vt:lpstr>
      <vt:lpstr>THE COGNITIVE PERSPECTIVE</vt:lpstr>
      <vt:lpstr>2.</vt:lpstr>
      <vt:lpstr>Extrinsic &amp; Intrinsic Motivation</vt:lpstr>
      <vt:lpstr>Five Additional Cognitive Process</vt:lpstr>
      <vt:lpstr>PowerPoint Presentation</vt:lpstr>
      <vt:lpstr>Goal Setting, Planning, &amp; Self-Monitoring</vt:lpstr>
      <vt:lpstr>Expectations</vt:lpstr>
      <vt:lpstr>Values &amp; Purpose</vt:lpstr>
      <vt:lpstr>3.</vt:lpstr>
      <vt:lpstr>SOCIAL MOTIVES</vt:lpstr>
      <vt:lpstr>SOCIAL RELATIONSHIPS</vt:lpstr>
      <vt:lpstr>SOCIOCULTURAL CONTEXTS</vt:lpstr>
      <vt:lpstr>4.</vt:lpstr>
      <vt:lpstr>ACHIEVEMENT DIFFICULTIES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 MOTIVATION, TEACHING, AND LEARNING</dc:title>
  <dc:creator>Ayuu</dc:creator>
  <cp:lastModifiedBy>Gita Soerjoatmodjo</cp:lastModifiedBy>
  <cp:revision>22</cp:revision>
  <dcterms:modified xsi:type="dcterms:W3CDTF">2019-12-02T06:20:58Z</dcterms:modified>
</cp:coreProperties>
</file>