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FFCC"/>
    <a:srgbClr val="CC9900"/>
    <a:srgbClr val="008000"/>
    <a:srgbClr val="FF3300"/>
    <a:srgbClr val="FAF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BB85B-2ACA-4F1B-9EBF-5B350B24FD17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59EE7-377A-4979-B363-CC6778C2C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7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59EE7-377A-4979-B363-CC6778C2C5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8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19EC-BC57-4C1E-B76A-F3BB2D6C818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5CB-206A-41DE-8418-5D874FC11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19EC-BC57-4C1E-B76A-F3BB2D6C818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5CB-206A-41DE-8418-5D874FC11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19EC-BC57-4C1E-B76A-F3BB2D6C818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5CB-206A-41DE-8418-5D874FC11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19EC-BC57-4C1E-B76A-F3BB2D6C818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5CB-206A-41DE-8418-5D874FC11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19EC-BC57-4C1E-B76A-F3BB2D6C818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5CB-206A-41DE-8418-5D874FC11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19EC-BC57-4C1E-B76A-F3BB2D6C818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5CB-206A-41DE-8418-5D874FC11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19EC-BC57-4C1E-B76A-F3BB2D6C818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5CB-206A-41DE-8418-5D874FC11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19EC-BC57-4C1E-B76A-F3BB2D6C818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5CB-206A-41DE-8418-5D874FC11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19EC-BC57-4C1E-B76A-F3BB2D6C818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5CB-206A-41DE-8418-5D874FC11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19EC-BC57-4C1E-B76A-F3BB2D6C818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5CB-206A-41DE-8418-5D874FC11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19EC-BC57-4C1E-B76A-F3BB2D6C818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5CB-206A-41DE-8418-5D874FC11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19EC-BC57-4C1E-B76A-F3BB2D6C8181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355CB-206A-41DE-8418-5D874FC11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BAB 7</a:t>
            </a:r>
            <a:b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Interviewing Candidates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43600"/>
            <a:ext cx="6400800" cy="53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gency FB" pitchFamily="34" charset="0"/>
              </a:rPr>
              <a:t>Christy </a:t>
            </a:r>
            <a:r>
              <a:rPr lang="en-US" dirty="0" err="1" smtClean="0">
                <a:latin typeface="Agency FB" pitchFamily="34" charset="0"/>
              </a:rPr>
              <a:t>Agung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Yunita</a:t>
            </a:r>
            <a:r>
              <a:rPr lang="en-US" dirty="0" smtClean="0">
                <a:latin typeface="Agency FB" pitchFamily="34" charset="0"/>
              </a:rPr>
              <a:t> &amp; </a:t>
            </a:r>
            <a:r>
              <a:rPr lang="en-US" dirty="0" err="1" smtClean="0">
                <a:latin typeface="Agency FB" pitchFamily="34" charset="0"/>
              </a:rPr>
              <a:t>Gde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Nyoman</a:t>
            </a:r>
            <a:r>
              <a:rPr lang="en-US" dirty="0" smtClean="0">
                <a:latin typeface="Agency FB" pitchFamily="34" charset="0"/>
              </a:rPr>
              <a:t> Krishna Manu </a:t>
            </a:r>
            <a:endParaRPr lang="en-US" dirty="0">
              <a:latin typeface="Agency FB" pitchFamily="34" charset="0"/>
            </a:endParaRPr>
          </a:p>
        </p:txBody>
      </p:sp>
      <p:pic>
        <p:nvPicPr>
          <p:cNvPr id="4" name="Picture 3" descr="1on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600200"/>
            <a:ext cx="46482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Hvdsn-4hIHs/VchZ21QmHKI/AAAAAAAAAGo/tyKM3dkyFvU/s640/Hindari-Kesalahan-Fatal-Saat-Wawancara-Ker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11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5094" y="228600"/>
            <a:ext cx="80010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Errors That Undermine An Interview’s Usefulness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90519" y="2410918"/>
            <a:ext cx="2362200" cy="9581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Not Clarifying What the Job Requires 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6248400" y="960307"/>
            <a:ext cx="2171700" cy="10970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Effect of Personal Characteristics 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755593" y="1066800"/>
            <a:ext cx="2232053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First Impression (Snap Judgments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6433498" y="4671308"/>
            <a:ext cx="1828800" cy="7470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Interview Behavior </a:t>
            </a:r>
            <a:endParaRPr lang="en-US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652419" y="3825614"/>
            <a:ext cx="24384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Candidate-Order (Contrast) Error and Pressure to Hire 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649180" y="5501389"/>
            <a:ext cx="23622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Nonverbal Behavior and Impression Management </a:t>
            </a:r>
            <a:endParaRPr lang="en-US" sz="2000" dirty="0"/>
          </a:p>
        </p:txBody>
      </p:sp>
      <p:sp>
        <p:nvSpPr>
          <p:cNvPr id="6" name="Round Same Side Corner Rectangle 5"/>
          <p:cNvSpPr/>
          <p:nvPr/>
        </p:nvSpPr>
        <p:spPr>
          <a:xfrm>
            <a:off x="4129628" y="5596637"/>
            <a:ext cx="1752600" cy="966241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Impression Management</a:t>
            </a:r>
            <a:endParaRPr lang="en-US" dirty="0"/>
          </a:p>
        </p:txBody>
      </p:sp>
      <p:sp>
        <p:nvSpPr>
          <p:cNvPr id="18" name="Round Same Side Corner Rectangle 17"/>
          <p:cNvSpPr/>
          <p:nvPr/>
        </p:nvSpPr>
        <p:spPr>
          <a:xfrm>
            <a:off x="6457950" y="2941194"/>
            <a:ext cx="1752600" cy="966241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Employment Discrimination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1057" y="1375972"/>
            <a:ext cx="533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8559" y="2712594"/>
            <a:ext cx="533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715000" y="4748336"/>
            <a:ext cx="533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8559" y="5851158"/>
            <a:ext cx="533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8559" y="4116986"/>
            <a:ext cx="533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413161" y="1318197"/>
            <a:ext cx="533400" cy="457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029" name="Straight Arrow Connector 1028"/>
          <p:cNvCxnSpPr/>
          <p:nvPr/>
        </p:nvCxnSpPr>
        <p:spPr>
          <a:xfrm>
            <a:off x="3090819" y="6079758"/>
            <a:ext cx="9050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347898" y="2111424"/>
            <a:ext cx="7644" cy="778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3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onfessionsofa21stcenturystudent.files.wordpress.com/2015/09/int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0"/>
            <a:ext cx="9144000" cy="673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71700" y="228600"/>
            <a:ext cx="48006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Designing a Structured Situational Interview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3638550" y="1262133"/>
            <a:ext cx="18669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Analyze the job 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105150" y="2221457"/>
            <a:ext cx="2933700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Rate the job’s main duties 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3045441" y="3254990"/>
            <a:ext cx="3053118" cy="609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Create interview questions 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1750040" y="5315234"/>
            <a:ext cx="5643918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Appoint the interview panel and conduct interviews 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3032930" y="4285112"/>
            <a:ext cx="3078139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Create benchmark answers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57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rudipost.files.wordpress.com/2012/03/wawancara-kerja.jpg?w=5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0" y="-1"/>
            <a:ext cx="9153100" cy="68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2175" y="3200400"/>
            <a:ext cx="229055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How to Conduct an Effective Interview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914400" y="4667536"/>
            <a:ext cx="2244490" cy="7142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4. Establish Rapport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603576" y="5024652"/>
            <a:ext cx="1927747" cy="618698"/>
          </a:xfrm>
          <a:prstGeom prst="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5. Ask questions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500650" y="762000"/>
            <a:ext cx="2133600" cy="8382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1. First, make sure you know the job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003305" y="1840741"/>
            <a:ext cx="1833918" cy="738117"/>
          </a:xfrm>
          <a:prstGeom prst="rect">
            <a:avLst/>
          </a:prstGeom>
          <a:solidFill>
            <a:srgbClr val="4D4D4D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8. Review the interview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04479" y="3328917"/>
            <a:ext cx="1955612" cy="738116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3. Get Organized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623709" y="3185616"/>
            <a:ext cx="1678675" cy="814316"/>
          </a:xfrm>
          <a:prstGeom prst="rect">
            <a:avLst/>
          </a:prstGeom>
          <a:solidFill>
            <a:srgbClr val="CC99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7. Close the interview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143000" y="1752600"/>
            <a:ext cx="1787290" cy="91440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2. Structure the interview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6103955" y="4506322"/>
            <a:ext cx="2531095" cy="10366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6. Take brief, unobtrusive notes during the interview </a:t>
            </a:r>
            <a:endParaRPr lang="en-US" sz="2000" dirty="0"/>
          </a:p>
        </p:txBody>
      </p:sp>
      <p:cxnSp>
        <p:nvCxnSpPr>
          <p:cNvPr id="22" name="Straight Arrow Connector 21"/>
          <p:cNvCxnSpPr>
            <a:endCxn id="9" idx="2"/>
          </p:cNvCxnSpPr>
          <p:nvPr/>
        </p:nvCxnSpPr>
        <p:spPr>
          <a:xfrm flipV="1">
            <a:off x="4567449" y="1600200"/>
            <a:ext cx="1" cy="158541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930290" y="2667000"/>
            <a:ext cx="491885" cy="5334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72" name="Straight Arrow Connector 3071"/>
          <p:cNvCxnSpPr>
            <a:endCxn id="11" idx="3"/>
          </p:cNvCxnSpPr>
          <p:nvPr/>
        </p:nvCxnSpPr>
        <p:spPr>
          <a:xfrm flipH="1">
            <a:off x="2560091" y="3657600"/>
            <a:ext cx="862084" cy="403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75" name="Straight Arrow Connector 3074"/>
          <p:cNvCxnSpPr/>
          <p:nvPr/>
        </p:nvCxnSpPr>
        <p:spPr>
          <a:xfrm flipH="1">
            <a:off x="3158890" y="4114800"/>
            <a:ext cx="263285" cy="55273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78" name="Straight Arrow Connector 3077"/>
          <p:cNvCxnSpPr>
            <a:stCxn id="4" idx="2"/>
            <a:endCxn id="8" idx="0"/>
          </p:cNvCxnSpPr>
          <p:nvPr/>
        </p:nvCxnSpPr>
        <p:spPr>
          <a:xfrm>
            <a:off x="4567450" y="4114800"/>
            <a:ext cx="0" cy="90985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Arrow Connector 3082"/>
          <p:cNvCxnSpPr/>
          <p:nvPr/>
        </p:nvCxnSpPr>
        <p:spPr>
          <a:xfrm>
            <a:off x="5712725" y="4114800"/>
            <a:ext cx="459475" cy="45492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Arrow Connector 3084"/>
          <p:cNvCxnSpPr>
            <a:stCxn id="4" idx="3"/>
            <a:endCxn id="12" idx="1"/>
          </p:cNvCxnSpPr>
          <p:nvPr/>
        </p:nvCxnSpPr>
        <p:spPr>
          <a:xfrm flipV="1">
            <a:off x="5712725" y="3592774"/>
            <a:ext cx="910984" cy="6482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87" name="Straight Arrow Connector 3086"/>
          <p:cNvCxnSpPr/>
          <p:nvPr/>
        </p:nvCxnSpPr>
        <p:spPr>
          <a:xfrm flipV="1">
            <a:off x="5712725" y="2540758"/>
            <a:ext cx="310202" cy="65964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nsultancy.uk/beheer/media/Talent-Management-18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505200" y="609600"/>
            <a:ext cx="4648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Profiles and Employee Interviews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85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40whOVezTJE/UbEslfhnlxI/AAAAAAAAAZc/hBHQ3OI7Ovc/s1600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70"/>
            <a:ext cx="9144000" cy="68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0"/>
            <a:ext cx="4800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Berlin Sans FB" pitchFamily="34" charset="0"/>
              </a:rPr>
              <a:t>Learning Objectives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List the main types of selection interviews</a:t>
            </a:r>
          </a:p>
          <a:p>
            <a:r>
              <a:rPr lang="en-US" dirty="0" smtClean="0"/>
              <a:t>List and explain the main errors that can undermine an interview’s usefulness</a:t>
            </a:r>
          </a:p>
          <a:p>
            <a:r>
              <a:rPr lang="en-US" dirty="0" smtClean="0"/>
              <a:t>Define a structured situational interview</a:t>
            </a:r>
          </a:p>
          <a:p>
            <a:r>
              <a:rPr lang="en-US" dirty="0" smtClean="0"/>
              <a:t>Explain and illustrate each guideline for being a more effective interviewer</a:t>
            </a:r>
          </a:p>
          <a:p>
            <a:r>
              <a:rPr lang="en-US" dirty="0" smtClean="0"/>
              <a:t>Give several examples of situational questions, behavioral questions, and background questions that provide structure</a:t>
            </a:r>
          </a:p>
        </p:txBody>
      </p:sp>
      <p:pic>
        <p:nvPicPr>
          <p:cNvPr id="4" name="Picture 3" descr="stack-books-23026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5541264"/>
            <a:ext cx="1219200" cy="1316736"/>
          </a:xfrm>
          <a:prstGeom prst="rect">
            <a:avLst/>
          </a:prstGeom>
        </p:spPr>
      </p:pic>
      <p:pic>
        <p:nvPicPr>
          <p:cNvPr id="5" name="Picture 4" descr="img_large_watermark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33600" cy="1500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2590800"/>
            <a:ext cx="7696200" cy="1447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BASIC TYPES OF INTERVIEWS 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600200"/>
            <a:ext cx="8229600" cy="457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Definisi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u="sng" dirty="0" smtClean="0"/>
              <a:t>Interview</a:t>
            </a:r>
            <a:r>
              <a:rPr lang="en-US" b="1" dirty="0" smtClean="0"/>
              <a:t>	</a:t>
            </a:r>
          </a:p>
          <a:p>
            <a:pPr algn="ctr">
              <a:buNone/>
            </a:pPr>
            <a:r>
              <a:rPr lang="en-US" b="1" dirty="0" err="1" smtClean="0"/>
              <a:t>Prosedur</a:t>
            </a:r>
            <a:r>
              <a:rPr lang="en-US" b="1" dirty="0" smtClean="0"/>
              <a:t> yang </a:t>
            </a:r>
            <a:r>
              <a:rPr lang="en-US" b="1" dirty="0" err="1" smtClean="0"/>
              <a:t>didesain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memperoleh</a:t>
            </a:r>
            <a:r>
              <a:rPr lang="en-US" b="1" dirty="0" smtClean="0"/>
              <a:t> </a:t>
            </a:r>
            <a:r>
              <a:rPr lang="en-US" b="1" dirty="0" err="1" smtClean="0"/>
              <a:t>informasi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seseorang</a:t>
            </a:r>
            <a:r>
              <a:rPr lang="en-US" b="1" dirty="0" smtClean="0"/>
              <a:t> </a:t>
            </a:r>
            <a:r>
              <a:rPr lang="en-US" b="1" dirty="0" err="1" smtClean="0"/>
              <a:t>melalui</a:t>
            </a:r>
            <a:r>
              <a:rPr lang="en-US" b="1" dirty="0" smtClean="0"/>
              <a:t> </a:t>
            </a:r>
            <a:r>
              <a:rPr lang="en-US" b="1" dirty="0" err="1" smtClean="0"/>
              <a:t>tanggapan</a:t>
            </a:r>
            <a:r>
              <a:rPr lang="en-US" b="1" dirty="0" smtClean="0"/>
              <a:t> </a:t>
            </a:r>
            <a:r>
              <a:rPr lang="en-US" b="1" dirty="0" err="1" smtClean="0"/>
              <a:t>lisan</a:t>
            </a:r>
            <a:r>
              <a:rPr lang="en-US" b="1" dirty="0" smtClean="0"/>
              <a:t> 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 smtClean="0"/>
              <a:t>pertanyaan</a:t>
            </a:r>
            <a:r>
              <a:rPr lang="en-US" b="1" dirty="0" smtClean="0"/>
              <a:t> </a:t>
            </a:r>
            <a:r>
              <a:rPr lang="en-US" b="1" dirty="0" err="1" smtClean="0"/>
              <a:t>lisan</a:t>
            </a: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(</a:t>
            </a:r>
            <a:r>
              <a:rPr lang="en-US" b="1" i="1" dirty="0" smtClean="0"/>
              <a:t>performance appraisal interview, exit interview, &amp; </a:t>
            </a:r>
            <a:r>
              <a:rPr lang="en-US" b="1" i="1" u="sng" dirty="0" smtClean="0"/>
              <a:t>selection interview</a:t>
            </a:r>
            <a:r>
              <a:rPr lang="en-US" b="1" dirty="0" smtClean="0"/>
              <a:t>)</a:t>
            </a:r>
          </a:p>
        </p:txBody>
      </p:sp>
      <p:sp>
        <p:nvSpPr>
          <p:cNvPr id="5" name="Frame 4"/>
          <p:cNvSpPr/>
          <p:nvPr/>
        </p:nvSpPr>
        <p:spPr>
          <a:xfrm>
            <a:off x="3505200" y="152400"/>
            <a:ext cx="2209800" cy="838200"/>
          </a:xfrm>
          <a:prstGeom prst="frame">
            <a:avLst/>
          </a:prstGeom>
          <a:solidFill>
            <a:srgbClr val="00B0F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143000" y="609600"/>
            <a:ext cx="6705600" cy="1600200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erlin Sans FB" pitchFamily="34" charset="0"/>
              </a:rPr>
              <a:t>Selection of Interviews</a:t>
            </a:r>
            <a:endParaRPr lang="en-US" sz="44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 rot="5400000">
            <a:off x="2019300" y="1181100"/>
            <a:ext cx="1447800" cy="3505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 rot="5400000">
            <a:off x="3505200" y="3200400"/>
            <a:ext cx="1981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</p:cNvCxnSpPr>
          <p:nvPr/>
        </p:nvCxnSpPr>
        <p:spPr>
          <a:xfrm rot="16200000" flipH="1">
            <a:off x="5638800" y="1066800"/>
            <a:ext cx="1371600" cy="3657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0" y="3886200"/>
            <a:ext cx="2971800" cy="1295400"/>
          </a:xfrm>
          <a:prstGeom prst="ellipse">
            <a:avLst/>
          </a:prstGeom>
          <a:solidFill>
            <a:srgbClr val="FAFDDB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erlin Sans FB" pitchFamily="34" charset="0"/>
              </a:rPr>
              <a:t>Interview Structure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48000" y="4724400"/>
            <a:ext cx="2971800" cy="1295400"/>
          </a:xfrm>
          <a:prstGeom prst="ellipse">
            <a:avLst/>
          </a:prstGeom>
          <a:solidFill>
            <a:srgbClr val="FAFDDB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Interview Content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>
            <a:off x="6172200" y="3886200"/>
            <a:ext cx="2971800" cy="1295400"/>
          </a:xfrm>
          <a:prstGeom prst="ellipse">
            <a:avLst/>
          </a:prstGeom>
          <a:solidFill>
            <a:srgbClr val="FAFDDB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Interview Administration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57200" y="609600"/>
            <a:ext cx="2971800" cy="1447800"/>
          </a:xfrm>
          <a:prstGeom prst="ellipse">
            <a:avLst/>
          </a:prstGeom>
          <a:solidFill>
            <a:srgbClr val="FAFDDB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Berlin Sans FB" pitchFamily="34" charset="0"/>
              </a:rPr>
              <a:t>Structured / Directive</a:t>
            </a:r>
          </a:p>
          <a:p>
            <a:pPr algn="ctr"/>
            <a:r>
              <a:rPr lang="en-US" sz="2800" i="1" dirty="0" smtClean="0">
                <a:latin typeface="Berlin Sans FB" pitchFamily="34" charset="0"/>
              </a:rPr>
              <a:t>Interview</a:t>
            </a:r>
            <a:endParaRPr lang="en-US" sz="2800" i="1" dirty="0">
              <a:latin typeface="Berlin Sans FB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4800" y="4876800"/>
            <a:ext cx="3200400" cy="1447800"/>
          </a:xfrm>
          <a:prstGeom prst="ellipse">
            <a:avLst/>
          </a:prstGeom>
          <a:solidFill>
            <a:srgbClr val="FAFDDB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Berlin Sans FB" pitchFamily="34" charset="0"/>
              </a:rPr>
              <a:t>Unstructured / Nondirective</a:t>
            </a:r>
          </a:p>
          <a:p>
            <a:pPr algn="ctr"/>
            <a:r>
              <a:rPr lang="en-US" sz="2800" i="1" dirty="0" smtClean="0">
                <a:latin typeface="Berlin Sans FB" pitchFamily="34" charset="0"/>
              </a:rPr>
              <a:t>Interview</a:t>
            </a:r>
            <a:endParaRPr lang="en-US" sz="2800" i="1" dirty="0">
              <a:latin typeface="Berlin Sans FB" pitchFamily="34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3581400" y="5029200"/>
            <a:ext cx="990600" cy="1066800"/>
          </a:xfrm>
          <a:prstGeom prst="stripedRightArrow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3505200" y="838200"/>
            <a:ext cx="990600" cy="1066800"/>
          </a:xfrm>
          <a:prstGeom prst="stripedRightArrow">
            <a:avLst/>
          </a:prstGeo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3048000"/>
            <a:ext cx="2260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Which to use?</a:t>
            </a:r>
            <a:endParaRPr lang="en-US" sz="2800" i="1" dirty="0"/>
          </a:p>
        </p:txBody>
      </p:sp>
      <p:sp>
        <p:nvSpPr>
          <p:cNvPr id="18" name="Rectangle 17"/>
          <p:cNvSpPr/>
          <p:nvPr/>
        </p:nvSpPr>
        <p:spPr>
          <a:xfrm>
            <a:off x="5181600" y="533400"/>
            <a:ext cx="3733800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daftar</a:t>
            </a:r>
            <a:r>
              <a:rPr lang="en-US" b="1" dirty="0" smtClean="0"/>
              <a:t> </a:t>
            </a:r>
            <a:r>
              <a:rPr lang="en-US" b="1" dirty="0" err="1" smtClean="0"/>
              <a:t>pertanyaan</a:t>
            </a:r>
            <a:r>
              <a:rPr lang="en-US" b="1" dirty="0" smtClean="0"/>
              <a:t> yang </a:t>
            </a:r>
            <a:r>
              <a:rPr lang="en-US" b="1" dirty="0" err="1" smtClean="0"/>
              <a:t>sudah</a:t>
            </a:r>
            <a:r>
              <a:rPr lang="en-US" b="1" dirty="0" smtClean="0"/>
              <a:t> </a:t>
            </a:r>
            <a:r>
              <a:rPr lang="en-US" b="1" dirty="0" err="1" smtClean="0"/>
              <a:t>terstandarisasi</a:t>
            </a:r>
            <a:r>
              <a:rPr lang="en-US" b="1" dirty="0" smtClean="0"/>
              <a:t> &amp; </a:t>
            </a:r>
            <a:r>
              <a:rPr lang="en-US" b="1" dirty="0" err="1" smtClean="0"/>
              <a:t>memungkinkan</a:t>
            </a:r>
            <a:r>
              <a:rPr lang="en-US" b="1" dirty="0" smtClean="0"/>
              <a:t> </a:t>
            </a:r>
            <a:r>
              <a:rPr lang="en-US" b="1" dirty="0" err="1" smtClean="0"/>
              <a:t>memberikan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setiap</a:t>
            </a:r>
            <a:r>
              <a:rPr lang="en-US" b="1" dirty="0" smtClean="0"/>
              <a:t> </a:t>
            </a:r>
            <a:r>
              <a:rPr lang="en-US" b="1" dirty="0" err="1" smtClean="0"/>
              <a:t>jawaban</a:t>
            </a:r>
            <a:r>
              <a:rPr lang="en-US" b="1" dirty="0" smtClean="0"/>
              <a:t> (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/>
              <a:t>dibutuhkan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5181600" y="4724400"/>
            <a:ext cx="3733800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menentukan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daftar</a:t>
            </a:r>
            <a:r>
              <a:rPr lang="en-US" b="1" dirty="0" smtClean="0"/>
              <a:t> </a:t>
            </a:r>
            <a:r>
              <a:rPr lang="en-US" b="1" dirty="0" err="1" smtClean="0"/>
              <a:t>pertanyaan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14600" y="0"/>
            <a:ext cx="3886200" cy="1752600"/>
          </a:xfrm>
          <a:prstGeom prst="ellipse">
            <a:avLst/>
          </a:prstGeom>
          <a:solidFill>
            <a:srgbClr val="FAFDDB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erlin Sans FB" pitchFamily="34" charset="0"/>
              </a:rPr>
              <a:t>Interview Content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752600"/>
            <a:ext cx="4159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Types of Question to Ask?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rot="5400000">
            <a:off x="2108837" y="1248428"/>
            <a:ext cx="1367135" cy="32988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 rot="16200000" flipH="1">
            <a:off x="3747136" y="2908937"/>
            <a:ext cx="1443337" cy="539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 rot="16200000" flipH="1">
            <a:off x="5537837" y="1118236"/>
            <a:ext cx="1367135" cy="35591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3810000"/>
            <a:ext cx="27432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Situational Questions</a:t>
            </a:r>
            <a:endParaRPr lang="en-US" sz="2200" b="1" dirty="0"/>
          </a:p>
        </p:txBody>
      </p:sp>
      <p:sp>
        <p:nvSpPr>
          <p:cNvPr id="13" name="Rectangle 12"/>
          <p:cNvSpPr/>
          <p:nvPr/>
        </p:nvSpPr>
        <p:spPr>
          <a:xfrm>
            <a:off x="2971800" y="3810000"/>
            <a:ext cx="27432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Behavioral Questions</a:t>
            </a:r>
            <a:endParaRPr lang="en-US" sz="2200" b="1" dirty="0"/>
          </a:p>
        </p:txBody>
      </p:sp>
      <p:sp>
        <p:nvSpPr>
          <p:cNvPr id="14" name="Rectangle 13"/>
          <p:cNvSpPr/>
          <p:nvPr/>
        </p:nvSpPr>
        <p:spPr>
          <a:xfrm>
            <a:off x="5943600" y="3810000"/>
            <a:ext cx="32004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Other Types of Questions</a:t>
            </a:r>
          </a:p>
          <a:p>
            <a:pPr algn="ctr"/>
            <a:r>
              <a:rPr lang="en-US" sz="2200" b="1" dirty="0" smtClean="0"/>
              <a:t>(Job-related Interview, Stress Interview, Puzzle Question)</a:t>
            </a:r>
            <a:endParaRPr lang="en-US" sz="2200" b="1" dirty="0"/>
          </a:p>
        </p:txBody>
      </p:sp>
      <p:sp>
        <p:nvSpPr>
          <p:cNvPr id="19" name="Up Arrow Callout 18"/>
          <p:cNvSpPr/>
          <p:nvPr/>
        </p:nvSpPr>
        <p:spPr>
          <a:xfrm>
            <a:off x="0" y="4953000"/>
            <a:ext cx="2743200" cy="1447800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How the candidate would behave in a given situation</a:t>
            </a:r>
            <a:endParaRPr lang="en-US" b="1" dirty="0"/>
          </a:p>
        </p:txBody>
      </p:sp>
      <p:sp>
        <p:nvSpPr>
          <p:cNvPr id="20" name="Up Arrow Callout 19"/>
          <p:cNvSpPr/>
          <p:nvPr/>
        </p:nvSpPr>
        <p:spPr>
          <a:xfrm>
            <a:off x="2971800" y="4953000"/>
            <a:ext cx="2743200" cy="1447800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How they reacted to actual situation in the past</a:t>
            </a:r>
            <a:endParaRPr lang="en-US" b="1" dirty="0"/>
          </a:p>
        </p:txBody>
      </p:sp>
      <p:sp>
        <p:nvSpPr>
          <p:cNvPr id="22" name="Up Arrow Callout 21"/>
          <p:cNvSpPr/>
          <p:nvPr/>
        </p:nvSpPr>
        <p:spPr>
          <a:xfrm>
            <a:off x="5943600" y="5257800"/>
            <a:ext cx="3200400" cy="1143000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Job-related Interview</a:t>
            </a:r>
          </a:p>
          <a:p>
            <a:pPr algn="ctr"/>
            <a:r>
              <a:rPr lang="en-US" b="1" dirty="0" smtClean="0"/>
              <a:t>Relevant past experiences</a:t>
            </a:r>
            <a:endParaRPr lang="en-US" b="1" dirty="0"/>
          </a:p>
        </p:txBody>
      </p:sp>
      <p:pic>
        <p:nvPicPr>
          <p:cNvPr id="23" name="Picture 22" descr="floral_ornaments_vector_6813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0"/>
            <a:ext cx="2286000" cy="890587"/>
          </a:xfrm>
          <a:prstGeom prst="rect">
            <a:avLst/>
          </a:prstGeom>
        </p:spPr>
      </p:pic>
      <p:pic>
        <p:nvPicPr>
          <p:cNvPr id="24" name="Picture 23" descr="floral_ornaments_vector_6813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86000" cy="890587"/>
          </a:xfrm>
          <a:prstGeom prst="rect">
            <a:avLst/>
          </a:prstGeom>
        </p:spPr>
      </p:pic>
      <p:pic>
        <p:nvPicPr>
          <p:cNvPr id="25" name="Picture 24" descr="3d-white-people-job-interview_gg63222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971800"/>
            <a:ext cx="1119827" cy="1071835"/>
          </a:xfrm>
          <a:prstGeom prst="rect">
            <a:avLst/>
          </a:prstGeom>
        </p:spPr>
      </p:pic>
      <p:pic>
        <p:nvPicPr>
          <p:cNvPr id="26" name="Picture 25" descr="situational-hypothetical-questio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0"/>
            <a:ext cx="1025236" cy="93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peed_da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5755302"/>
            <a:ext cx="1219200" cy="1102698"/>
          </a:xfrm>
          <a:prstGeom prst="rect">
            <a:avLst/>
          </a:prstGeom>
        </p:spPr>
      </p:pic>
      <p:pic>
        <p:nvPicPr>
          <p:cNvPr id="24" name="Picture 23" descr="photoGridImage-1-300x300.png"/>
          <p:cNvPicPr>
            <a:picLocks noChangeAspect="1"/>
          </p:cNvPicPr>
          <p:nvPr/>
        </p:nvPicPr>
        <p:blipFill>
          <a:blip r:embed="rId3"/>
          <a:srcRect l="45481" t="65015" r="3207"/>
          <a:stretch>
            <a:fillRect/>
          </a:stretch>
        </p:blipFill>
        <p:spPr>
          <a:xfrm>
            <a:off x="685800" y="5870864"/>
            <a:ext cx="1447800" cy="987136"/>
          </a:xfrm>
          <a:prstGeom prst="rect">
            <a:avLst/>
          </a:prstGeom>
        </p:spPr>
      </p:pic>
      <p:pic>
        <p:nvPicPr>
          <p:cNvPr id="25" name="Picture 24" descr="Second Lif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990600"/>
            <a:ext cx="1655152" cy="1028700"/>
          </a:xfrm>
          <a:prstGeom prst="rect">
            <a:avLst/>
          </a:prstGeom>
        </p:spPr>
      </p:pic>
      <p:pic>
        <p:nvPicPr>
          <p:cNvPr id="21" name="Picture 20" descr="computer-opera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5817203"/>
            <a:ext cx="1066800" cy="1040797"/>
          </a:xfrm>
          <a:prstGeom prst="rect">
            <a:avLst/>
          </a:prstGeom>
        </p:spPr>
      </p:pic>
      <p:pic>
        <p:nvPicPr>
          <p:cNvPr id="20" name="Picture 19" descr="3d-white-people-job-interview_gg6322238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838200"/>
            <a:ext cx="1279051" cy="122423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14600" y="228600"/>
            <a:ext cx="3886200" cy="1066800"/>
          </a:xfrm>
          <a:prstGeom prst="ellipse">
            <a:avLst/>
          </a:prstGeom>
          <a:solidFill>
            <a:srgbClr val="FAFDDB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erlin Sans FB" pitchFamily="34" charset="0"/>
              </a:rPr>
              <a:t>Administering the Interview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981200"/>
            <a:ext cx="2895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One-On-One Interview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3505200"/>
            <a:ext cx="2895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Sequential Interview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5029200"/>
            <a:ext cx="2895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Panel Interview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3124200" y="1981200"/>
            <a:ext cx="2895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Phone Interview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505200"/>
            <a:ext cx="2895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Video / Web Interview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124200" y="5029200"/>
            <a:ext cx="2895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Computerized Interview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6248400" y="1981200"/>
            <a:ext cx="2895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Second Life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6248400" y="3505200"/>
            <a:ext cx="2895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Bain &amp; Company Case Interview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6248400" y="5029200"/>
            <a:ext cx="2895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Speed Dating</a:t>
            </a:r>
            <a:endParaRPr lang="en-US" sz="2400" b="1" dirty="0"/>
          </a:p>
        </p:txBody>
      </p:sp>
      <p:pic>
        <p:nvPicPr>
          <p:cNvPr id="22" name="Picture 21" descr="Skype-Interview-Tip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91000" y="4267200"/>
            <a:ext cx="838200" cy="785948"/>
          </a:xfrm>
          <a:prstGeom prst="rect">
            <a:avLst/>
          </a:prstGeom>
        </p:spPr>
      </p:pic>
      <p:pic>
        <p:nvPicPr>
          <p:cNvPr id="23" name="Picture 22" descr="All_About_Phone_Interview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8600" y="2667000"/>
            <a:ext cx="993458" cy="838200"/>
          </a:xfrm>
          <a:prstGeom prst="rect">
            <a:avLst/>
          </a:prstGeom>
        </p:spPr>
      </p:pic>
      <p:pic>
        <p:nvPicPr>
          <p:cNvPr id="28" name="Picture 27" descr="floral_ornaments_vector_681320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1" y="0"/>
            <a:ext cx="2286000" cy="890587"/>
          </a:xfrm>
          <a:prstGeom prst="rect">
            <a:avLst/>
          </a:prstGeom>
        </p:spPr>
      </p:pic>
      <p:pic>
        <p:nvPicPr>
          <p:cNvPr id="29" name="Picture 28" descr="floral_ornaments_vector_681320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0" y="0"/>
            <a:ext cx="2286000" cy="890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eparation 9"/>
          <p:cNvSpPr/>
          <p:nvPr/>
        </p:nvSpPr>
        <p:spPr>
          <a:xfrm>
            <a:off x="0" y="0"/>
            <a:ext cx="8686800" cy="1143000"/>
          </a:xfrm>
          <a:prstGeom prst="flowChartPreparation">
            <a:avLst/>
          </a:prstGeom>
          <a:solidFill>
            <a:srgbClr val="FAFDD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smtClean="0">
                <a:latin typeface="Berlin Sans FB" pitchFamily="34" charset="0"/>
              </a:rPr>
              <a:t>3 Ways to Make the Interview Useful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752600"/>
            <a:ext cx="6858000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Use structured situational interviews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143000" y="3124200"/>
            <a:ext cx="6858000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Carefully select traits to assess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143000" y="4495800"/>
            <a:ext cx="6858000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Beware of </a:t>
            </a:r>
            <a:r>
              <a:rPr lang="en-US" sz="2800" b="1" dirty="0" err="1" smtClean="0"/>
              <a:t>Commiting</a:t>
            </a:r>
            <a:r>
              <a:rPr lang="en-US" sz="2800" b="1" dirty="0" smtClean="0"/>
              <a:t> Interviewing Errors</a:t>
            </a:r>
            <a:endParaRPr lang="en-US" sz="2800" b="1" dirty="0"/>
          </a:p>
        </p:txBody>
      </p:sp>
      <p:sp>
        <p:nvSpPr>
          <p:cNvPr id="7" name="Oval 6"/>
          <p:cNvSpPr/>
          <p:nvPr/>
        </p:nvSpPr>
        <p:spPr>
          <a:xfrm>
            <a:off x="7696200" y="2286000"/>
            <a:ext cx="6096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ym typeface="Wingdings"/>
              </a:rPr>
              <a:t></a:t>
            </a:r>
            <a:endParaRPr lang="en-US" sz="6000" dirty="0"/>
          </a:p>
        </p:txBody>
      </p:sp>
      <p:sp>
        <p:nvSpPr>
          <p:cNvPr id="8" name="Oval 7"/>
          <p:cNvSpPr/>
          <p:nvPr/>
        </p:nvSpPr>
        <p:spPr>
          <a:xfrm>
            <a:off x="7772400" y="3581400"/>
            <a:ext cx="6096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ym typeface="Wingdings"/>
              </a:rPr>
              <a:t></a:t>
            </a:r>
            <a:endParaRPr lang="en-US" sz="6000" dirty="0"/>
          </a:p>
        </p:txBody>
      </p:sp>
      <p:sp>
        <p:nvSpPr>
          <p:cNvPr id="9" name="Oval 8"/>
          <p:cNvSpPr/>
          <p:nvPr/>
        </p:nvSpPr>
        <p:spPr>
          <a:xfrm>
            <a:off x="7772400" y="4953000"/>
            <a:ext cx="6096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ym typeface="Wingdings"/>
              </a:rPr>
              <a:t>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346</Words>
  <Application>Microsoft Office PowerPoint</Application>
  <PresentationFormat>On-screen Show (4:3)</PresentationFormat>
  <Paragraphs>84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Agency FB</vt:lpstr>
      <vt:lpstr>Arial</vt:lpstr>
      <vt:lpstr>Arial Rounded MT Bold</vt:lpstr>
      <vt:lpstr>Berlin Sans FB</vt:lpstr>
      <vt:lpstr>Calibri</vt:lpstr>
      <vt:lpstr>Wingdings</vt:lpstr>
      <vt:lpstr>Office Theme</vt:lpstr>
      <vt:lpstr>BAB 7 Interviewing Candidates</vt:lpstr>
      <vt:lpstr>Learning Objectives</vt:lpstr>
      <vt:lpstr>BASIC TYPES OF INTERVIEWS </vt:lpstr>
      <vt:lpstr>Definisi</vt:lpstr>
      <vt:lpstr>PowerPoint Presentation</vt:lpstr>
      <vt:lpstr>PowerPoint Presentation</vt:lpstr>
      <vt:lpstr>PowerPoint Presentation</vt:lpstr>
      <vt:lpstr>PowerPoint Presentation</vt:lpstr>
      <vt:lpstr>3 Ways to Make the Interview Useful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7 Interviewing Candidates</dc:title>
  <dc:creator>CHRISTY</dc:creator>
  <cp:lastModifiedBy>Mangde Mahendrata</cp:lastModifiedBy>
  <cp:revision>26</cp:revision>
  <dcterms:created xsi:type="dcterms:W3CDTF">2016-02-24T13:21:28Z</dcterms:created>
  <dcterms:modified xsi:type="dcterms:W3CDTF">2016-02-26T16:10:31Z</dcterms:modified>
</cp:coreProperties>
</file>