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82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3" r:id="rId16"/>
    <p:sldId id="264" r:id="rId17"/>
    <p:sldId id="265" r:id="rId18"/>
    <p:sldId id="266" r:id="rId19"/>
    <p:sldId id="267" r:id="rId20"/>
    <p:sldId id="268" r:id="rId21"/>
    <p:sldId id="258" r:id="rId22"/>
    <p:sldId id="259" r:id="rId23"/>
    <p:sldId id="260" r:id="rId24"/>
    <p:sldId id="261" r:id="rId25"/>
    <p:sldId id="262" r:id="rId26"/>
    <p:sldId id="269" r:id="rId27"/>
    <p:sldId id="283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D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4660"/>
  </p:normalViewPr>
  <p:slideViewPr>
    <p:cSldViewPr>
      <p:cViewPr>
        <p:scale>
          <a:sx n="69" d="100"/>
          <a:sy n="69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A719B-4BB6-4F5F-8C59-1B9C262B8DF3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37E44-ED3E-4C2C-B45C-2576FCDFD00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87C6-4EF6-4024-8C88-80234E6EBE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340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87C6-4EF6-4024-8C88-80234E6EBE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40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87C6-4EF6-4024-8C88-80234E6EBE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785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87C6-4EF6-4024-8C88-80234E6EBE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33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87C6-4EF6-4024-8C88-80234E6EBE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3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87C6-4EF6-4024-8C88-80234E6EBE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37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37E44-ED3E-4C2C-B45C-2576FCDFD002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378AD6-75D8-4ACA-82C0-3D017108EFD5}" type="datetimeFigureOut">
              <a:rPr lang="id-ID" smtClean="0"/>
              <a:pPr/>
              <a:t>04/03/2016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7A5E75-BD1F-4832-A2A0-2FD5692E40F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071670" y="785794"/>
            <a:ext cx="5143536" cy="185738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Training and Developing Employees</a:t>
            </a:r>
            <a:endParaRPr lang="id-ID" sz="2800" dirty="0"/>
          </a:p>
        </p:txBody>
      </p:sp>
      <p:sp>
        <p:nvSpPr>
          <p:cNvPr id="6" name="Flowchart: Decision 5"/>
          <p:cNvSpPr/>
          <p:nvPr/>
        </p:nvSpPr>
        <p:spPr>
          <a:xfrm>
            <a:off x="7429520" y="285728"/>
            <a:ext cx="1214446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269</a:t>
            </a:r>
            <a:endParaRPr lang="id-ID" dirty="0"/>
          </a:p>
        </p:txBody>
      </p:sp>
      <p:sp>
        <p:nvSpPr>
          <p:cNvPr id="7" name="Horizontal Scroll 6"/>
          <p:cNvSpPr/>
          <p:nvPr/>
        </p:nvSpPr>
        <p:spPr>
          <a:xfrm>
            <a:off x="285720" y="214290"/>
            <a:ext cx="1571636" cy="85725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Chapter 8</a:t>
            </a:r>
            <a:endParaRPr lang="id-ID" dirty="0"/>
          </a:p>
        </p:txBody>
      </p:sp>
      <p:sp>
        <p:nvSpPr>
          <p:cNvPr id="9" name="Pentagon 8"/>
          <p:cNvSpPr/>
          <p:nvPr/>
        </p:nvSpPr>
        <p:spPr>
          <a:xfrm>
            <a:off x="5572132" y="3071810"/>
            <a:ext cx="2286016" cy="107157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Boma Wikanthyasa Irawan</a:t>
            </a:r>
          </a:p>
          <a:p>
            <a:pPr algn="ctr"/>
            <a:r>
              <a:rPr lang="id-ID" dirty="0" smtClean="0"/>
              <a:t>2014021024 </a:t>
            </a:r>
            <a:endParaRPr lang="id-ID" dirty="0"/>
          </a:p>
        </p:txBody>
      </p:sp>
      <p:sp>
        <p:nvSpPr>
          <p:cNvPr id="10" name="Pentagon 9"/>
          <p:cNvSpPr/>
          <p:nvPr/>
        </p:nvSpPr>
        <p:spPr>
          <a:xfrm>
            <a:off x="5572132" y="4357694"/>
            <a:ext cx="2286016" cy="100013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Dyah Ayu Karyanti</a:t>
            </a:r>
          </a:p>
          <a:p>
            <a:pPr algn="ctr"/>
            <a:r>
              <a:rPr lang="id-ID" dirty="0" smtClean="0"/>
              <a:t>2014021006</a:t>
            </a:r>
            <a:endParaRPr lang="id-ID" dirty="0"/>
          </a:p>
        </p:txBody>
      </p:sp>
      <p:sp>
        <p:nvSpPr>
          <p:cNvPr id="11" name="Pentagon 10"/>
          <p:cNvSpPr/>
          <p:nvPr/>
        </p:nvSpPr>
        <p:spPr>
          <a:xfrm>
            <a:off x="5572132" y="5572140"/>
            <a:ext cx="2286016" cy="100013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Fandi Nofaldiansyah</a:t>
            </a:r>
          </a:p>
          <a:p>
            <a:pPr algn="ctr"/>
            <a:r>
              <a:rPr lang="id-ID" dirty="0" smtClean="0"/>
              <a:t>2014021027</a:t>
            </a:r>
            <a:endParaRPr lang="id-ID" dirty="0"/>
          </a:p>
        </p:txBody>
      </p:sp>
      <p:pic>
        <p:nvPicPr>
          <p:cNvPr id="13" name="Picture 12" descr="trai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500570"/>
            <a:ext cx="2533477" cy="2214578"/>
          </a:xfrm>
          <a:prstGeom prst="rect">
            <a:avLst/>
          </a:prstGeom>
        </p:spPr>
      </p:pic>
      <p:pic>
        <p:nvPicPr>
          <p:cNvPr id="14" name="Picture 13" descr="training-and-developm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86058"/>
            <a:ext cx="4000528" cy="1787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Pelatihan</a:t>
            </a:r>
            <a:r>
              <a:rPr lang="en-US" dirty="0" smtClean="0"/>
              <a:t> yang </a:t>
            </a:r>
            <a:r>
              <a:rPr lang="en-US" dirty="0" err="1" smtClean="0"/>
              <a:t>ekspert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frasa</a:t>
            </a:r>
            <a:r>
              <a:rPr lang="en-US" dirty="0" smtClean="0"/>
              <a:t> “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pic>
        <p:nvPicPr>
          <p:cNvPr id="4" name="Picture 3" descr="performance-image.jp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876"/>
            <a:ext cx="4000506" cy="30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93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ADDIE five-step Training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endParaRPr lang="en-US" dirty="0" smtClean="0"/>
          </a:p>
          <a:p>
            <a:r>
              <a:rPr lang="en-US" dirty="0" err="1" smtClean="0"/>
              <a:t>Mendesign</a:t>
            </a:r>
            <a:r>
              <a:rPr lang="en-US" dirty="0" smtClean="0"/>
              <a:t> </a:t>
            </a:r>
            <a:r>
              <a:rPr lang="en-US" dirty="0" err="1" smtClean="0"/>
              <a:t>kesulurahan</a:t>
            </a:r>
            <a:r>
              <a:rPr lang="en-US" dirty="0" smtClean="0"/>
              <a:t> program </a:t>
            </a:r>
            <a:r>
              <a:rPr lang="en-US" dirty="0" err="1" smtClean="0"/>
              <a:t>pelatihan</a:t>
            </a:r>
            <a:endParaRPr lang="en-US" dirty="0" smtClean="0"/>
          </a:p>
          <a:p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endParaRPr lang="en-US" dirty="0" smtClean="0"/>
          </a:p>
          <a:p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yang </a:t>
            </a:r>
            <a:r>
              <a:rPr lang="en-US" dirty="0" err="1" smtClean="0"/>
              <a:t>sesungguhnya</a:t>
            </a:r>
            <a:r>
              <a:rPr lang="en-US" dirty="0" smtClean="0"/>
              <a:t> yang di </a:t>
            </a:r>
            <a:r>
              <a:rPr lang="en-US" dirty="0" err="1" smtClean="0"/>
              <a:t>targetkan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on-the-job/ </a:t>
            </a:r>
            <a:r>
              <a:rPr lang="en-US" dirty="0" err="1" smtClean="0"/>
              <a:t>pelatihan</a:t>
            </a:r>
            <a:r>
              <a:rPr lang="en-US" dirty="0" smtClean="0"/>
              <a:t> online</a:t>
            </a:r>
          </a:p>
          <a:p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keefektifan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  <p:pic>
        <p:nvPicPr>
          <p:cNvPr id="4" name="Picture 3" descr="5-step-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462745"/>
            <a:ext cx="4572032" cy="2395255"/>
          </a:xfrm>
          <a:prstGeom prst="rect">
            <a:avLst/>
          </a:prstGeom>
        </p:spPr>
      </p:pic>
      <p:sp>
        <p:nvSpPr>
          <p:cNvPr id="5" name="Flowchart: Decision 4"/>
          <p:cNvSpPr/>
          <p:nvPr/>
        </p:nvSpPr>
        <p:spPr>
          <a:xfrm>
            <a:off x="7429520" y="285728"/>
            <a:ext cx="1214446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273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13100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Conducting the training needs </a:t>
            </a:r>
            <a:r>
              <a:rPr lang="en-US" sz="3200" b="1" dirty="0" smtClean="0"/>
              <a:t>analysis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>strategic training needs analysis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current training needs analysis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 smtClean="0"/>
              <a:t/>
            </a:r>
            <a:br>
              <a:rPr lang="id-ID" sz="3200" dirty="0" smtClean="0"/>
            </a:br>
            <a:endParaRPr lang="en-US" sz="3200" dirty="0"/>
          </a:p>
        </p:txBody>
      </p:sp>
      <p:sp>
        <p:nvSpPr>
          <p:cNvPr id="10" name="Down Arrow 9"/>
          <p:cNvSpPr/>
          <p:nvPr/>
        </p:nvSpPr>
        <p:spPr>
          <a:xfrm>
            <a:off x="4286248" y="2214554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287982" y="38100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47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Analyzing new employees’ training models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Karyawan</a:t>
            </a:r>
            <a:r>
              <a:rPr lang="en-US" dirty="0" smtClean="0"/>
              <a:t> di </a:t>
            </a:r>
            <a:r>
              <a:rPr lang="en-US" dirty="0" err="1" smtClean="0"/>
              <a:t>tingkat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menyewa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berpengalaman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melatih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endParaRPr lang="en-US" dirty="0"/>
          </a:p>
        </p:txBody>
      </p:sp>
      <p:pic>
        <p:nvPicPr>
          <p:cNvPr id="5" name="Picture 4" descr="x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643314"/>
            <a:ext cx="3778789" cy="2514612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>
            <a:off x="7429520" y="285728"/>
            <a:ext cx="1214446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274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23470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Profiles And Competency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Strategi</a:t>
            </a:r>
            <a:r>
              <a:rPr lang="en-US" dirty="0" smtClean="0"/>
              <a:t> – employee behaviors – </a:t>
            </a:r>
            <a:r>
              <a:rPr lang="en-US" dirty="0" err="1" smtClean="0"/>
              <a:t>employe</a:t>
            </a:r>
            <a:r>
              <a:rPr lang="en-US" dirty="0" smtClean="0"/>
              <a:t> competencies – training and developments needs – training implementation </a:t>
            </a:r>
            <a:r>
              <a:rPr lang="en-US" smtClean="0"/>
              <a:t>and evaluation</a:t>
            </a:r>
            <a:endParaRPr lang="en-US"/>
          </a:p>
        </p:txBody>
      </p:sp>
      <p:pic>
        <p:nvPicPr>
          <p:cNvPr id="4" name="Picture 3" descr="employee-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071810"/>
            <a:ext cx="4636882" cy="31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84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Designing the Training Program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Content Placeholder 10" descr="best-training-soccer-ball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57290" y="4286232"/>
            <a:ext cx="5829300" cy="2571768"/>
          </a:xfrm>
        </p:spPr>
      </p:pic>
      <p:sp>
        <p:nvSpPr>
          <p:cNvPr id="4" name="Rectangle 3"/>
          <p:cNvSpPr/>
          <p:nvPr/>
        </p:nvSpPr>
        <p:spPr>
          <a:xfrm>
            <a:off x="609600" y="1399309"/>
            <a:ext cx="37338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Setting Learning Objective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362200"/>
            <a:ext cx="3733800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Making the Learning </a:t>
            </a:r>
            <a:r>
              <a:rPr lang="en-US" dirty="0" err="1" smtClean="0"/>
              <a:t>Maningful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4163291"/>
            <a:ext cx="37338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Training Design Issues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1399309"/>
            <a:ext cx="37338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Creating a Motivational Environment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3276600"/>
            <a:ext cx="3733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Ensuring Transfer of Learning to the Job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" y="3276600"/>
            <a:ext cx="3733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Reinforcing the Learning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59036" y="2355273"/>
            <a:ext cx="3733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Making Skill Transfer Obvious and Easy</a:t>
            </a:r>
            <a:endParaRPr lang="en-US" dirty="0"/>
          </a:p>
        </p:txBody>
      </p:sp>
      <p:sp>
        <p:nvSpPr>
          <p:cNvPr id="12" name="Flowchart: Decision 11"/>
          <p:cNvSpPr/>
          <p:nvPr/>
        </p:nvSpPr>
        <p:spPr>
          <a:xfrm>
            <a:off x="7429520" y="285728"/>
            <a:ext cx="1214446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276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522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19437" y="296545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066800" y="1981200"/>
            <a:ext cx="6858000" cy="2971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Developing the Program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images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1857364"/>
          </a:xfrm>
          <a:prstGeom prst="rect">
            <a:avLst/>
          </a:prstGeom>
        </p:spPr>
      </p:pic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929198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357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Training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ON-THE-JOB TRAINING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APPRENTICESHIP TRAINING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INFORMAL LEARNING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JOB INSTRUCTION TRAINING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LECTURES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PROGRAMMED LEARNING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AUDIOVISUAL-BASED TRAINING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VESTIBULE TRAINING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ELECTRONIC PERFORMANCES SUPPORT SYSTEM (EPSS)</a:t>
            </a:r>
          </a:p>
        </p:txBody>
      </p:sp>
      <p:pic>
        <p:nvPicPr>
          <p:cNvPr id="4" name="Picture 3" descr="business-training-cartoon-125582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000108"/>
            <a:ext cx="1857388" cy="3214710"/>
          </a:xfrm>
          <a:prstGeom prst="rect">
            <a:avLst/>
          </a:prstGeom>
        </p:spPr>
      </p:pic>
      <p:sp>
        <p:nvSpPr>
          <p:cNvPr id="5" name="Flowchart: Decision 4"/>
          <p:cNvSpPr/>
          <p:nvPr/>
        </p:nvSpPr>
        <p:spPr>
          <a:xfrm>
            <a:off x="7429520" y="285728"/>
            <a:ext cx="1214446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279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5556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-cat-trai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5214950"/>
            <a:ext cx="235745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10. COMPUTER-BASED TRAINING (CBT)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11. SIMULATED LEARNING</a:t>
            </a:r>
          </a:p>
          <a:p>
            <a:pPr marL="0" indent="0">
              <a:buNone/>
            </a:pPr>
            <a:r>
              <a:rPr lang="en-US" sz="2800" b="1" dirty="0" smtClean="0"/>
              <a:t>12. INTERACTIVE LEARNING</a:t>
            </a:r>
          </a:p>
          <a:p>
            <a:pPr marL="0" indent="0">
              <a:buNone/>
            </a:pPr>
            <a:r>
              <a:rPr lang="en-US" sz="2800" b="1" dirty="0" smtClean="0"/>
              <a:t>13. INTERNET-BASED TRAINING</a:t>
            </a:r>
          </a:p>
          <a:p>
            <a:pPr marL="0" indent="0">
              <a:buNone/>
            </a:pPr>
            <a:r>
              <a:rPr lang="en-US" sz="2800" b="1" dirty="0" smtClean="0"/>
              <a:t>14. IMPROVING PRODUCTIVITY THROUGH HRIS</a:t>
            </a:r>
          </a:p>
          <a:p>
            <a:pPr marL="0" indent="0">
              <a:buNone/>
            </a:pPr>
            <a:r>
              <a:rPr lang="en-US" sz="2800" b="1" dirty="0" smtClean="0"/>
              <a:t>15. MOBILE LEARNING</a:t>
            </a:r>
          </a:p>
          <a:p>
            <a:pPr marL="0" indent="0">
              <a:buNone/>
            </a:pPr>
            <a:r>
              <a:rPr lang="en-US" sz="2800" b="1" dirty="0" smtClean="0"/>
              <a:t>16. THE VIRTUAL CLASSROOM</a:t>
            </a:r>
          </a:p>
          <a:p>
            <a:pPr marL="0" indent="0">
              <a:buNone/>
            </a:pPr>
            <a:r>
              <a:rPr lang="en-US" sz="2800" b="1" dirty="0" smtClean="0"/>
              <a:t>17.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LIFELONG AND LITERACY TRAINING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18. TEAM TRAINING</a:t>
            </a:r>
          </a:p>
        </p:txBody>
      </p:sp>
    </p:spTree>
    <p:extLst>
      <p:ext uri="{BB962C8B-B14F-4D97-AF65-F5344CB8AC3E}">
        <p14:creationId xmlns="" xmlns:p14="http://schemas.microsoft.com/office/powerpoint/2010/main" val="31958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ON-THE-JOB TRAINING (OJT)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images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-24"/>
            <a:ext cx="9143999" cy="6858000"/>
          </a:xfrm>
        </p:spPr>
      </p:pic>
      <p:sp>
        <p:nvSpPr>
          <p:cNvPr id="4" name="Rounded Rectangle 3"/>
          <p:cNvSpPr/>
          <p:nvPr/>
        </p:nvSpPr>
        <p:spPr>
          <a:xfrm>
            <a:off x="3352800" y="1790700"/>
            <a:ext cx="259080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OJT </a:t>
            </a:r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667000" y="2576945"/>
            <a:ext cx="3810000" cy="609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Prepare the Learner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3366654"/>
            <a:ext cx="3810000" cy="609600"/>
          </a:xfrm>
          <a:prstGeom prst="ellipse">
            <a:avLst/>
          </a:prstGeom>
          <a:solidFill>
            <a:srgbClr val="EF1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 The Operation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4197927"/>
            <a:ext cx="38100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 a Tryout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200" y="4987636"/>
            <a:ext cx="37338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Follow-Up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072206"/>
            <a:ext cx="3810000" cy="785794"/>
          </a:xfrm>
          <a:prstGeom prst="rect">
            <a:avLst/>
          </a:prstGeom>
        </p:spPr>
      </p:pic>
      <p:pic>
        <p:nvPicPr>
          <p:cNvPr id="6" name="Picture 5" descr="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0"/>
            <a:ext cx="3133725" cy="121442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28596" y="428604"/>
            <a:ext cx="8072494" cy="64293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dirty="0" smtClean="0"/>
              <a:t>Summarize the purpose and process of employes orientation.</a:t>
            </a:r>
          </a:p>
          <a:p>
            <a:pPr marL="342900" indent="-342900">
              <a:buAutoNum type="arabicPeriod"/>
            </a:pPr>
            <a:r>
              <a:rPr lang="id-ID" dirty="0" smtClean="0"/>
              <a:t>List and briefly explain each of the five steps in the training process.</a:t>
            </a:r>
          </a:p>
          <a:p>
            <a:pPr marL="342900" indent="-342900">
              <a:buAutoNum type="arabicPeriod"/>
            </a:pPr>
            <a:r>
              <a:rPr lang="id-ID" dirty="0" smtClean="0"/>
              <a:t>Describe and ilustrate how you would identify training requirements.</a:t>
            </a:r>
          </a:p>
          <a:p>
            <a:pPr marL="342900" indent="-342900">
              <a:buAutoNum type="arabicPeriod"/>
            </a:pPr>
            <a:r>
              <a:rPr lang="id-ID" dirty="0" smtClean="0"/>
              <a:t>Explain how to distinguish between problems you can fix wtih training and those you can’t.</a:t>
            </a:r>
          </a:p>
          <a:p>
            <a:pPr marL="342900" indent="-342900">
              <a:buAutoNum type="arabicPeriod"/>
            </a:pPr>
            <a:r>
              <a:rPr lang="id-ID" dirty="0" smtClean="0"/>
              <a:t>Discuss how you would motivate trainees.</a:t>
            </a:r>
          </a:p>
          <a:p>
            <a:pPr marL="342900" indent="-342900">
              <a:buAutoNum type="arabicPeriod"/>
            </a:pPr>
            <a:r>
              <a:rPr lang="id-ID" dirty="0" smtClean="0"/>
              <a:t>Explain how to use five training techniques.</a:t>
            </a:r>
          </a:p>
          <a:p>
            <a:pPr marL="342900" indent="-342900">
              <a:buAutoNum type="arabicPeriod"/>
            </a:pPr>
            <a:r>
              <a:rPr lang="id-ID" dirty="0" smtClean="0"/>
              <a:t>List and briefly discuss four management development programs.</a:t>
            </a:r>
          </a:p>
          <a:p>
            <a:pPr marL="342900" indent="-342900">
              <a:buAutoNum type="arabicPeriod"/>
            </a:pPr>
            <a:r>
              <a:rPr lang="id-ID" dirty="0" smtClean="0"/>
              <a:t>List and briefly discuss the importance of the eight steps in leading organizational change.</a:t>
            </a:r>
          </a:p>
          <a:p>
            <a:pPr marL="342900" indent="-342900">
              <a:buAutoNum type="arabicPeriod"/>
            </a:pPr>
            <a:r>
              <a:rPr lang="id-ID" dirty="0" smtClean="0"/>
              <a:t>Answer the question, “what is organizational development and how does it differ from traditional approaches to organizational change ?”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0515170512Human-Resource-Manag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0"/>
            <a:ext cx="3643338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Continue…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Apprenticeship </a:t>
            </a:r>
            <a:r>
              <a:rPr lang="en-US" sz="3600" dirty="0" smtClean="0">
                <a:solidFill>
                  <a:srgbClr val="FFFF00"/>
                </a:solidFill>
              </a:rPr>
              <a:t>Training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Simulated Learning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Lifelong and Literacy Training Techniques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Team Training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cropped-hrm-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786322"/>
            <a:ext cx="5286412" cy="18859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500562" y="2500306"/>
            <a:ext cx="928694" cy="500066"/>
          </a:xfrm>
          <a:prstGeom prst="straightConnector1">
            <a:avLst/>
          </a:prstGeom>
          <a:ln w="57150">
            <a:solidFill>
              <a:srgbClr val="EF1D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00562" y="3000372"/>
            <a:ext cx="1071570" cy="1588"/>
          </a:xfrm>
          <a:prstGeom prst="straightConnector1">
            <a:avLst/>
          </a:prstGeom>
          <a:ln w="57150">
            <a:solidFill>
              <a:srgbClr val="EF1D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00562" y="3000372"/>
            <a:ext cx="1000132" cy="500066"/>
          </a:xfrm>
          <a:prstGeom prst="straightConnector1">
            <a:avLst/>
          </a:prstGeom>
          <a:ln w="57150">
            <a:solidFill>
              <a:srgbClr val="EF1D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786446" y="2143116"/>
            <a:ext cx="278608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F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U.S ARMY EXAMPLE</a:t>
            </a:r>
            <a:endParaRPr lang="id-ID" dirty="0"/>
          </a:p>
        </p:txBody>
      </p:sp>
      <p:sp>
        <p:nvSpPr>
          <p:cNvPr id="17" name="Rounded Rectangle 16"/>
          <p:cNvSpPr/>
          <p:nvPr/>
        </p:nvSpPr>
        <p:spPr>
          <a:xfrm>
            <a:off x="5786446" y="2714620"/>
            <a:ext cx="2786082" cy="5000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F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OTHER EXAMPLE</a:t>
            </a:r>
            <a:endParaRPr lang="id-ID" dirty="0"/>
          </a:p>
        </p:txBody>
      </p:sp>
      <p:sp>
        <p:nvSpPr>
          <p:cNvPr id="18" name="Rounded Rectangle 17"/>
          <p:cNvSpPr/>
          <p:nvPr/>
        </p:nvSpPr>
        <p:spPr>
          <a:xfrm>
            <a:off x="5786446" y="3286124"/>
            <a:ext cx="2786082" cy="500066"/>
          </a:xfrm>
          <a:prstGeom prst="roundRect">
            <a:avLst/>
          </a:prstGeom>
          <a:ln>
            <a:solidFill>
              <a:srgbClr val="EF1D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ADVANTAGES</a:t>
            </a:r>
            <a:endParaRPr lang="id-ID" dirty="0"/>
          </a:p>
        </p:txBody>
      </p:sp>
      <p:sp>
        <p:nvSpPr>
          <p:cNvPr id="19" name="Curved Left Arrow 18"/>
          <p:cNvSpPr/>
          <p:nvPr/>
        </p:nvSpPr>
        <p:spPr>
          <a:xfrm>
            <a:off x="6715140" y="4071942"/>
            <a:ext cx="500066" cy="1214446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71934" y="4857760"/>
            <a:ext cx="242889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LITERACY TRAINING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6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</a:t>
            </a:r>
            <a:r>
              <a:rPr lang="en-US" dirty="0" err="1" smtClean="0"/>
              <a:t>ist</a:t>
            </a:r>
            <a:r>
              <a:rPr lang="en-US" dirty="0" smtClean="0"/>
              <a:t> and briefly discuss four management development programs.</a:t>
            </a:r>
            <a:endParaRPr lang="id-ID" dirty="0"/>
          </a:p>
        </p:txBody>
      </p:sp>
      <p:pic>
        <p:nvPicPr>
          <p:cNvPr id="8" name="Content Placeholder 7" descr="p2g_toolBox_Strateg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43307" y="1500174"/>
            <a:ext cx="3571900" cy="1888704"/>
          </a:xfrm>
        </p:spPr>
      </p:pic>
      <p:sp>
        <p:nvSpPr>
          <p:cNvPr id="4" name="Oval 3"/>
          <p:cNvSpPr/>
          <p:nvPr/>
        </p:nvSpPr>
        <p:spPr>
          <a:xfrm>
            <a:off x="571472" y="1571612"/>
            <a:ext cx="2857520" cy="17145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Strategy and Development</a:t>
            </a:r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785786" y="3714752"/>
            <a:ext cx="2857520" cy="12858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1. Managerial On-the-Job Training</a:t>
            </a:r>
            <a:endParaRPr lang="id-ID" dirty="0"/>
          </a:p>
        </p:txBody>
      </p:sp>
      <p:pic>
        <p:nvPicPr>
          <p:cNvPr id="9" name="Picture 8" descr="10-29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072074"/>
            <a:ext cx="2500330" cy="15875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286380" y="5143512"/>
            <a:ext cx="2357454" cy="11430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Action Learning</a:t>
            </a:r>
            <a:endParaRPr lang="id-ID" dirty="0"/>
          </a:p>
        </p:txBody>
      </p:sp>
      <p:sp>
        <p:nvSpPr>
          <p:cNvPr id="11" name="Rounded Rectangle 10"/>
          <p:cNvSpPr/>
          <p:nvPr/>
        </p:nvSpPr>
        <p:spPr>
          <a:xfrm>
            <a:off x="5294950" y="3585943"/>
            <a:ext cx="2357454" cy="11430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Coaching/Understudy Approach</a:t>
            </a:r>
            <a:endParaRPr lang="id-ID" dirty="0"/>
          </a:p>
        </p:txBody>
      </p:sp>
      <p:cxnSp>
        <p:nvCxnSpPr>
          <p:cNvPr id="13" name="Straight Arrow Connector 12"/>
          <p:cNvCxnSpPr>
            <a:stCxn id="5" idx="3"/>
            <a:endCxn id="11" idx="1"/>
          </p:cNvCxnSpPr>
          <p:nvPr/>
        </p:nvCxnSpPr>
        <p:spPr>
          <a:xfrm flipV="1">
            <a:off x="3643306" y="4157447"/>
            <a:ext cx="1651644" cy="200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10" idx="1"/>
          </p:cNvCxnSpPr>
          <p:nvPr/>
        </p:nvCxnSpPr>
        <p:spPr>
          <a:xfrm>
            <a:off x="3643306" y="4357694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Decision 11"/>
          <p:cNvSpPr/>
          <p:nvPr/>
        </p:nvSpPr>
        <p:spPr>
          <a:xfrm>
            <a:off x="7429520" y="285728"/>
            <a:ext cx="1214446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289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P - 6 Tips to Mak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500043"/>
            <a:ext cx="3357586" cy="2000264"/>
          </a:xfrm>
        </p:spPr>
      </p:pic>
      <p:sp>
        <p:nvSpPr>
          <p:cNvPr id="4" name="Rounded Rectangle 3"/>
          <p:cNvSpPr/>
          <p:nvPr/>
        </p:nvSpPr>
        <p:spPr>
          <a:xfrm>
            <a:off x="857224" y="571480"/>
            <a:ext cx="2571768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2. The Case Study Method</a:t>
            </a:r>
            <a:endParaRPr lang="id-ID" dirty="0"/>
          </a:p>
        </p:txBody>
      </p:sp>
      <p:sp>
        <p:nvSpPr>
          <p:cNvPr id="9" name="Rounded Rectangle 8"/>
          <p:cNvSpPr/>
          <p:nvPr/>
        </p:nvSpPr>
        <p:spPr>
          <a:xfrm>
            <a:off x="5500694" y="2786058"/>
            <a:ext cx="2571768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3. Role Playing</a:t>
            </a:r>
            <a:endParaRPr lang="id-ID" dirty="0"/>
          </a:p>
        </p:txBody>
      </p:sp>
      <p:pic>
        <p:nvPicPr>
          <p:cNvPr id="10" name="Picture 9" descr="main-pane-r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500306"/>
            <a:ext cx="3874182" cy="200026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57224" y="4929198"/>
            <a:ext cx="2571768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4. Executive Coaches</a:t>
            </a:r>
            <a:endParaRPr lang="id-ID" dirty="0"/>
          </a:p>
        </p:txBody>
      </p:sp>
      <p:pic>
        <p:nvPicPr>
          <p:cNvPr id="12" name="Picture 11" descr="home-executive-coaching-500x3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357694"/>
            <a:ext cx="3428992" cy="2263135"/>
          </a:xfrm>
          <a:prstGeom prst="rect">
            <a:avLst/>
          </a:prstGeom>
        </p:spPr>
      </p:pic>
      <p:sp>
        <p:nvSpPr>
          <p:cNvPr id="8" name="Flowchart: Decision 7"/>
          <p:cNvSpPr/>
          <p:nvPr/>
        </p:nvSpPr>
        <p:spPr>
          <a:xfrm>
            <a:off x="7429520" y="214290"/>
            <a:ext cx="1214446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290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571472" y="1643050"/>
            <a:ext cx="2571768" cy="114300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Strategic Change</a:t>
            </a:r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6215074" y="1643050"/>
            <a:ext cx="2357454" cy="114300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Other Changes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3428992" y="2928934"/>
            <a:ext cx="2571768" cy="114300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Lewin’s Change Process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1000100" y="4714884"/>
            <a:ext cx="1857388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1. Unfreezing</a:t>
            </a:r>
            <a:endParaRPr lang="id-ID" dirty="0"/>
          </a:p>
        </p:txBody>
      </p:sp>
      <p:sp>
        <p:nvSpPr>
          <p:cNvPr id="8" name="Rounded Rectangle 7"/>
          <p:cNvSpPr/>
          <p:nvPr/>
        </p:nvSpPr>
        <p:spPr>
          <a:xfrm>
            <a:off x="3786182" y="4786322"/>
            <a:ext cx="185738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2. Moving</a:t>
            </a:r>
            <a:endParaRPr lang="id-ID" dirty="0"/>
          </a:p>
        </p:txBody>
      </p:sp>
      <p:sp>
        <p:nvSpPr>
          <p:cNvPr id="9" name="Rounded Rectangle 8"/>
          <p:cNvSpPr/>
          <p:nvPr/>
        </p:nvSpPr>
        <p:spPr>
          <a:xfrm>
            <a:off x="6572264" y="4786322"/>
            <a:ext cx="1857388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3. Refreezing</a:t>
            </a:r>
            <a:endParaRPr lang="id-ID" dirty="0"/>
          </a:p>
        </p:txBody>
      </p:sp>
      <p:sp>
        <p:nvSpPr>
          <p:cNvPr id="11" name="Down Arrow 10"/>
          <p:cNvSpPr/>
          <p:nvPr/>
        </p:nvSpPr>
        <p:spPr>
          <a:xfrm rot="3295162">
            <a:off x="2556394" y="3449802"/>
            <a:ext cx="653801" cy="144007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Down Arrow 11"/>
          <p:cNvSpPr/>
          <p:nvPr/>
        </p:nvSpPr>
        <p:spPr>
          <a:xfrm>
            <a:off x="4429124" y="4071942"/>
            <a:ext cx="653801" cy="66000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 rot="18373787">
            <a:off x="6281933" y="3448378"/>
            <a:ext cx="653801" cy="150273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428596" y="285728"/>
            <a:ext cx="84673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 and briefly discus the importance of the</a:t>
            </a:r>
          </a:p>
          <a:p>
            <a:pPr algn="ctr"/>
            <a:r>
              <a:rPr lang="id-I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Eight steps in leading orgnizational change.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7786710" y="5643578"/>
            <a:ext cx="1357290" cy="64294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294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357158" y="214290"/>
            <a:ext cx="4857784" cy="128588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Leading Organizational Change</a:t>
            </a:r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571472" y="1643050"/>
            <a:ext cx="1857388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Unfreezing Stage</a:t>
            </a:r>
            <a:endParaRPr lang="id-ID" dirty="0"/>
          </a:p>
        </p:txBody>
      </p:sp>
      <p:sp>
        <p:nvSpPr>
          <p:cNvPr id="8" name="Flowchart: Preparation 7"/>
          <p:cNvSpPr/>
          <p:nvPr/>
        </p:nvSpPr>
        <p:spPr>
          <a:xfrm>
            <a:off x="1071538" y="2571744"/>
            <a:ext cx="2000264" cy="928694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1.Establish a sense of urgency</a:t>
            </a:r>
            <a:endParaRPr lang="id-ID" sz="1600" dirty="0"/>
          </a:p>
        </p:txBody>
      </p:sp>
      <p:sp>
        <p:nvSpPr>
          <p:cNvPr id="9" name="Flowchart: Preparation 8"/>
          <p:cNvSpPr/>
          <p:nvPr/>
        </p:nvSpPr>
        <p:spPr>
          <a:xfrm>
            <a:off x="714348" y="3571876"/>
            <a:ext cx="2357454" cy="928694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2. Mobilize Commitment </a:t>
            </a:r>
            <a:endParaRPr lang="id-ID" dirty="0"/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 rot="16200000" flipH="1">
            <a:off x="660770" y="2625322"/>
            <a:ext cx="535785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14282" y="3000372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071934" y="1643050"/>
            <a:ext cx="1857388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Moving Stage</a:t>
            </a:r>
            <a:endParaRPr lang="id-ID" dirty="0"/>
          </a:p>
        </p:txBody>
      </p:sp>
      <p:sp>
        <p:nvSpPr>
          <p:cNvPr id="17" name="Flowchart: Preparation 16"/>
          <p:cNvSpPr/>
          <p:nvPr/>
        </p:nvSpPr>
        <p:spPr>
          <a:xfrm>
            <a:off x="3214678" y="2571744"/>
            <a:ext cx="2000264" cy="928694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3. Create a guilding coalition</a:t>
            </a:r>
            <a:endParaRPr lang="id-ID" sz="1600" dirty="0"/>
          </a:p>
        </p:txBody>
      </p:sp>
      <p:sp>
        <p:nvSpPr>
          <p:cNvPr id="18" name="Flowchart: Preparation 17"/>
          <p:cNvSpPr/>
          <p:nvPr/>
        </p:nvSpPr>
        <p:spPr>
          <a:xfrm>
            <a:off x="3214678" y="3571876"/>
            <a:ext cx="2428892" cy="928694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4. Develop and communicate</a:t>
            </a:r>
            <a:endParaRPr lang="id-ID" sz="1600" dirty="0"/>
          </a:p>
        </p:txBody>
      </p:sp>
      <p:sp>
        <p:nvSpPr>
          <p:cNvPr id="23" name="Flowchart: Preparation 22"/>
          <p:cNvSpPr/>
          <p:nvPr/>
        </p:nvSpPr>
        <p:spPr>
          <a:xfrm>
            <a:off x="6429388" y="1928802"/>
            <a:ext cx="2214578" cy="1214446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5. Help employees make the change</a:t>
            </a:r>
            <a:endParaRPr lang="id-ID" dirty="0"/>
          </a:p>
        </p:txBody>
      </p:sp>
      <p:sp>
        <p:nvSpPr>
          <p:cNvPr id="24" name="Flowchart: Preparation 23"/>
          <p:cNvSpPr/>
          <p:nvPr/>
        </p:nvSpPr>
        <p:spPr>
          <a:xfrm>
            <a:off x="6215074" y="3286124"/>
            <a:ext cx="2500330" cy="928694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6.Consolidate gains</a:t>
            </a:r>
            <a:endParaRPr lang="id-ID" dirty="0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786446" y="2500306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857884" y="2428868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786182" y="4643446"/>
            <a:ext cx="1857388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Refreezing Stage</a:t>
            </a:r>
            <a:endParaRPr lang="id-ID" dirty="0"/>
          </a:p>
        </p:txBody>
      </p:sp>
      <p:sp>
        <p:nvSpPr>
          <p:cNvPr id="30" name="Flowchart: Preparation 29"/>
          <p:cNvSpPr/>
          <p:nvPr/>
        </p:nvSpPr>
        <p:spPr>
          <a:xfrm>
            <a:off x="1071538" y="5143512"/>
            <a:ext cx="2643206" cy="928694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7. Reinforce the new ways of doing things</a:t>
            </a:r>
            <a:endParaRPr lang="id-ID" sz="1600" dirty="0"/>
          </a:p>
        </p:txBody>
      </p:sp>
      <p:sp>
        <p:nvSpPr>
          <p:cNvPr id="31" name="Flowchart: Preparation 30"/>
          <p:cNvSpPr/>
          <p:nvPr/>
        </p:nvSpPr>
        <p:spPr>
          <a:xfrm>
            <a:off x="5786446" y="5143512"/>
            <a:ext cx="2357454" cy="928694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8. Finally</a:t>
            </a:r>
            <a:endParaRPr lang="id-ID" dirty="0"/>
          </a:p>
        </p:txBody>
      </p:sp>
      <p:cxnSp>
        <p:nvCxnSpPr>
          <p:cNvPr id="33" name="Straight Arrow Connector 32"/>
          <p:cNvCxnSpPr>
            <a:stCxn id="29" idx="1"/>
          </p:cNvCxnSpPr>
          <p:nvPr/>
        </p:nvCxnSpPr>
        <p:spPr>
          <a:xfrm rot="10800000" flipV="1">
            <a:off x="3286116" y="5072074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3"/>
          </p:cNvCxnSpPr>
          <p:nvPr/>
        </p:nvCxnSpPr>
        <p:spPr>
          <a:xfrm>
            <a:off x="5643570" y="5072074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5072066" y="2500306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000628" y="2928934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Decision 24"/>
          <p:cNvSpPr/>
          <p:nvPr/>
        </p:nvSpPr>
        <p:spPr>
          <a:xfrm>
            <a:off x="7358082" y="357166"/>
            <a:ext cx="1357290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295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3214678" y="1785926"/>
            <a:ext cx="2786082" cy="17145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Using Organizational Development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500034" y="2357430"/>
            <a:ext cx="2143140" cy="2000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Human Process Applications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2143108" y="3929066"/>
            <a:ext cx="2357454" cy="2000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Technostructural Interventions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4714876" y="3929066"/>
            <a:ext cx="2357454" cy="2000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d-ID" dirty="0" smtClean="0"/>
              <a:t>Human Resource Management Applications</a:t>
            </a:r>
          </a:p>
          <a:p>
            <a:pPr algn="ctr">
              <a:buNone/>
            </a:pP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6572264" y="2285992"/>
            <a:ext cx="2143140" cy="200026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Strategic OD Application</a:t>
            </a:r>
            <a:endParaRPr lang="id-ID" dirty="0"/>
          </a:p>
        </p:txBody>
      </p:sp>
      <p:sp>
        <p:nvSpPr>
          <p:cNvPr id="12" name="Down Arrow 11"/>
          <p:cNvSpPr/>
          <p:nvPr/>
        </p:nvSpPr>
        <p:spPr>
          <a:xfrm rot="4257578">
            <a:off x="2581458" y="2591959"/>
            <a:ext cx="642942" cy="62997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 rot="1679893">
            <a:off x="3262131" y="3294051"/>
            <a:ext cx="642942" cy="66681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Down Arrow 13"/>
          <p:cNvSpPr/>
          <p:nvPr/>
        </p:nvSpPr>
        <p:spPr>
          <a:xfrm rot="20057323">
            <a:off x="5248330" y="3322964"/>
            <a:ext cx="642942" cy="62997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Down Arrow 14"/>
          <p:cNvSpPr/>
          <p:nvPr/>
        </p:nvSpPr>
        <p:spPr>
          <a:xfrm rot="17506014">
            <a:off x="5948156" y="2672113"/>
            <a:ext cx="642942" cy="62997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214282" y="0"/>
            <a:ext cx="85619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Answer the question, “what is organizational</a:t>
            </a:r>
          </a:p>
          <a:p>
            <a:pPr algn="ctr"/>
            <a:r>
              <a:rPr lang="id-ID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Development and how does it differ from traditional</a:t>
            </a:r>
          </a:p>
          <a:p>
            <a:pPr algn="ctr"/>
            <a:r>
              <a:rPr lang="id-ID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Approaches to organizational change ?”</a:t>
            </a:r>
            <a:endParaRPr lang="en-U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7286644" y="1428736"/>
            <a:ext cx="1357290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296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3" descr="DESIGNING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4000504"/>
            <a:ext cx="3143272" cy="1008722"/>
          </a:xfrm>
        </p:spPr>
      </p:pic>
      <p:sp>
        <p:nvSpPr>
          <p:cNvPr id="5" name="Round Diagonal Corner Rectangle 4"/>
          <p:cNvSpPr/>
          <p:nvPr/>
        </p:nvSpPr>
        <p:spPr>
          <a:xfrm>
            <a:off x="2357422" y="357166"/>
            <a:ext cx="4643470" cy="11430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Evaluating The Training Effort</a:t>
            </a:r>
            <a:endParaRPr lang="id-ID" sz="2400" dirty="0"/>
          </a:p>
        </p:txBody>
      </p:sp>
      <p:sp>
        <p:nvSpPr>
          <p:cNvPr id="6" name="Cloud 5"/>
          <p:cNvSpPr/>
          <p:nvPr/>
        </p:nvSpPr>
        <p:spPr>
          <a:xfrm>
            <a:off x="500034" y="2143116"/>
            <a:ext cx="2714644" cy="12858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Designing the Study</a:t>
            </a:r>
            <a:endParaRPr lang="id-ID" dirty="0"/>
          </a:p>
        </p:txBody>
      </p:sp>
      <p:sp>
        <p:nvSpPr>
          <p:cNvPr id="7" name="Cloud 6"/>
          <p:cNvSpPr/>
          <p:nvPr/>
        </p:nvSpPr>
        <p:spPr>
          <a:xfrm>
            <a:off x="5786446" y="2071678"/>
            <a:ext cx="2714644" cy="12858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Trainng Effects to Measure</a:t>
            </a:r>
            <a:endParaRPr lang="id-ID" dirty="0"/>
          </a:p>
        </p:txBody>
      </p:sp>
      <p:sp>
        <p:nvSpPr>
          <p:cNvPr id="13" name="Down Arrow 12"/>
          <p:cNvSpPr/>
          <p:nvPr/>
        </p:nvSpPr>
        <p:spPr>
          <a:xfrm rot="2928747">
            <a:off x="2833770" y="1593010"/>
            <a:ext cx="928694" cy="7380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Down Arrow 13"/>
          <p:cNvSpPr/>
          <p:nvPr/>
        </p:nvSpPr>
        <p:spPr>
          <a:xfrm rot="19490208">
            <a:off x="5271299" y="1628812"/>
            <a:ext cx="928694" cy="7380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Wave 15"/>
          <p:cNvSpPr/>
          <p:nvPr/>
        </p:nvSpPr>
        <p:spPr>
          <a:xfrm>
            <a:off x="4143372" y="4000504"/>
            <a:ext cx="1785950" cy="7858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Learning</a:t>
            </a:r>
            <a:endParaRPr lang="id-ID" dirty="0"/>
          </a:p>
        </p:txBody>
      </p:sp>
      <p:sp>
        <p:nvSpPr>
          <p:cNvPr id="17" name="Wave 16"/>
          <p:cNvSpPr/>
          <p:nvPr/>
        </p:nvSpPr>
        <p:spPr>
          <a:xfrm>
            <a:off x="4143372" y="3143248"/>
            <a:ext cx="1785950" cy="7858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Reaction</a:t>
            </a:r>
            <a:endParaRPr lang="id-ID" dirty="0"/>
          </a:p>
        </p:txBody>
      </p:sp>
      <p:sp>
        <p:nvSpPr>
          <p:cNvPr id="19" name="Wave 18"/>
          <p:cNvSpPr/>
          <p:nvPr/>
        </p:nvSpPr>
        <p:spPr>
          <a:xfrm>
            <a:off x="4143372" y="4857760"/>
            <a:ext cx="1785950" cy="7858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Behavior</a:t>
            </a:r>
            <a:endParaRPr lang="id-ID" dirty="0"/>
          </a:p>
        </p:txBody>
      </p:sp>
      <p:sp>
        <p:nvSpPr>
          <p:cNvPr id="21" name="Wave 20"/>
          <p:cNvSpPr/>
          <p:nvPr/>
        </p:nvSpPr>
        <p:spPr>
          <a:xfrm>
            <a:off x="4143372" y="5715016"/>
            <a:ext cx="1785950" cy="7858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Results</a:t>
            </a:r>
            <a:endParaRPr lang="id-ID" dirty="0"/>
          </a:p>
        </p:txBody>
      </p:sp>
      <p:sp>
        <p:nvSpPr>
          <p:cNvPr id="27" name="Down Arrow 26"/>
          <p:cNvSpPr/>
          <p:nvPr/>
        </p:nvSpPr>
        <p:spPr>
          <a:xfrm rot="3427819">
            <a:off x="6050550" y="3254228"/>
            <a:ext cx="357190" cy="4831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Down Arrow 30"/>
          <p:cNvSpPr/>
          <p:nvPr/>
        </p:nvSpPr>
        <p:spPr>
          <a:xfrm>
            <a:off x="4857752" y="3857628"/>
            <a:ext cx="285752" cy="21431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Down Arrow 31"/>
          <p:cNvSpPr/>
          <p:nvPr/>
        </p:nvSpPr>
        <p:spPr>
          <a:xfrm>
            <a:off x="4857752" y="4714884"/>
            <a:ext cx="285752" cy="21431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Down Arrow 32"/>
          <p:cNvSpPr/>
          <p:nvPr/>
        </p:nvSpPr>
        <p:spPr>
          <a:xfrm>
            <a:off x="4857752" y="5572140"/>
            <a:ext cx="285752" cy="21431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lowchart: Decision 17"/>
          <p:cNvSpPr/>
          <p:nvPr/>
        </p:nvSpPr>
        <p:spPr>
          <a:xfrm>
            <a:off x="7429520" y="571480"/>
            <a:ext cx="1357290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298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582726"/>
          </a:xfrm>
        </p:spPr>
        <p:txBody>
          <a:bodyPr>
            <a:normAutofit/>
          </a:bodyPr>
          <a:lstStyle/>
          <a:p>
            <a:pPr algn="ctr"/>
            <a:r>
              <a:rPr lang="id-ID" sz="4400" dirty="0" smtClean="0"/>
              <a:t>Terima Kasih</a:t>
            </a:r>
            <a:endParaRPr lang="id-ID" sz="4400" dirty="0"/>
          </a:p>
        </p:txBody>
      </p:sp>
      <p:pic>
        <p:nvPicPr>
          <p:cNvPr id="4" name="Content Placeholder 3" descr="C-Users-Susan-Downloads-employee-recognition-15509622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2265174"/>
            <a:ext cx="4286280" cy="335981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Orienting And Onboarding New Employee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melakukannya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Onboarding3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14818"/>
            <a:ext cx="3857652" cy="2404603"/>
          </a:xfrm>
          <a:prstGeom prst="rect">
            <a:avLst/>
          </a:prstGeom>
        </p:spPr>
      </p:pic>
      <p:sp>
        <p:nvSpPr>
          <p:cNvPr id="5" name="Flowchart: Decision 4"/>
          <p:cNvSpPr/>
          <p:nvPr/>
        </p:nvSpPr>
        <p:spPr>
          <a:xfrm>
            <a:off x="7429520" y="285728"/>
            <a:ext cx="1214446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270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0586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of employee orientation/onboarding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info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butuhkan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noww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643314"/>
            <a:ext cx="4857752" cy="29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4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orientation </a:t>
            </a:r>
            <a:r>
              <a:rPr lang="en-US" dirty="0" smtClean="0"/>
              <a:t>pr</a:t>
            </a:r>
            <a:r>
              <a:rPr lang="id-ID" dirty="0" smtClean="0"/>
              <a:t>o</a:t>
            </a:r>
            <a:r>
              <a:rPr lang="en-US" dirty="0" err="1" smtClean="0"/>
              <a:t>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Spesialis</a:t>
            </a:r>
            <a:r>
              <a:rPr lang="en-US" dirty="0" smtClean="0"/>
              <a:t> </a:t>
            </a:r>
            <a:r>
              <a:rPr lang="en-US" dirty="0" err="1" smtClean="0"/>
              <a:t>sdm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jam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liburan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memperkenalkan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supervisor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supervisor </a:t>
            </a:r>
            <a:r>
              <a:rPr lang="en-US" dirty="0" err="1" smtClean="0"/>
              <a:t>melajutkan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memperkenalkan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rekan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Business-Process-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269109"/>
            <a:ext cx="3662445" cy="258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5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employee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pengusaha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penolakan</a:t>
            </a:r>
            <a:r>
              <a:rPr lang="en-US" dirty="0" smtClean="0"/>
              <a:t>.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peraturannya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q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071942"/>
            <a:ext cx="3571900" cy="23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7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orientasinya</a:t>
            </a:r>
            <a:r>
              <a:rPr lang="en-US" dirty="0" smtClean="0"/>
              <a:t>.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menaruh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/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orientasinya</a:t>
            </a:r>
            <a:r>
              <a:rPr lang="en-US" dirty="0" smtClean="0"/>
              <a:t> di web.</a:t>
            </a:r>
            <a:endParaRPr lang="en-US" dirty="0"/>
          </a:p>
        </p:txBody>
      </p:sp>
      <p:pic>
        <p:nvPicPr>
          <p:cNvPr id="4" name="Picture 3" descr="6358850986901693652109630270_TECH-TRE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389908"/>
            <a:ext cx="3857652" cy="28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51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Training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,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.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training-pro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14686"/>
            <a:ext cx="4429156" cy="3229138"/>
          </a:xfrm>
          <a:prstGeom prst="rect">
            <a:avLst/>
          </a:prstGeom>
        </p:spPr>
      </p:pic>
      <p:sp>
        <p:nvSpPr>
          <p:cNvPr id="5" name="Flowchart: Decision 4"/>
          <p:cNvSpPr/>
          <p:nvPr/>
        </p:nvSpPr>
        <p:spPr>
          <a:xfrm>
            <a:off x="7429520" y="285728"/>
            <a:ext cx="1214446" cy="5715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272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5429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strategy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di </a:t>
            </a:r>
            <a:r>
              <a:rPr lang="en-US" dirty="0" err="1" smtClean="0"/>
              <a:t>butuhkan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asd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3857628"/>
            <a:ext cx="3331703" cy="249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080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784</Words>
  <Application>Microsoft Office PowerPoint</Application>
  <PresentationFormat>On-screen Show (4:3)</PresentationFormat>
  <Paragraphs>157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Slide 1</vt:lpstr>
      <vt:lpstr>Slide 2</vt:lpstr>
      <vt:lpstr>Orienting And Onboarding New Employee</vt:lpstr>
      <vt:lpstr>The purpose of employee orientation/onboarding</vt:lpstr>
      <vt:lpstr>The orientation process</vt:lpstr>
      <vt:lpstr>The employee handbook</vt:lpstr>
      <vt:lpstr>Orientation Technology</vt:lpstr>
      <vt:lpstr>Overview of the Training Process</vt:lpstr>
      <vt:lpstr>Aligning strategy and training</vt:lpstr>
      <vt:lpstr>Training and Performance</vt:lpstr>
      <vt:lpstr>The ADDIE five-step Training Process</vt:lpstr>
      <vt:lpstr>Conducting the training needs analysis   strategic training needs analysis    current training needs analysis   </vt:lpstr>
      <vt:lpstr>Analyzing new employees’ training models</vt:lpstr>
      <vt:lpstr>Using Profiles And Competency Models</vt:lpstr>
      <vt:lpstr>Designing the Training Program</vt:lpstr>
      <vt:lpstr>Slide 16</vt:lpstr>
      <vt:lpstr>Implementing Training Programs</vt:lpstr>
      <vt:lpstr>CONTINUE…</vt:lpstr>
      <vt:lpstr>ON-THE-JOB TRAINING (OJT)</vt:lpstr>
      <vt:lpstr>Continue…</vt:lpstr>
      <vt:lpstr>List and briefly discuss four management development programs.</vt:lpstr>
      <vt:lpstr>Slide 22</vt:lpstr>
      <vt:lpstr>Slide 23</vt:lpstr>
      <vt:lpstr>Slide 24</vt:lpstr>
      <vt:lpstr>Slide 25</vt:lpstr>
      <vt:lpstr>Slide 26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78</cp:revision>
  <dcterms:created xsi:type="dcterms:W3CDTF">2016-03-02T02:22:31Z</dcterms:created>
  <dcterms:modified xsi:type="dcterms:W3CDTF">2016-03-04T15:14:40Z</dcterms:modified>
</cp:coreProperties>
</file>