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41E0-DDA2-42EE-B5CF-C77BB0CEAB86}" type="datetimeFigureOut">
              <a:rPr lang="id-ID" smtClean="0"/>
              <a:t>29/08/2019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B0B8-9A97-4FFF-AD53-9B5E2960CDE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5397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41E0-DDA2-42EE-B5CF-C77BB0CEAB86}" type="datetimeFigureOut">
              <a:rPr lang="id-ID" smtClean="0"/>
              <a:t>29/08/2019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B0B8-9A97-4FFF-AD53-9B5E2960CDE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01899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41E0-DDA2-42EE-B5CF-C77BB0CEAB86}" type="datetimeFigureOut">
              <a:rPr lang="id-ID" smtClean="0"/>
              <a:t>29/08/2019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B0B8-9A97-4FFF-AD53-9B5E2960CDE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1324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41E0-DDA2-42EE-B5CF-C77BB0CEAB86}" type="datetimeFigureOut">
              <a:rPr lang="id-ID" smtClean="0"/>
              <a:t>29/08/2019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B0B8-9A97-4FFF-AD53-9B5E2960CDE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6547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41E0-DDA2-42EE-B5CF-C77BB0CEAB86}" type="datetimeFigureOut">
              <a:rPr lang="id-ID" smtClean="0"/>
              <a:t>29/08/2019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B0B8-9A97-4FFF-AD53-9B5E2960CDE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51840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41E0-DDA2-42EE-B5CF-C77BB0CEAB86}" type="datetimeFigureOut">
              <a:rPr lang="id-ID" smtClean="0"/>
              <a:t>29/08/2019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B0B8-9A97-4FFF-AD53-9B5E2960CDE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0047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41E0-DDA2-42EE-B5CF-C77BB0CEAB86}" type="datetimeFigureOut">
              <a:rPr lang="id-ID" smtClean="0"/>
              <a:t>29/08/2019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B0B8-9A97-4FFF-AD53-9B5E2960CDE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26610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41E0-DDA2-42EE-B5CF-C77BB0CEAB86}" type="datetimeFigureOut">
              <a:rPr lang="id-ID" smtClean="0"/>
              <a:t>29/08/2019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B0B8-9A97-4FFF-AD53-9B5E2960CDE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38617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41E0-DDA2-42EE-B5CF-C77BB0CEAB86}" type="datetimeFigureOut">
              <a:rPr lang="id-ID" smtClean="0"/>
              <a:t>29/08/2019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B0B8-9A97-4FFF-AD53-9B5E2960CDE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19663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41E0-DDA2-42EE-B5CF-C77BB0CEAB86}" type="datetimeFigureOut">
              <a:rPr lang="id-ID" smtClean="0"/>
              <a:t>29/08/2019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B0B8-9A97-4FFF-AD53-9B5E2960CDE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9229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41E0-DDA2-42EE-B5CF-C77BB0CEAB86}" type="datetimeFigureOut">
              <a:rPr lang="id-ID" smtClean="0"/>
              <a:t>29/08/2019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B0B8-9A97-4FFF-AD53-9B5E2960CDE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3098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C41E0-DDA2-42EE-B5CF-C77BB0CEAB86}" type="datetimeFigureOut">
              <a:rPr lang="id-ID" smtClean="0"/>
              <a:t>29/08/2019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2B0B8-9A97-4FFF-AD53-9B5E2960CDE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10772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RUPA DASAR 2D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Pertemuan 13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327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1981200"/>
            <a:ext cx="8229600" cy="1828800"/>
          </a:xfrm>
        </p:spPr>
        <p:txBody>
          <a:bodyPr/>
          <a:lstStyle/>
          <a:p>
            <a:pPr eaLnBrk="1" hangingPunct="1"/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smtClean="0"/>
              <a:t>Gestalt</a:t>
            </a:r>
            <a:r>
              <a:rPr lang="id-ID" dirty="0" smtClean="0"/>
              <a:t> </a:t>
            </a:r>
            <a:br>
              <a:rPr lang="id-ID" dirty="0" smtClean="0"/>
            </a:br>
            <a:r>
              <a:rPr lang="id-ID" sz="2400" dirty="0" smtClean="0"/>
              <a:t>lanjutan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89017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457200"/>
            <a:ext cx="25908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800" b="1"/>
              <a:t>Grouping:</a:t>
            </a:r>
          </a:p>
          <a:p>
            <a:pPr eaLnBrk="1" hangingPunct="1">
              <a:buFontTx/>
              <a:buNone/>
            </a:pPr>
            <a:endParaRPr lang="en-US" sz="1800" b="1"/>
          </a:p>
          <a:p>
            <a:pPr eaLnBrk="1" hangingPunct="1">
              <a:buFontTx/>
              <a:buNone/>
            </a:pPr>
            <a:r>
              <a:rPr lang="en-US" sz="1800"/>
              <a:t>Mengelompokan beberapa objek visual menjadi satu kesatuan yang harmonis.</a:t>
            </a:r>
          </a:p>
        </p:txBody>
      </p:sp>
      <p:pic>
        <p:nvPicPr>
          <p:cNvPr id="9219" name="Picture 4" descr="group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0050" y="228600"/>
            <a:ext cx="6457950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470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457201"/>
            <a:ext cx="3048000" cy="4525963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sz="1800" b="1" dirty="0"/>
              <a:t>Balance :</a:t>
            </a:r>
          </a:p>
          <a:p>
            <a:pPr eaLnBrk="1" hangingPunct="1">
              <a:buFontTx/>
              <a:buNone/>
            </a:pPr>
            <a:endParaRPr lang="en-US" sz="1800" b="1" dirty="0"/>
          </a:p>
          <a:p>
            <a:pPr eaLnBrk="1" hangingPunct="1">
              <a:buFontTx/>
              <a:buNone/>
            </a:pPr>
            <a:r>
              <a:rPr lang="en-US" sz="1800" dirty="0" err="1"/>
              <a:t>Pola</a:t>
            </a:r>
            <a:r>
              <a:rPr lang="en-US" sz="1800" dirty="0"/>
              <a:t> </a:t>
            </a:r>
            <a:r>
              <a:rPr lang="en-US" sz="1800" dirty="0" err="1"/>
              <a:t>keseimbangan</a:t>
            </a:r>
            <a:r>
              <a:rPr lang="en-US" sz="1800" dirty="0"/>
              <a:t> </a:t>
            </a:r>
            <a:r>
              <a:rPr lang="en-US" sz="1800" dirty="0" err="1"/>
              <a:t>beberapa</a:t>
            </a:r>
            <a:r>
              <a:rPr lang="en-US" sz="1800" dirty="0"/>
              <a:t> </a:t>
            </a:r>
            <a:r>
              <a:rPr lang="en-US" sz="1800" dirty="0" err="1"/>
              <a:t>objek</a:t>
            </a:r>
            <a:r>
              <a:rPr lang="en-US" sz="1800" dirty="0"/>
              <a:t> visual yang </a:t>
            </a:r>
            <a:r>
              <a:rPr lang="en-US" sz="1800" dirty="0" err="1"/>
              <a:t>dibentuk</a:t>
            </a:r>
            <a:r>
              <a:rPr lang="en-US" sz="1800" dirty="0"/>
              <a:t> </a:t>
            </a:r>
            <a:r>
              <a:rPr lang="en-US" sz="1800" dirty="0" err="1"/>
              <a:t>oleh</a:t>
            </a:r>
            <a:r>
              <a:rPr lang="en-US" sz="1800" dirty="0"/>
              <a:t> </a:t>
            </a:r>
            <a:r>
              <a:rPr lang="en-US" sz="1800" dirty="0" err="1"/>
              <a:t>komposisi</a:t>
            </a:r>
            <a:r>
              <a:rPr lang="en-US" sz="1800" dirty="0"/>
              <a:t> yang </a:t>
            </a:r>
            <a:r>
              <a:rPr lang="en-US" sz="1800" dirty="0" err="1"/>
              <a:t>dinamis</a:t>
            </a:r>
            <a:r>
              <a:rPr lang="en-US" sz="1800" dirty="0"/>
              <a:t>.</a:t>
            </a:r>
          </a:p>
          <a:p>
            <a:pPr eaLnBrk="1" hangingPunct="1">
              <a:buFontTx/>
              <a:buNone/>
            </a:pPr>
            <a:endParaRPr lang="en-US" sz="1800" dirty="0"/>
          </a:p>
          <a:p>
            <a:pPr eaLnBrk="1" hangingPunct="1">
              <a:buFontTx/>
              <a:buNone/>
            </a:pPr>
            <a:r>
              <a:rPr lang="en-US" sz="1800" dirty="0" err="1"/>
              <a:t>Contoh</a:t>
            </a:r>
            <a:r>
              <a:rPr lang="en-US" sz="1800" dirty="0"/>
              <a:t>:</a:t>
            </a:r>
          </a:p>
          <a:p>
            <a:pPr eaLnBrk="1" hangingPunct="1">
              <a:buFontTx/>
              <a:buNone/>
            </a:pPr>
            <a:r>
              <a:rPr lang="en-US" sz="1800" dirty="0" err="1"/>
              <a:t>Keseimbangan</a:t>
            </a:r>
            <a:r>
              <a:rPr lang="en-US" sz="1800" dirty="0"/>
              <a:t> </a:t>
            </a:r>
            <a:r>
              <a:rPr lang="en-US" sz="1800" dirty="0" err="1"/>
              <a:t>Simetris</a:t>
            </a:r>
            <a:endParaRPr lang="en-US" sz="1800" dirty="0"/>
          </a:p>
          <a:p>
            <a:pPr eaLnBrk="1" hangingPunct="1">
              <a:buFontTx/>
              <a:buNone/>
            </a:pPr>
            <a:r>
              <a:rPr lang="en-US" sz="1800" dirty="0" err="1"/>
              <a:t>Keseimbangan</a:t>
            </a:r>
            <a:r>
              <a:rPr lang="en-US" sz="1800" dirty="0"/>
              <a:t> </a:t>
            </a:r>
            <a:r>
              <a:rPr lang="en-US" sz="1800" dirty="0" err="1"/>
              <a:t>Asimetris</a:t>
            </a:r>
            <a:endParaRPr lang="en-US" sz="1800" dirty="0"/>
          </a:p>
          <a:p>
            <a:pPr eaLnBrk="1" hangingPunct="1">
              <a:buFontTx/>
              <a:buNone/>
            </a:pPr>
            <a:r>
              <a:rPr lang="en-US" sz="1800" dirty="0" err="1"/>
              <a:t>Keseimbangan</a:t>
            </a:r>
            <a:r>
              <a:rPr lang="en-US" sz="1800" dirty="0"/>
              <a:t> </a:t>
            </a:r>
            <a:r>
              <a:rPr lang="en-US" sz="1800" dirty="0" err="1"/>
              <a:t>Ambigu</a:t>
            </a:r>
            <a:endParaRPr lang="en-US" sz="1800" dirty="0"/>
          </a:p>
          <a:p>
            <a:pPr eaLnBrk="1" hangingPunct="1">
              <a:buFontTx/>
              <a:buNone/>
            </a:pPr>
            <a:r>
              <a:rPr lang="en-US" sz="1800" dirty="0" err="1"/>
              <a:t>Keseimbangan</a:t>
            </a:r>
            <a:r>
              <a:rPr lang="en-US" sz="1800" dirty="0"/>
              <a:t> </a:t>
            </a:r>
            <a:r>
              <a:rPr lang="en-US" sz="1800" dirty="0" err="1"/>
              <a:t>Netral</a:t>
            </a:r>
            <a:endParaRPr lang="en-US" sz="1800" dirty="0"/>
          </a:p>
        </p:txBody>
      </p:sp>
      <p:pic>
        <p:nvPicPr>
          <p:cNvPr id="10243" name="Picture 4" descr="keseimbang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152400"/>
            <a:ext cx="6100762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0004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komposis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52400"/>
            <a:ext cx="5780088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6"/>
          <p:cNvSpPr>
            <a:spLocks noGrp="1" noChangeArrowheads="1"/>
          </p:cNvSpPr>
          <p:nvPr>
            <p:ph idx="1"/>
          </p:nvPr>
        </p:nvSpPr>
        <p:spPr>
          <a:xfrm>
            <a:off x="1524000" y="152400"/>
            <a:ext cx="2743200" cy="838200"/>
          </a:xfrm>
          <a:noFill/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sz="2000" dirty="0"/>
              <a:t>      </a:t>
            </a:r>
            <a:r>
              <a:rPr lang="en-US" sz="2000" dirty="0" err="1"/>
              <a:t>Contoh</a:t>
            </a:r>
            <a:r>
              <a:rPr lang="en-US" sz="2000" dirty="0"/>
              <a:t> Balance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nirmana</a:t>
            </a:r>
            <a:r>
              <a:rPr lang="en-US" sz="2000" dirty="0"/>
              <a:t> 2 </a:t>
            </a:r>
            <a:r>
              <a:rPr lang="en-US" sz="2000" dirty="0" err="1"/>
              <a:t>dimensi</a:t>
            </a:r>
            <a:r>
              <a:rPr lang="en-US" sz="20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705877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304800"/>
            <a:ext cx="3886200" cy="3657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800" b="1" dirty="0"/>
              <a:t>Contrast:</a:t>
            </a:r>
          </a:p>
          <a:p>
            <a:pPr eaLnBrk="1" hangingPunct="1">
              <a:buFontTx/>
              <a:buNone/>
            </a:pPr>
            <a:endParaRPr lang="en-US" sz="1800" b="1" dirty="0"/>
          </a:p>
          <a:p>
            <a:pPr eaLnBrk="1" hangingPunct="1">
              <a:buFontTx/>
              <a:buNone/>
            </a:pPr>
            <a:r>
              <a:rPr lang="en-US" sz="1800" dirty="0"/>
              <a:t>      </a:t>
            </a:r>
            <a:r>
              <a:rPr lang="en-US" sz="1800" dirty="0" err="1"/>
              <a:t>Terjadi</a:t>
            </a:r>
            <a:r>
              <a:rPr lang="en-US" sz="1800" dirty="0"/>
              <a:t> </a:t>
            </a:r>
            <a:r>
              <a:rPr lang="en-US" sz="1800" dirty="0" err="1"/>
              <a:t>jika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satu</a:t>
            </a:r>
            <a:r>
              <a:rPr lang="en-US" sz="1800" dirty="0"/>
              <a:t> </a:t>
            </a:r>
            <a:r>
              <a:rPr lang="en-US" sz="1800" dirty="0" err="1"/>
              <a:t>bidang</a:t>
            </a:r>
            <a:r>
              <a:rPr lang="en-US" sz="1800" dirty="0"/>
              <a:t> </a:t>
            </a:r>
            <a:r>
              <a:rPr lang="en-US" sz="1800" dirty="0" err="1"/>
              <a:t>terdapat</a:t>
            </a:r>
            <a:r>
              <a:rPr lang="en-US" sz="1800" dirty="0"/>
              <a:t> </a:t>
            </a:r>
            <a:r>
              <a:rPr lang="en-US" sz="1800" dirty="0" err="1"/>
              <a:t>dua</a:t>
            </a:r>
            <a:r>
              <a:rPr lang="en-US" sz="1800" dirty="0"/>
              <a:t> </a:t>
            </a:r>
            <a:r>
              <a:rPr lang="en-US" sz="1800" dirty="0" err="1"/>
              <a:t>elemen</a:t>
            </a:r>
            <a:r>
              <a:rPr lang="en-US" sz="1800" dirty="0"/>
              <a:t> visual yang </a:t>
            </a:r>
            <a:r>
              <a:rPr lang="en-US" sz="1800" dirty="0" err="1"/>
              <a:t>saling</a:t>
            </a:r>
            <a:r>
              <a:rPr lang="en-US" sz="1800" dirty="0"/>
              <a:t> </a:t>
            </a:r>
            <a:r>
              <a:rPr lang="en-US" sz="1800" dirty="0" err="1"/>
              <a:t>bertentangan</a:t>
            </a:r>
            <a:r>
              <a:rPr lang="en-US" sz="1800" dirty="0"/>
              <a:t>.</a:t>
            </a:r>
          </a:p>
          <a:p>
            <a:pPr eaLnBrk="1" hangingPunct="1">
              <a:buFontTx/>
              <a:buNone/>
            </a:pPr>
            <a:endParaRPr lang="en-US" sz="1800" dirty="0"/>
          </a:p>
          <a:p>
            <a:pPr eaLnBrk="1" hangingPunct="1">
              <a:buFontTx/>
              <a:buNone/>
            </a:pPr>
            <a:r>
              <a:rPr lang="en-US" sz="1800" dirty="0"/>
              <a:t>     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terjadi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satu</a:t>
            </a:r>
            <a:r>
              <a:rPr lang="en-US" sz="1800" dirty="0"/>
              <a:t> </a:t>
            </a:r>
            <a:r>
              <a:rPr lang="en-US" sz="1800" dirty="0" err="1"/>
              <a:t>komposisi</a:t>
            </a:r>
            <a:r>
              <a:rPr lang="en-US" sz="1800" dirty="0"/>
              <a:t> </a:t>
            </a:r>
            <a:r>
              <a:rPr lang="en-US" sz="1800" dirty="0" err="1"/>
              <a:t>warna</a:t>
            </a:r>
            <a:r>
              <a:rPr lang="en-US" sz="1800" dirty="0"/>
              <a:t> (</a:t>
            </a:r>
            <a:r>
              <a:rPr lang="en-US" sz="1800" dirty="0" err="1"/>
              <a:t>hitam-putih</a:t>
            </a:r>
            <a:r>
              <a:rPr lang="en-US" sz="1800" dirty="0"/>
              <a:t>), </a:t>
            </a:r>
            <a:r>
              <a:rPr lang="en-US" sz="1800" dirty="0" err="1"/>
              <a:t>ukuran</a:t>
            </a:r>
            <a:r>
              <a:rPr lang="en-US" sz="1800" dirty="0"/>
              <a:t> (</a:t>
            </a:r>
            <a:r>
              <a:rPr lang="en-US" sz="1800" dirty="0" err="1"/>
              <a:t>besar-kecil</a:t>
            </a:r>
            <a:r>
              <a:rPr lang="en-US" sz="1800" dirty="0"/>
              <a:t>), </a:t>
            </a:r>
            <a:r>
              <a:rPr lang="en-US" sz="1800" dirty="0" err="1"/>
              <a:t>bentuk</a:t>
            </a:r>
            <a:r>
              <a:rPr lang="en-US" sz="1800" dirty="0"/>
              <a:t> </a:t>
            </a:r>
            <a:r>
              <a:rPr lang="en-US" sz="1800" dirty="0" err="1"/>
              <a:t>objek</a:t>
            </a:r>
            <a:r>
              <a:rPr lang="en-US" sz="1800" dirty="0"/>
              <a:t> (</a:t>
            </a:r>
            <a:r>
              <a:rPr lang="en-US" sz="1800" dirty="0" err="1"/>
              <a:t>utuh-rusak</a:t>
            </a:r>
            <a:r>
              <a:rPr lang="en-US" sz="1800" dirty="0"/>
              <a:t>), </a:t>
            </a:r>
            <a:r>
              <a:rPr lang="en-US" sz="1800" dirty="0" err="1"/>
              <a:t>dll</a:t>
            </a:r>
            <a:r>
              <a:rPr lang="en-US" sz="1800" dirty="0"/>
              <a:t>.</a:t>
            </a:r>
          </a:p>
          <a:p>
            <a:pPr eaLnBrk="1" hangingPunct="1">
              <a:buFontTx/>
              <a:buNone/>
            </a:pPr>
            <a:endParaRPr lang="en-US" sz="1800" dirty="0"/>
          </a:p>
        </p:txBody>
      </p:sp>
      <p:pic>
        <p:nvPicPr>
          <p:cNvPr id="12291" name="Picture 4" descr="kontr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1" y="685800"/>
            <a:ext cx="5088591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8776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457200"/>
            <a:ext cx="33528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800" b="1" dirty="0"/>
              <a:t>Crop:</a:t>
            </a:r>
          </a:p>
          <a:p>
            <a:pPr eaLnBrk="1" hangingPunct="1">
              <a:buFontTx/>
              <a:buNone/>
            </a:pPr>
            <a:endParaRPr lang="en-US" sz="1800" b="1" dirty="0"/>
          </a:p>
          <a:p>
            <a:pPr eaLnBrk="1" hangingPunct="1">
              <a:buFontTx/>
              <a:buNone/>
            </a:pPr>
            <a:r>
              <a:rPr lang="en-US" sz="1800" b="1" dirty="0" err="1"/>
              <a:t>Memotong</a:t>
            </a:r>
            <a:r>
              <a:rPr lang="en-US" sz="1800" b="1" dirty="0"/>
              <a:t> </a:t>
            </a:r>
            <a:r>
              <a:rPr lang="en-US" sz="1800" b="1" dirty="0" err="1"/>
              <a:t>gambar</a:t>
            </a:r>
            <a:r>
              <a:rPr lang="en-US" sz="1800" b="1" dirty="0"/>
              <a:t> </a:t>
            </a:r>
            <a:r>
              <a:rPr lang="en-US" sz="1800" b="1" dirty="0" err="1"/>
              <a:t>dengan</a:t>
            </a:r>
            <a:r>
              <a:rPr lang="en-US" sz="1800" b="1" dirty="0"/>
              <a:t> </a:t>
            </a:r>
            <a:r>
              <a:rPr lang="en-US" sz="1800" b="1" dirty="0" err="1"/>
              <a:t>pertimbangan</a:t>
            </a:r>
            <a:r>
              <a:rPr lang="en-US" sz="1800" b="1" dirty="0"/>
              <a:t> </a:t>
            </a:r>
            <a:r>
              <a:rPr lang="en-US" sz="1800" b="1" dirty="0" err="1"/>
              <a:t>memilih</a:t>
            </a:r>
            <a:r>
              <a:rPr lang="en-US" sz="1800" b="1" dirty="0"/>
              <a:t> </a:t>
            </a:r>
            <a:r>
              <a:rPr lang="en-US" sz="1800" b="1" dirty="0" err="1"/>
              <a:t>unsur</a:t>
            </a:r>
            <a:r>
              <a:rPr lang="en-US" sz="1800" b="1" dirty="0"/>
              <a:t> visual yang </a:t>
            </a:r>
            <a:r>
              <a:rPr lang="en-US" sz="1800" b="1" dirty="0" err="1"/>
              <a:t>dinilai</a:t>
            </a:r>
            <a:r>
              <a:rPr lang="en-US" sz="1800" b="1" dirty="0"/>
              <a:t> paling </a:t>
            </a:r>
            <a:r>
              <a:rPr lang="en-US" sz="1800" b="1" dirty="0" err="1"/>
              <a:t>mewakili</a:t>
            </a:r>
            <a:r>
              <a:rPr lang="en-US" sz="1800" b="1" dirty="0"/>
              <a:t> </a:t>
            </a:r>
            <a:r>
              <a:rPr lang="en-US" sz="1800" b="1" dirty="0" err="1"/>
              <a:t>secara</a:t>
            </a:r>
            <a:r>
              <a:rPr lang="en-US" sz="1800" b="1" dirty="0"/>
              <a:t> </a:t>
            </a:r>
            <a:r>
              <a:rPr lang="en-US" sz="1800" b="1" dirty="0" err="1"/>
              <a:t>keseluruhan</a:t>
            </a:r>
            <a:r>
              <a:rPr lang="en-US" sz="1800" b="1" dirty="0"/>
              <a:t>.</a:t>
            </a:r>
          </a:p>
          <a:p>
            <a:pPr eaLnBrk="1" hangingPunct="1">
              <a:buFontTx/>
              <a:buNone/>
            </a:pPr>
            <a:endParaRPr lang="en-US" sz="1800" b="1" dirty="0"/>
          </a:p>
          <a:p>
            <a:pPr eaLnBrk="1" hangingPunct="1">
              <a:buFontTx/>
              <a:buNone/>
            </a:pPr>
            <a:r>
              <a:rPr lang="en-US" sz="1800" b="1" dirty="0" err="1"/>
              <a:t>Contoh</a:t>
            </a:r>
            <a:r>
              <a:rPr lang="en-US" sz="1800" b="1" dirty="0"/>
              <a:t>: </a:t>
            </a:r>
          </a:p>
          <a:p>
            <a:pPr eaLnBrk="1" hangingPunct="1">
              <a:buFontTx/>
              <a:buNone/>
            </a:pPr>
            <a:r>
              <a:rPr lang="en-US" sz="1800" b="1" i="1" dirty="0"/>
              <a:t>Capturing Image</a:t>
            </a:r>
            <a:r>
              <a:rPr lang="en-US" sz="1800" b="1" dirty="0"/>
              <a:t> </a:t>
            </a:r>
            <a:r>
              <a:rPr lang="en-US" sz="1800" b="1" dirty="0" err="1"/>
              <a:t>dalam</a:t>
            </a:r>
            <a:r>
              <a:rPr lang="en-US" sz="1800" b="1" dirty="0"/>
              <a:t> </a:t>
            </a:r>
            <a:r>
              <a:rPr lang="en-US" sz="1800" b="1" dirty="0" err="1"/>
              <a:t>kamera</a:t>
            </a:r>
            <a:r>
              <a:rPr lang="en-US" sz="1800" b="1" dirty="0"/>
              <a:t> </a:t>
            </a:r>
            <a:r>
              <a:rPr lang="en-US" sz="1800" b="1" dirty="0" err="1"/>
              <a:t>foto</a:t>
            </a:r>
            <a:r>
              <a:rPr lang="en-US" sz="1800" b="1" dirty="0"/>
              <a:t>.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pic>
        <p:nvPicPr>
          <p:cNvPr id="13315" name="Picture 4" descr="kr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2001" y="304800"/>
            <a:ext cx="5795999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6098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685800"/>
            <a:ext cx="3276600" cy="480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800" b="1"/>
              <a:t>Mirror:</a:t>
            </a:r>
          </a:p>
          <a:p>
            <a:pPr eaLnBrk="1" hangingPunct="1">
              <a:buFontTx/>
              <a:buNone/>
            </a:pPr>
            <a:endParaRPr lang="en-US" sz="1800" b="1"/>
          </a:p>
          <a:p>
            <a:pPr eaLnBrk="1" hangingPunct="1">
              <a:buFontTx/>
              <a:buNone/>
            </a:pPr>
            <a:r>
              <a:rPr lang="en-US" sz="1800"/>
              <a:t>Adalah duplikasi satu objek visual menjadi dua atau lebih dari objek yang sama. </a:t>
            </a:r>
          </a:p>
          <a:p>
            <a:pPr eaLnBrk="1" hangingPunct="1">
              <a:buFontTx/>
              <a:buNone/>
            </a:pPr>
            <a:endParaRPr lang="en-US" sz="1800"/>
          </a:p>
          <a:p>
            <a:pPr eaLnBrk="1" hangingPunct="1">
              <a:buFontTx/>
              <a:buNone/>
            </a:pPr>
            <a:r>
              <a:rPr lang="en-US" sz="1800"/>
              <a:t>Efek pengulangan dari mirror ini menjadikan pola yang menarik ketika kita mengkomposisikan jarak, posisi, dan ukuran.</a:t>
            </a:r>
          </a:p>
        </p:txBody>
      </p:sp>
      <p:pic>
        <p:nvPicPr>
          <p:cNvPr id="14339" name="Picture 4" descr="mirr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6164" y="228600"/>
            <a:ext cx="5811837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8587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228600"/>
            <a:ext cx="3429000" cy="6324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800" b="1"/>
              <a:t>Overlaping:</a:t>
            </a:r>
          </a:p>
          <a:p>
            <a:pPr eaLnBrk="1" hangingPunct="1">
              <a:buFontTx/>
              <a:buNone/>
            </a:pPr>
            <a:endParaRPr lang="en-US" sz="1800" b="1"/>
          </a:p>
          <a:p>
            <a:pPr eaLnBrk="1" hangingPunct="1">
              <a:buFontTx/>
              <a:buNone/>
            </a:pPr>
            <a:r>
              <a:rPr lang="en-US" sz="1800"/>
              <a:t>Adalah posisi menabrak antara satu objek visual dengan objek lain dengan pertimbangan komposisi yang matang seperti halnya kita merancang sebuah </a:t>
            </a:r>
            <a:r>
              <a:rPr lang="en-US" sz="1800" i="1"/>
              <a:t>puzzle.</a:t>
            </a:r>
          </a:p>
          <a:p>
            <a:pPr eaLnBrk="1" hangingPunct="1">
              <a:buFontTx/>
              <a:buNone/>
            </a:pPr>
            <a:endParaRPr lang="en-US" sz="1800" i="1"/>
          </a:p>
          <a:p>
            <a:pPr eaLnBrk="1" hangingPunct="1">
              <a:buFontTx/>
              <a:buNone/>
            </a:pPr>
            <a:r>
              <a:rPr lang="en-US" sz="1800" i="1"/>
              <a:t>Kepekaan kontras, keseimbangan, dan croping sangatlah diperlukan.</a:t>
            </a:r>
          </a:p>
        </p:txBody>
      </p:sp>
      <p:pic>
        <p:nvPicPr>
          <p:cNvPr id="15363" name="Picture 4" descr="overlapp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4576" y="304800"/>
            <a:ext cx="5813425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4020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</Words>
  <Application>Microsoft Office PowerPoint</Application>
  <PresentationFormat>Widescreen</PresentationFormat>
  <Paragraphs>37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RUPA DASAR 2D</vt:lpstr>
      <vt:lpstr>Teori Gestalt  lanjutan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RUPA DASAR 2D</dc:title>
  <dc:creator>Taufiq Panji Wisesa</dc:creator>
  <cp:lastModifiedBy>Taufiq Panji Wisesa</cp:lastModifiedBy>
  <cp:revision>1</cp:revision>
  <dcterms:created xsi:type="dcterms:W3CDTF">2019-08-29T06:55:14Z</dcterms:created>
  <dcterms:modified xsi:type="dcterms:W3CDTF">2019-08-29T06:55:24Z</dcterms:modified>
</cp:coreProperties>
</file>