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C980-4C86-43AE-A9EE-92994490CAB2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548B-BEFD-4DD9-B917-FC3443CE70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995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C980-4C86-43AE-A9EE-92994490CAB2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548B-BEFD-4DD9-B917-FC3443CE70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746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C980-4C86-43AE-A9EE-92994490CAB2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548B-BEFD-4DD9-B917-FC3443CE70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252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BFEE-AB2F-400F-A52A-1B263F539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92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C980-4C86-43AE-A9EE-92994490CAB2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548B-BEFD-4DD9-B917-FC3443CE70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597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C980-4C86-43AE-A9EE-92994490CAB2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548B-BEFD-4DD9-B917-FC3443CE70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974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C980-4C86-43AE-A9EE-92994490CAB2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548B-BEFD-4DD9-B917-FC3443CE70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176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C980-4C86-43AE-A9EE-92994490CAB2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548B-BEFD-4DD9-B917-FC3443CE70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8441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C980-4C86-43AE-A9EE-92994490CAB2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548B-BEFD-4DD9-B917-FC3443CE70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9791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C980-4C86-43AE-A9EE-92994490CAB2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548B-BEFD-4DD9-B917-FC3443CE70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130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C980-4C86-43AE-A9EE-92994490CAB2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548B-BEFD-4DD9-B917-FC3443CE70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26482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C980-4C86-43AE-A9EE-92994490CAB2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548B-BEFD-4DD9-B917-FC3443CE70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5947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CC980-4C86-43AE-A9EE-92994490CAB2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F548B-BEFD-4DD9-B917-FC3443CE70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127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Rupa Dasar 2D 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Pertemuan 2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53282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rd15"/>
          <p:cNvPicPr>
            <a:picLocks noChangeAspect="1" noChangeArrowheads="1"/>
          </p:cNvPicPr>
          <p:nvPr/>
        </p:nvPicPr>
        <p:blipFill>
          <a:blip r:embed="rId2"/>
          <a:srcRect l="6873" t="9816" r="9279" b="6047"/>
          <a:stretch>
            <a:fillRect/>
          </a:stretch>
        </p:blipFill>
        <p:spPr bwMode="auto">
          <a:xfrm>
            <a:off x="3200400" y="685800"/>
            <a:ext cx="5715000" cy="562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272036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rd16"/>
          <p:cNvPicPr>
            <a:picLocks noChangeAspect="1" noChangeArrowheads="1"/>
          </p:cNvPicPr>
          <p:nvPr/>
        </p:nvPicPr>
        <p:blipFill>
          <a:blip r:embed="rId2"/>
          <a:srcRect l="10747" t="15939" r="9254" b="10965"/>
          <a:stretch>
            <a:fillRect/>
          </a:stretch>
        </p:blipFill>
        <p:spPr bwMode="auto">
          <a:xfrm>
            <a:off x="3048000" y="914400"/>
            <a:ext cx="6248400" cy="559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078658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rd17"/>
          <p:cNvPicPr>
            <a:picLocks noChangeAspect="1" noChangeArrowheads="1"/>
          </p:cNvPicPr>
          <p:nvPr/>
        </p:nvPicPr>
        <p:blipFill>
          <a:blip r:embed="rId2"/>
          <a:srcRect l="12006" t="13391" r="13060" b="13391"/>
          <a:stretch>
            <a:fillRect/>
          </a:stretch>
        </p:blipFill>
        <p:spPr bwMode="auto">
          <a:xfrm>
            <a:off x="3429000" y="990600"/>
            <a:ext cx="5410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559062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Projek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3689" y="2102477"/>
            <a:ext cx="10517747" cy="4525963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Buatlah komposisi titik hitam putih dengan komposisi organik. Dalam pegaturan komposisi perhatikan prinsip desain yang menyertai unsur tersebut.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 smtClean="0"/>
              <a:t>Kerjakan sketsa alternatif dalam lembar A4 sebanyak 3 sketsa.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9563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810000" y="1524000"/>
            <a:ext cx="5867400" cy="39624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sz="2000" b="1"/>
              <a:t>TITIK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sz="2000"/>
              <a:t>Titik tidak memiliki panjang dan lebar, mengambil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sz="2000"/>
              <a:t>daerah atau ruang ; merupakan pangkal dan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sz="2000"/>
              <a:t>ujung sepotong garis, dan merupakan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sz="2000"/>
              <a:t>perpotongan atau pertemuan antara dua garis.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v-SE" sz="20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sz="2000"/>
              <a:t>Persepsi kita terhadap titik sangat relatif, karena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sz="2000"/>
              <a:t>dipengaruhi oleh bidang atau frame yang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sz="2000"/>
              <a:t>melingkupinya.</a:t>
            </a:r>
            <a:r>
              <a:rPr lang="sv-SE" sz="1800"/>
              <a:t> </a:t>
            </a:r>
            <a:r>
              <a:rPr lang="sv-SE" sz="1400"/>
              <a:t>(perhatikan kedua gambar berikut ini)</a:t>
            </a:r>
            <a:endParaRPr lang="en-GB" sz="1400"/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endParaRPr lang="en-GB" sz="1400"/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endParaRPr lang="en-GB" sz="8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8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800"/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800"/>
              <a:t>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8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8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5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500"/>
              <a:t/>
            </a:r>
            <a:br>
              <a:rPr lang="en-US" sz="500"/>
            </a:br>
            <a:endParaRPr lang="en-US" sz="500"/>
          </a:p>
        </p:txBody>
      </p:sp>
    </p:spTree>
    <p:extLst>
      <p:ext uri="{BB962C8B-B14F-4D97-AF65-F5344CB8AC3E}">
        <p14:creationId xmlns:p14="http://schemas.microsoft.com/office/powerpoint/2010/main" val="293618981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2895600" y="1524000"/>
            <a:ext cx="4419600" cy="44958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8001000" y="3124200"/>
            <a:ext cx="1295400" cy="1295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60" name="Oval 6"/>
          <p:cNvSpPr>
            <a:spLocks noChangeArrowheads="1"/>
          </p:cNvSpPr>
          <p:nvPr/>
        </p:nvSpPr>
        <p:spPr bwMode="auto">
          <a:xfrm>
            <a:off x="4724401" y="3276601"/>
            <a:ext cx="1001713" cy="10017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19461" name="Oval 7"/>
          <p:cNvSpPr>
            <a:spLocks noChangeArrowheads="1"/>
          </p:cNvSpPr>
          <p:nvPr/>
        </p:nvSpPr>
        <p:spPr bwMode="auto">
          <a:xfrm>
            <a:off x="8153401" y="3276601"/>
            <a:ext cx="1001713" cy="10017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02679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19400" y="1219200"/>
            <a:ext cx="7315200" cy="11430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sz="2000" b="1"/>
              <a:t>Titik sebagai Tanda</a:t>
            </a:r>
            <a:r>
              <a:rPr lang="sv-SE" sz="2000"/>
              <a:t> (mewakili unsur), manakala sesuatu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sz="2000"/>
              <a:t>selain titik, muncul atau dimunculkan sangat kecil maka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sz="2000"/>
              <a:t>sesuatu tersebut seringkali direpresentasikan oleh titik.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000" b="1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1800"/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endParaRPr lang="en-GB" sz="18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8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800"/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800"/>
              <a:t>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8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8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5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500"/>
              <a:t/>
            </a:r>
            <a:br>
              <a:rPr lang="en-US" sz="500"/>
            </a:br>
            <a:endParaRPr lang="en-US" sz="500"/>
          </a:p>
        </p:txBody>
      </p:sp>
      <p:graphicFrame>
        <p:nvGraphicFramePr>
          <p:cNvPr id="1026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097714" y="1600200"/>
          <a:ext cx="2185987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orelDRAW" r:id="rId3" imgW="3182400" imgH="3182400" progId="">
                  <p:embed/>
                </p:oleObj>
              </mc:Choice>
              <mc:Fallback>
                <p:oleObj name="CorelDRAW" r:id="rId3" imgW="3182400" imgH="3182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7714" y="1600200"/>
                        <a:ext cx="2185987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12"/>
          <p:cNvSpPr>
            <a:spLocks noChangeArrowheads="1"/>
          </p:cNvSpPr>
          <p:nvPr/>
        </p:nvSpPr>
        <p:spPr bwMode="auto">
          <a:xfrm>
            <a:off x="2895600" y="2667000"/>
            <a:ext cx="3352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GB" sz="2000" b="1">
                <a:latin typeface="Arial" charset="0"/>
              </a:rPr>
              <a:t>Titik sebagai Garis Ilusi</a:t>
            </a:r>
            <a:r>
              <a:rPr lang="en-GB" sz="2000">
                <a:latin typeface="Arial" charset="0"/>
              </a:rPr>
              <a:t>,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GB" sz="2000">
                <a:latin typeface="Arial" charset="0"/>
              </a:rPr>
              <a:t>titik yang dimunculkan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GB" sz="2000">
                <a:latin typeface="Arial" charset="0"/>
              </a:rPr>
              <a:t>secara berulang (beraturan/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GB" sz="2000">
                <a:latin typeface="Arial" charset="0"/>
              </a:rPr>
              <a:t>tak beraturan) dapat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GB" sz="2000">
                <a:latin typeface="Arial" charset="0"/>
              </a:rPr>
              <a:t>memunculkan kesan suatu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GB" sz="2000">
                <a:latin typeface="Arial" charset="0"/>
              </a:rPr>
              <a:t>garis.</a:t>
            </a:r>
            <a:endParaRPr lang="en-US" sz="5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5493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352800" y="1219200"/>
            <a:ext cx="5715000" cy="11430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 b="1"/>
              <a:t>Titik sebagai Volume (Isi)</a:t>
            </a:r>
            <a:r>
              <a:rPr lang="en-GB" sz="1800"/>
              <a:t>, titik yang disusun dengan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/>
              <a:t>membedakan besaran dan jaraknya dapat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/>
              <a:t>memunculkan kesan isi atau volume.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v-SE" sz="1800" b="1"/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endParaRPr lang="en-GB" sz="18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8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800"/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800"/>
              <a:t>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8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8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5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500"/>
              <a:t/>
            </a:r>
            <a:br>
              <a:rPr lang="en-US" sz="500"/>
            </a:br>
            <a:endParaRPr lang="en-US" sz="500"/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967164" y="2362200"/>
          <a:ext cx="44846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orelDRAW" r:id="rId3" imgW="3742920" imgH="3242520" progId="">
                  <p:embed/>
                </p:oleObj>
              </mc:Choice>
              <mc:Fallback>
                <p:oleObj name="CorelDRAW" r:id="rId3" imgW="3742920" imgH="3242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164" y="2362200"/>
                        <a:ext cx="44846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451756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352800" y="1295400"/>
            <a:ext cx="5715000" cy="8382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sz="1800" b="1"/>
              <a:t>Titik sebagai Ruang</a:t>
            </a:r>
            <a:r>
              <a:rPr lang="sv-SE" sz="1800"/>
              <a:t>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sz="1800"/>
              <a:t>titik dapat pula dijadikan/dimanfaatkan sebagai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sz="1800"/>
              <a:t>pembentuk ruang.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1800"/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endParaRPr lang="en-GB" sz="18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8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800"/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800"/>
              <a:t>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8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8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5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500"/>
              <a:t/>
            </a:r>
            <a:br>
              <a:rPr lang="en-US" sz="500"/>
            </a:br>
            <a:endParaRPr lang="en-US" sz="500"/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3505200" y="2590801"/>
          <a:ext cx="5029200" cy="375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orelDRAW" r:id="rId3" imgW="4321440" imgH="3234600" progId="">
                  <p:embed/>
                </p:oleObj>
              </mc:Choice>
              <mc:Fallback>
                <p:oleObj name="CorelDRAW" r:id="rId3" imgW="4321440" imgH="3234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590801"/>
                        <a:ext cx="5029200" cy="3756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623236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505200" y="1600200"/>
            <a:ext cx="5486400" cy="12954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b="1"/>
              <a:t>Titik sebagai Bidang/Bentuk</a:t>
            </a:r>
            <a:r>
              <a:rPr lang="en-GB" sz="2000"/>
              <a:t>, titik dapat pula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/>
              <a:t>dijadikan/dimanfaatkan sebagai pembentuk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/>
              <a:t>bidang/bentuk. 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endParaRPr lang="en-GB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9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900"/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900"/>
              <a:t>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9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3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"/>
              <a:t/>
            </a:r>
            <a:br>
              <a:rPr lang="en-US" sz="200"/>
            </a:br>
            <a:endParaRPr lang="en-US" sz="200"/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422775" y="3048001"/>
          <a:ext cx="3575050" cy="297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orelDRAW" r:id="rId3" imgW="3160080" imgH="2625840" progId="">
                  <p:embed/>
                </p:oleObj>
              </mc:Choice>
              <mc:Fallback>
                <p:oleObj name="CorelDRAW" r:id="rId3" imgW="3160080" imgH="2625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2775" y="3048001"/>
                        <a:ext cx="3575050" cy="297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204295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505200" y="1600200"/>
            <a:ext cx="5486400" cy="13716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b="1"/>
              <a:t>Titik sebagai Gerak</a:t>
            </a:r>
            <a:r>
              <a:rPr lang="en-GB" sz="2000"/>
              <a:t>, titik dapat pula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/>
              <a:t>dimanfaatkan untuk memunculkan kesan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/>
              <a:t>gerak.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0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/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/>
              <a:t>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0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/>
              <a:t/>
            </a:r>
            <a:br>
              <a:rPr lang="en-US" sz="2000"/>
            </a:br>
            <a:endParaRPr lang="en-US" sz="2000"/>
          </a:p>
        </p:txBody>
      </p:sp>
      <p:graphicFrame>
        <p:nvGraphicFramePr>
          <p:cNvPr id="5122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511551" y="3200400"/>
          <a:ext cx="5319713" cy="157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orelDRAW" r:id="rId3" imgW="4762080" imgH="1411920" progId="">
                  <p:embed/>
                </p:oleObj>
              </mc:Choice>
              <mc:Fallback>
                <p:oleObj name="CorelDRAW" r:id="rId3" imgW="4762080" imgH="14119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1551" y="3200400"/>
                        <a:ext cx="5319713" cy="157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895447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5200" y="1600200"/>
            <a:ext cx="5486400" cy="10668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sz="2000" b="1"/>
              <a:t>Titik sebagai Nada dan Tekstur</a:t>
            </a:r>
            <a:r>
              <a:rPr lang="sv-SE" sz="2000"/>
              <a:t>, titik dapat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sz="2000"/>
              <a:t>puladimanfaatkan sebagai nada  juga kesan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sz="2000"/>
              <a:t>suatu permukaan (tekstur).</a:t>
            </a:r>
            <a:endParaRPr lang="en-GB" sz="2000"/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endParaRPr lang="en-GB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6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300"/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300"/>
              <a:t>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3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3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"/>
              <a:t/>
            </a:r>
            <a:br>
              <a:rPr lang="en-US" sz="200"/>
            </a:br>
            <a:endParaRPr lang="en-US" sz="200"/>
          </a:p>
        </p:txBody>
      </p:sp>
      <p:graphicFrame>
        <p:nvGraphicFramePr>
          <p:cNvPr id="6146" name="Object 9"/>
          <p:cNvGraphicFramePr>
            <a:graphicFrameLocks noChangeAspect="1"/>
          </p:cNvGraphicFramePr>
          <p:nvPr/>
        </p:nvGraphicFramePr>
        <p:xfrm>
          <a:off x="4267201" y="2819400"/>
          <a:ext cx="3400425" cy="326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CorelDRAW" r:id="rId3" imgW="1717560" imgH="1653840" progId="">
                  <p:embed/>
                </p:oleObj>
              </mc:Choice>
              <mc:Fallback>
                <p:oleObj name="CorelDRAW" r:id="rId3" imgW="1717560" imgH="1653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1" y="2819400"/>
                        <a:ext cx="3400425" cy="326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90389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225</Words>
  <Application>Microsoft Office PowerPoint</Application>
  <PresentationFormat>Widescreen</PresentationFormat>
  <Paragraphs>99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CorelDRAW</vt:lpstr>
      <vt:lpstr>Rupa Dasar 2D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Rupa Dasar 2D </dc:title>
  <dc:creator>Taufiq Panji Wisesa</dc:creator>
  <cp:lastModifiedBy>Taufiq Panji Wisesa</cp:lastModifiedBy>
  <cp:revision>2</cp:revision>
  <dcterms:created xsi:type="dcterms:W3CDTF">2019-08-29T06:12:02Z</dcterms:created>
  <dcterms:modified xsi:type="dcterms:W3CDTF">2019-08-29T06:14:10Z</dcterms:modified>
</cp:coreProperties>
</file>