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631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815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615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579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277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826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00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293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86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51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0776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B4CD-AC58-49FC-BE5D-32A0BA448604}" type="datetimeFigureOut">
              <a:rPr lang="id-ID" smtClean="0"/>
              <a:t>29/08/2019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8726-7588-4983-BEC9-DBCF67F18EA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683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RUPA DASAR 2D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Pertemuan  3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491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memunculkan ekspresi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31747" name="Picture 4" descr="rd25"/>
          <p:cNvPicPr>
            <a:picLocks noChangeAspect="1" noChangeArrowheads="1"/>
          </p:cNvPicPr>
          <p:nvPr/>
        </p:nvPicPr>
        <p:blipFill>
          <a:blip r:embed="rId2"/>
          <a:srcRect l="23615" t="29543" r="17282" b="10161"/>
          <a:stretch>
            <a:fillRect/>
          </a:stretch>
        </p:blipFill>
        <p:spPr bwMode="auto">
          <a:xfrm>
            <a:off x="3657600" y="2057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7066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menghasilkan kedalaman ilusif dan gerak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32771" name="Picture 4" descr="rd26"/>
          <p:cNvPicPr>
            <a:picLocks noChangeAspect="1" noChangeArrowheads="1"/>
          </p:cNvPicPr>
          <p:nvPr/>
        </p:nvPicPr>
        <p:blipFill>
          <a:blip r:embed="rId2"/>
          <a:srcRect l="19394" t="32773" r="9894" b="1547"/>
          <a:stretch>
            <a:fillRect/>
          </a:stretch>
        </p:blipFill>
        <p:spPr bwMode="auto">
          <a:xfrm>
            <a:off x="3810000" y="2133600"/>
            <a:ext cx="48006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787050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rd27"/>
          <p:cNvPicPr>
            <a:picLocks noChangeAspect="1" noChangeArrowheads="1"/>
          </p:cNvPicPr>
          <p:nvPr/>
        </p:nvPicPr>
        <p:blipFill>
          <a:blip r:embed="rId2"/>
          <a:srcRect l="10555" t="10161" r="12401" b="5284"/>
          <a:stretch>
            <a:fillRect/>
          </a:stretch>
        </p:blipFill>
        <p:spPr bwMode="auto">
          <a:xfrm>
            <a:off x="3505200" y="8382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711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d28"/>
          <p:cNvPicPr>
            <a:picLocks noChangeAspect="1" noChangeArrowheads="1"/>
          </p:cNvPicPr>
          <p:nvPr/>
        </p:nvPicPr>
        <p:blipFill>
          <a:blip r:embed="rId2"/>
          <a:srcRect l="8636" t="16621" r="24821" b="3702"/>
          <a:stretch>
            <a:fillRect/>
          </a:stretch>
        </p:blipFill>
        <p:spPr bwMode="auto">
          <a:xfrm>
            <a:off x="3352800" y="914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5482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d29"/>
          <p:cNvPicPr>
            <a:picLocks noChangeAspect="1" noChangeArrowheads="1"/>
          </p:cNvPicPr>
          <p:nvPr/>
        </p:nvPicPr>
        <p:blipFill>
          <a:blip r:embed="rId2"/>
          <a:srcRect l="10950" t="16621" r="12006" b="3702"/>
          <a:stretch>
            <a:fillRect/>
          </a:stretch>
        </p:blipFill>
        <p:spPr bwMode="auto">
          <a:xfrm>
            <a:off x="3352801" y="838200"/>
            <a:ext cx="53371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82318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Projek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Buatlah komposisi garis hitam putih dengan komposisi organik atau statis dan membentuk kedalaman ilusi. Dalam pegaturan komposisi perhatikan prinsip desain yang menyertai unsur tersebut.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Kerjakan sketsa alternatif dalam lembar A4 sebanyak 3 sketsa.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9873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25908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mempunyai panjang tanpa lebar, mempunyai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kedudukan dan arah; kedua ujungnya berupa titik.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merupakan sisi sebuah bidang/bentuk. </a:t>
            </a: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16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1600"/>
              <a:t>Dalam gambar ini ada berapa garis yang anda lihat ?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3505200" y="36576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3505200" y="39624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505200" y="42672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505200" y="45720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3505200" y="48768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3505200" y="5181600"/>
            <a:ext cx="54864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966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4495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Macam/Jenis Garis: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a. Garis Nyata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b. Garis Ilusi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 b="1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digunakan untuk mewujudkan bidang atau bentuk,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dan struktur. Bahkan garis dapat memberikan arti,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simbol dan ekspresi.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228759500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dan Arah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dapat memunculkan kesan gerak dan interpretasi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statis dan dinamis.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124200" y="28194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124200" y="45720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5105400" y="2819400"/>
            <a:ext cx="1752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>
            <a:off x="5943600" y="31242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Line 10"/>
          <p:cNvSpPr>
            <a:spLocks noChangeShapeType="1"/>
          </p:cNvSpPr>
          <p:nvPr/>
        </p:nvSpPr>
        <p:spPr bwMode="auto">
          <a:xfrm>
            <a:off x="3429000" y="3657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Line 12"/>
          <p:cNvSpPr>
            <a:spLocks noChangeShapeType="1"/>
          </p:cNvSpPr>
          <p:nvPr/>
        </p:nvSpPr>
        <p:spPr bwMode="auto">
          <a:xfrm>
            <a:off x="3429000" y="4876800"/>
            <a:ext cx="1143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7086600" y="2819400"/>
            <a:ext cx="2590800" cy="327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0" name="Line 14"/>
          <p:cNvSpPr>
            <a:spLocks noChangeShapeType="1"/>
          </p:cNvSpPr>
          <p:nvPr/>
        </p:nvSpPr>
        <p:spPr bwMode="auto">
          <a:xfrm>
            <a:off x="7848600" y="3124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Line 15"/>
          <p:cNvSpPr>
            <a:spLocks noChangeShapeType="1"/>
          </p:cNvSpPr>
          <p:nvPr/>
        </p:nvSpPr>
        <p:spPr bwMode="auto">
          <a:xfrm>
            <a:off x="7848600" y="3200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Line 16"/>
          <p:cNvSpPr>
            <a:spLocks noChangeShapeType="1"/>
          </p:cNvSpPr>
          <p:nvPr/>
        </p:nvSpPr>
        <p:spPr bwMode="auto">
          <a:xfrm>
            <a:off x="7848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Line 17"/>
          <p:cNvSpPr>
            <a:spLocks noChangeShapeType="1"/>
          </p:cNvSpPr>
          <p:nvPr/>
        </p:nvSpPr>
        <p:spPr bwMode="auto">
          <a:xfrm>
            <a:off x="7848600" y="3352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18"/>
          <p:cNvSpPr>
            <a:spLocks noChangeShapeType="1"/>
          </p:cNvSpPr>
          <p:nvPr/>
        </p:nvSpPr>
        <p:spPr bwMode="auto">
          <a:xfrm>
            <a:off x="7848600" y="3429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9"/>
          <p:cNvSpPr>
            <a:spLocks noChangeShapeType="1"/>
          </p:cNvSpPr>
          <p:nvPr/>
        </p:nvSpPr>
        <p:spPr bwMode="auto">
          <a:xfrm>
            <a:off x="7848600" y="3505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20"/>
          <p:cNvSpPr>
            <a:spLocks noChangeShapeType="1"/>
          </p:cNvSpPr>
          <p:nvPr/>
        </p:nvSpPr>
        <p:spPr bwMode="auto">
          <a:xfrm>
            <a:off x="7848600" y="3581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21"/>
          <p:cNvSpPr>
            <a:spLocks noChangeShapeType="1"/>
          </p:cNvSpPr>
          <p:nvPr/>
        </p:nvSpPr>
        <p:spPr bwMode="auto">
          <a:xfrm>
            <a:off x="7848600" y="3657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8" name="Line 22"/>
          <p:cNvSpPr>
            <a:spLocks noChangeShapeType="1"/>
          </p:cNvSpPr>
          <p:nvPr/>
        </p:nvSpPr>
        <p:spPr bwMode="auto">
          <a:xfrm>
            <a:off x="7848600" y="3733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9" name="Line 23"/>
          <p:cNvSpPr>
            <a:spLocks noChangeShapeType="1"/>
          </p:cNvSpPr>
          <p:nvPr/>
        </p:nvSpPr>
        <p:spPr bwMode="auto">
          <a:xfrm>
            <a:off x="7848600" y="3810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0" name="Line 26"/>
          <p:cNvSpPr>
            <a:spLocks noChangeShapeType="1"/>
          </p:cNvSpPr>
          <p:nvPr/>
        </p:nvSpPr>
        <p:spPr bwMode="auto">
          <a:xfrm>
            <a:off x="7848600" y="3886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1" name="Line 27"/>
          <p:cNvSpPr>
            <a:spLocks noChangeShapeType="1"/>
          </p:cNvSpPr>
          <p:nvPr/>
        </p:nvSpPr>
        <p:spPr bwMode="auto">
          <a:xfrm>
            <a:off x="8001000" y="3962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2" name="Line 28"/>
          <p:cNvSpPr>
            <a:spLocks noChangeShapeType="1"/>
          </p:cNvSpPr>
          <p:nvPr/>
        </p:nvSpPr>
        <p:spPr bwMode="auto">
          <a:xfrm>
            <a:off x="8153400" y="4038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Line 29"/>
          <p:cNvSpPr>
            <a:spLocks noChangeShapeType="1"/>
          </p:cNvSpPr>
          <p:nvPr/>
        </p:nvSpPr>
        <p:spPr bwMode="auto">
          <a:xfrm>
            <a:off x="8229600" y="4114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4" name="Line 30"/>
          <p:cNvSpPr>
            <a:spLocks noChangeShapeType="1"/>
          </p:cNvSpPr>
          <p:nvPr/>
        </p:nvSpPr>
        <p:spPr bwMode="auto">
          <a:xfrm>
            <a:off x="8229600" y="4191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5" name="Line 31"/>
          <p:cNvSpPr>
            <a:spLocks noChangeShapeType="1"/>
          </p:cNvSpPr>
          <p:nvPr/>
        </p:nvSpPr>
        <p:spPr bwMode="auto">
          <a:xfrm>
            <a:off x="8229600" y="4267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32"/>
          <p:cNvSpPr>
            <a:spLocks noChangeShapeType="1"/>
          </p:cNvSpPr>
          <p:nvPr/>
        </p:nvSpPr>
        <p:spPr bwMode="auto">
          <a:xfrm>
            <a:off x="8153400" y="4343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Line 33"/>
          <p:cNvSpPr>
            <a:spLocks noChangeShapeType="1"/>
          </p:cNvSpPr>
          <p:nvPr/>
        </p:nvSpPr>
        <p:spPr bwMode="auto">
          <a:xfrm>
            <a:off x="8001000" y="4419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8" name="Line 34"/>
          <p:cNvSpPr>
            <a:spLocks noChangeShapeType="1"/>
          </p:cNvSpPr>
          <p:nvPr/>
        </p:nvSpPr>
        <p:spPr bwMode="auto">
          <a:xfrm>
            <a:off x="7848600" y="4495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9" name="Line 40"/>
          <p:cNvSpPr>
            <a:spLocks noChangeShapeType="1"/>
          </p:cNvSpPr>
          <p:nvPr/>
        </p:nvSpPr>
        <p:spPr bwMode="auto">
          <a:xfrm>
            <a:off x="7696200" y="4572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Line 44"/>
          <p:cNvSpPr>
            <a:spLocks noChangeShapeType="1"/>
          </p:cNvSpPr>
          <p:nvPr/>
        </p:nvSpPr>
        <p:spPr bwMode="auto">
          <a:xfrm>
            <a:off x="7620000" y="4648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Line 45"/>
          <p:cNvSpPr>
            <a:spLocks noChangeShapeType="1"/>
          </p:cNvSpPr>
          <p:nvPr/>
        </p:nvSpPr>
        <p:spPr bwMode="auto">
          <a:xfrm>
            <a:off x="7543800" y="4724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Line 46"/>
          <p:cNvSpPr>
            <a:spLocks noChangeShapeType="1"/>
          </p:cNvSpPr>
          <p:nvPr/>
        </p:nvSpPr>
        <p:spPr bwMode="auto">
          <a:xfrm>
            <a:off x="7467600" y="4800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3" name="Line 47"/>
          <p:cNvSpPr>
            <a:spLocks noChangeShapeType="1"/>
          </p:cNvSpPr>
          <p:nvPr/>
        </p:nvSpPr>
        <p:spPr bwMode="auto">
          <a:xfrm>
            <a:off x="7467600" y="4876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Line 48"/>
          <p:cNvSpPr>
            <a:spLocks noChangeShapeType="1"/>
          </p:cNvSpPr>
          <p:nvPr/>
        </p:nvSpPr>
        <p:spPr bwMode="auto">
          <a:xfrm>
            <a:off x="7467600" y="4953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Line 49"/>
          <p:cNvSpPr>
            <a:spLocks noChangeShapeType="1"/>
          </p:cNvSpPr>
          <p:nvPr/>
        </p:nvSpPr>
        <p:spPr bwMode="auto">
          <a:xfrm>
            <a:off x="7543800" y="5029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50"/>
          <p:cNvSpPr>
            <a:spLocks noChangeShapeType="1"/>
          </p:cNvSpPr>
          <p:nvPr/>
        </p:nvSpPr>
        <p:spPr bwMode="auto">
          <a:xfrm>
            <a:off x="7620000" y="5105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Line 51"/>
          <p:cNvSpPr>
            <a:spLocks noChangeShapeType="1"/>
          </p:cNvSpPr>
          <p:nvPr/>
        </p:nvSpPr>
        <p:spPr bwMode="auto">
          <a:xfrm>
            <a:off x="7696200" y="5181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8" name="Line 52"/>
          <p:cNvSpPr>
            <a:spLocks noChangeShapeType="1"/>
          </p:cNvSpPr>
          <p:nvPr/>
        </p:nvSpPr>
        <p:spPr bwMode="auto">
          <a:xfrm>
            <a:off x="7772400" y="5257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9" name="Line 53"/>
          <p:cNvSpPr>
            <a:spLocks noChangeShapeType="1"/>
          </p:cNvSpPr>
          <p:nvPr/>
        </p:nvSpPr>
        <p:spPr bwMode="auto">
          <a:xfrm>
            <a:off x="7848600" y="5334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0" name="Line 54"/>
          <p:cNvSpPr>
            <a:spLocks noChangeShapeType="1"/>
          </p:cNvSpPr>
          <p:nvPr/>
        </p:nvSpPr>
        <p:spPr bwMode="auto">
          <a:xfrm>
            <a:off x="7924800" y="541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1" name="Line 55"/>
          <p:cNvSpPr>
            <a:spLocks noChangeShapeType="1"/>
          </p:cNvSpPr>
          <p:nvPr/>
        </p:nvSpPr>
        <p:spPr bwMode="auto">
          <a:xfrm>
            <a:off x="8001000" y="5486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2" name="Line 56"/>
          <p:cNvSpPr>
            <a:spLocks noChangeShapeType="1"/>
          </p:cNvSpPr>
          <p:nvPr/>
        </p:nvSpPr>
        <p:spPr bwMode="auto">
          <a:xfrm>
            <a:off x="8001000" y="5562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3" name="Line 57"/>
          <p:cNvSpPr>
            <a:spLocks noChangeShapeType="1"/>
          </p:cNvSpPr>
          <p:nvPr/>
        </p:nvSpPr>
        <p:spPr bwMode="auto">
          <a:xfrm>
            <a:off x="8001000" y="56388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4" name="Line 58"/>
          <p:cNvSpPr>
            <a:spLocks noChangeShapeType="1"/>
          </p:cNvSpPr>
          <p:nvPr/>
        </p:nvSpPr>
        <p:spPr bwMode="auto">
          <a:xfrm>
            <a:off x="8001000" y="57150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5" name="Line 59"/>
          <p:cNvSpPr>
            <a:spLocks noChangeShapeType="1"/>
          </p:cNvSpPr>
          <p:nvPr/>
        </p:nvSpPr>
        <p:spPr bwMode="auto">
          <a:xfrm>
            <a:off x="8001000" y="5791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6" name="Line 60"/>
          <p:cNvSpPr>
            <a:spLocks noChangeShapeType="1"/>
          </p:cNvSpPr>
          <p:nvPr/>
        </p:nvSpPr>
        <p:spPr bwMode="auto">
          <a:xfrm>
            <a:off x="8001000" y="58674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47" name="Line 61"/>
          <p:cNvSpPr>
            <a:spLocks noChangeShapeType="1"/>
          </p:cNvSpPr>
          <p:nvPr/>
        </p:nvSpPr>
        <p:spPr bwMode="auto">
          <a:xfrm>
            <a:off x="8001000" y="5943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142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4495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Macam/Jenis Garis: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a. Garis Nyata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b. Garis Ilusi</a:t>
            </a:r>
          </a:p>
          <a:p>
            <a:pPr marL="609600" indent="-609600">
              <a:lnSpc>
                <a:spcPct val="80000"/>
              </a:lnSpc>
              <a:buNone/>
            </a:pPr>
            <a:endParaRPr lang="sv-SE" sz="2000" b="1"/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digunakan untuk mewujudkan bidang atau bentuk,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dan struktur. Bahkan garis dapat memberikan arti,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simbol dan ekspresi.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</p:spTree>
    <p:extLst>
      <p:ext uri="{BB962C8B-B14F-4D97-AF65-F5344CB8AC3E}">
        <p14:creationId xmlns:p14="http://schemas.microsoft.com/office/powerpoint/2010/main" val="373921711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menggambarkan bidang/bentuk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Garis dapat menggambarkan contur bidang/bentuk 2D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/>
              <a:t>maupun 3D.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429000" y="3352800"/>
            <a:ext cx="24384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2" name="AutoShape 49"/>
          <p:cNvSpPr>
            <a:spLocks noChangeArrowheads="1"/>
          </p:cNvSpPr>
          <p:nvPr/>
        </p:nvSpPr>
        <p:spPr bwMode="auto">
          <a:xfrm>
            <a:off x="6248400" y="3124200"/>
            <a:ext cx="2667000" cy="25146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159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menciptakan gambar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28675" name="Picture 5" descr="rd22"/>
          <p:cNvPicPr>
            <a:picLocks noChangeAspect="1" noChangeArrowheads="1"/>
          </p:cNvPicPr>
          <p:nvPr/>
        </p:nvPicPr>
        <p:blipFill>
          <a:blip r:embed="rId2"/>
          <a:srcRect l="26385" t="36003" r="24010" b="29543"/>
          <a:stretch>
            <a:fillRect/>
          </a:stretch>
        </p:blipFill>
        <p:spPr bwMode="auto">
          <a:xfrm>
            <a:off x="4267200" y="2286000"/>
            <a:ext cx="358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99668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sebagai notasi (bentuk/gambar/catatan) suatu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sistem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29699" name="Picture 4" descr="rd23"/>
          <p:cNvPicPr>
            <a:picLocks noChangeAspect="1" noChangeArrowheads="1"/>
          </p:cNvPicPr>
          <p:nvPr/>
        </p:nvPicPr>
        <p:blipFill>
          <a:blip r:embed="rId2"/>
          <a:srcRect l="16226" t="38156" r="13062" b="15546"/>
          <a:stretch>
            <a:fillRect/>
          </a:stretch>
        </p:blipFill>
        <p:spPr bwMode="auto">
          <a:xfrm>
            <a:off x="3276600" y="2362200"/>
            <a:ext cx="5638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7963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2971800" y="1524000"/>
            <a:ext cx="6553200" cy="1295400"/>
          </a:xfrm>
        </p:spPr>
        <p:txBody>
          <a:bodyPr>
            <a:normAutofit fontScale="25000" lnSpcReduction="2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Garis sebagai pembentuk tulisan dan tipografi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sv-SE" sz="2000" b="1"/>
              <a:t>(huruf)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endParaRPr lang="en-GB" sz="2000"/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GB" sz="800"/>
              <a:t>   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800"/>
          </a:p>
          <a:p>
            <a:pPr marL="609600" indent="-609600">
              <a:lnSpc>
                <a:spcPct val="80000"/>
              </a:lnSpc>
              <a:buNone/>
            </a:pPr>
            <a:endParaRPr lang="en-GB" sz="50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500"/>
              <a:t/>
            </a:r>
            <a:br>
              <a:rPr lang="en-US" sz="500"/>
            </a:br>
            <a:endParaRPr lang="en-US" sz="500"/>
          </a:p>
        </p:txBody>
      </p:sp>
      <p:pic>
        <p:nvPicPr>
          <p:cNvPr id="30723" name="Picture 4" descr="rd24"/>
          <p:cNvPicPr>
            <a:picLocks noChangeAspect="1" noChangeArrowheads="1"/>
          </p:cNvPicPr>
          <p:nvPr/>
        </p:nvPicPr>
        <p:blipFill>
          <a:blip r:embed="rId2"/>
          <a:srcRect l="15172" t="37079" r="16226" b="8008"/>
          <a:stretch>
            <a:fillRect/>
          </a:stretch>
        </p:blipFill>
        <p:spPr bwMode="auto">
          <a:xfrm>
            <a:off x="3657600" y="2438400"/>
            <a:ext cx="48006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1056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RUPA DASAR 2D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RUPA DASAR 2D</dc:title>
  <dc:creator>Taufiq Panji Wisesa</dc:creator>
  <cp:lastModifiedBy>Taufiq Panji Wisesa</cp:lastModifiedBy>
  <cp:revision>1</cp:revision>
  <dcterms:created xsi:type="dcterms:W3CDTF">2019-08-29T06:15:16Z</dcterms:created>
  <dcterms:modified xsi:type="dcterms:W3CDTF">2019-08-29T06:15:24Z</dcterms:modified>
</cp:coreProperties>
</file>