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327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165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008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79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760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981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22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104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017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369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727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2601-49A5-4A7C-B5F6-238D43AA24F6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A43FA-2C8C-413A-A17F-8BF3FD70F2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603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Rupa Dasar 2D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527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0" y="1481139"/>
            <a:ext cx="57150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4114800" y="5715000"/>
            <a:ext cx="37265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Peta Pencampuran Warna Subtractive</a:t>
            </a:r>
          </a:p>
        </p:txBody>
      </p:sp>
    </p:spTree>
    <p:extLst>
      <p:ext uri="{BB962C8B-B14F-4D97-AF65-F5344CB8AC3E}">
        <p14:creationId xmlns:p14="http://schemas.microsoft.com/office/powerpoint/2010/main" val="27316310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590800" y="228600"/>
            <a:ext cx="8077200" cy="76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PRIMARY COLOUR – </a:t>
            </a:r>
            <a:r>
              <a:rPr lang="id-ID" sz="3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ADDITIVE COLOUR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867" name="Rectangle 14"/>
          <p:cNvSpPr>
            <a:spLocks noChangeArrowheads="1"/>
          </p:cNvSpPr>
          <p:nvPr/>
        </p:nvSpPr>
        <p:spPr bwMode="auto">
          <a:xfrm>
            <a:off x="2590800" y="3478370"/>
            <a:ext cx="716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20000"/>
              </a:spcBef>
            </a:pP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warna</a:t>
            </a:r>
            <a:r>
              <a:rPr lang="en-US" sz="2000" dirty="0"/>
              <a:t> </a:t>
            </a:r>
            <a:r>
              <a:rPr lang="en-US" sz="2000" dirty="0" err="1"/>
              <a:t>cahaya</a:t>
            </a:r>
            <a:r>
              <a:rPr lang="en-US" sz="2000" dirty="0"/>
              <a:t> </a:t>
            </a:r>
            <a:r>
              <a:rPr lang="en-US" sz="2000" b="1" dirty="0"/>
              <a:t>additive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sbb</a:t>
            </a:r>
            <a:r>
              <a:rPr lang="en-US" sz="2000" dirty="0"/>
              <a:t> :</a:t>
            </a:r>
          </a:p>
          <a:p>
            <a:pPr marL="3175" indent="-3175">
              <a:spcBef>
                <a:spcPct val="20000"/>
              </a:spcBef>
            </a:pPr>
            <a:endParaRPr lang="en-US" sz="2000" dirty="0"/>
          </a:p>
          <a:p>
            <a:pPr marL="3175" indent="-3175">
              <a:spcBef>
                <a:spcPct val="20000"/>
              </a:spcBef>
            </a:pPr>
            <a:r>
              <a:rPr lang="en-US" sz="2000" dirty="0" err="1"/>
              <a:t>Merah</a:t>
            </a:r>
            <a:r>
              <a:rPr lang="en-US" sz="2000" dirty="0"/>
              <a:t> + </a:t>
            </a:r>
            <a:r>
              <a:rPr lang="en-US" sz="2000" dirty="0" err="1"/>
              <a:t>Hijau</a:t>
            </a:r>
            <a:r>
              <a:rPr lang="en-US" sz="2000" dirty="0"/>
              <a:t> = </a:t>
            </a:r>
            <a:r>
              <a:rPr lang="en-US" sz="2000" dirty="0" err="1"/>
              <a:t>Kuning</a:t>
            </a:r>
            <a:endParaRPr lang="en-US" sz="2000" dirty="0"/>
          </a:p>
          <a:p>
            <a:pPr marL="3175" indent="-3175">
              <a:spcBef>
                <a:spcPct val="20000"/>
              </a:spcBef>
            </a:pPr>
            <a:r>
              <a:rPr lang="en-US" sz="2000" dirty="0" err="1"/>
              <a:t>Merah</a:t>
            </a:r>
            <a:r>
              <a:rPr lang="en-US" sz="2000" dirty="0"/>
              <a:t> + </a:t>
            </a:r>
            <a:r>
              <a:rPr lang="en-US" sz="2000" dirty="0" err="1"/>
              <a:t>Biru</a:t>
            </a:r>
            <a:r>
              <a:rPr lang="en-US" sz="2000" dirty="0"/>
              <a:t> = Magenta</a:t>
            </a:r>
          </a:p>
          <a:p>
            <a:pPr marL="3175" indent="-3175">
              <a:spcBef>
                <a:spcPct val="20000"/>
              </a:spcBef>
            </a:pPr>
            <a:r>
              <a:rPr lang="en-US" sz="2000" dirty="0" err="1"/>
              <a:t>Hijau</a:t>
            </a:r>
            <a:r>
              <a:rPr lang="en-US" sz="2000" dirty="0"/>
              <a:t> + </a:t>
            </a:r>
            <a:r>
              <a:rPr lang="en-US" sz="2000" dirty="0" err="1"/>
              <a:t>Biru</a:t>
            </a:r>
            <a:r>
              <a:rPr lang="en-US" sz="2000" dirty="0"/>
              <a:t> = Cyan</a:t>
            </a:r>
          </a:p>
          <a:p>
            <a:pPr marL="3175" indent="-3175">
              <a:spcBef>
                <a:spcPct val="20000"/>
              </a:spcBef>
            </a:pPr>
            <a:r>
              <a:rPr lang="en-US" sz="2000" dirty="0" err="1"/>
              <a:t>Merah</a:t>
            </a:r>
            <a:r>
              <a:rPr lang="en-US" sz="2000" dirty="0"/>
              <a:t> + </a:t>
            </a:r>
            <a:r>
              <a:rPr lang="en-US" sz="2000" dirty="0" err="1"/>
              <a:t>Hijau</a:t>
            </a:r>
            <a:r>
              <a:rPr lang="en-US" sz="2000" dirty="0"/>
              <a:t> + </a:t>
            </a:r>
            <a:r>
              <a:rPr lang="en-US" sz="2000" dirty="0" err="1"/>
              <a:t>Biru</a:t>
            </a:r>
            <a:r>
              <a:rPr lang="en-US" sz="2000" dirty="0"/>
              <a:t> = </a:t>
            </a:r>
            <a:r>
              <a:rPr lang="en-US" sz="2000" dirty="0" err="1"/>
              <a:t>Putih</a:t>
            </a:r>
            <a:endParaRPr lang="id-ID" sz="2000" dirty="0"/>
          </a:p>
        </p:txBody>
      </p:sp>
      <p:sp>
        <p:nvSpPr>
          <p:cNvPr id="36868" name="Rectangle 15"/>
          <p:cNvSpPr>
            <a:spLocks noChangeArrowheads="1"/>
          </p:cNvSpPr>
          <p:nvPr/>
        </p:nvSpPr>
        <p:spPr bwMode="auto">
          <a:xfrm>
            <a:off x="2590800" y="990601"/>
            <a:ext cx="7239000" cy="22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Bef>
                <a:spcPct val="20000"/>
              </a:spcBef>
            </a:pPr>
            <a:endParaRPr lang="en-US" sz="1600" dirty="0"/>
          </a:p>
          <a:p>
            <a:pPr marL="3175" indent="-3175">
              <a:spcBef>
                <a:spcPct val="20000"/>
              </a:spcBef>
            </a:pPr>
            <a:r>
              <a:rPr lang="en-US" sz="1600" dirty="0" err="1"/>
              <a:t>Kombinasi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tiga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( primary colors ) </a:t>
            </a:r>
            <a:r>
              <a:rPr lang="en-US" sz="1600" dirty="0" err="1"/>
              <a:t>caha</a:t>
            </a:r>
            <a:r>
              <a:rPr lang="id-ID" sz="1600" dirty="0"/>
              <a:t>y</a:t>
            </a:r>
            <a:r>
              <a:rPr lang="en-US" sz="1600" dirty="0"/>
              <a:t>a yang </a:t>
            </a:r>
            <a:r>
              <a:rPr lang="en-US" sz="1600" dirty="0" err="1"/>
              <a:t>menciptakan</a:t>
            </a:r>
            <a:r>
              <a:rPr lang="en-US" sz="1600" dirty="0"/>
              <a:t> </a:t>
            </a:r>
            <a:r>
              <a:rPr lang="en-US" sz="1600" dirty="0" err="1"/>
              <a:t>spektrum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</a:t>
            </a:r>
            <a:r>
              <a:rPr lang="en-US" sz="1600" dirty="0" err="1"/>
              <a:t>dikenal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id-ID" sz="1600" b="1" dirty="0"/>
              <a:t>light</a:t>
            </a:r>
            <a:r>
              <a:rPr lang="id-ID" sz="1600" dirty="0"/>
              <a:t> </a:t>
            </a:r>
            <a:r>
              <a:rPr lang="id-ID" sz="1600" b="1" dirty="0"/>
              <a:t>colour</a:t>
            </a:r>
            <a:r>
              <a:rPr lang="en-US" sz="1600" dirty="0"/>
              <a:t>. </a:t>
            </a:r>
          </a:p>
          <a:p>
            <a:pPr marL="3175" indent="-3175">
              <a:spcBef>
                <a:spcPct val="20000"/>
              </a:spcBef>
            </a:pPr>
            <a:r>
              <a:rPr lang="en-US" sz="1600" dirty="0" err="1"/>
              <a:t>Dimulai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ketidaan</a:t>
            </a:r>
            <a:r>
              <a:rPr lang="en-US" sz="1600" dirty="0"/>
              <a:t> </a:t>
            </a:r>
            <a:r>
              <a:rPr lang="en-US" sz="1600" dirty="0" err="1"/>
              <a:t>cahaya</a:t>
            </a:r>
            <a:r>
              <a:rPr lang="en-US" sz="1600" dirty="0"/>
              <a:t> yang </a:t>
            </a:r>
            <a:r>
              <a:rPr lang="en-US" sz="1600" dirty="0" err="1"/>
              <a:t>menciptakan</a:t>
            </a:r>
            <a:r>
              <a:rPr lang="en-US" sz="1600" dirty="0"/>
              <a:t> </a:t>
            </a:r>
            <a:r>
              <a:rPr lang="en-US" sz="1600" dirty="0" err="1"/>
              <a:t>kegelapan</a:t>
            </a:r>
            <a:r>
              <a:rPr lang="en-US" sz="1600" dirty="0"/>
              <a:t>,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</a:t>
            </a:r>
            <a:r>
              <a:rPr lang="en-US" sz="1600" dirty="0" err="1"/>
              <a:t>cahaya</a:t>
            </a:r>
            <a:r>
              <a:rPr lang="en-US" sz="1600" dirty="0"/>
              <a:t> </a:t>
            </a:r>
            <a:r>
              <a:rPr lang="en-US" sz="1600" dirty="0" err="1"/>
              <a:t>ditambahkan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cerah</a:t>
            </a:r>
            <a:r>
              <a:rPr lang="en-US" sz="1600" dirty="0"/>
              <a:t>,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proporsi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bervariasi</a:t>
            </a:r>
            <a:r>
              <a:rPr lang="en-US" sz="1600" dirty="0"/>
              <a:t> yang </a:t>
            </a:r>
            <a:r>
              <a:rPr lang="en-US" sz="1600" dirty="0" err="1"/>
              <a:t>menciptakan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yang </a:t>
            </a:r>
            <a:r>
              <a:rPr lang="en-US" sz="1600" dirty="0" err="1"/>
              <a:t>berbeda</a:t>
            </a:r>
            <a:r>
              <a:rPr lang="en-US" sz="1600" dirty="0"/>
              <a:t>.</a:t>
            </a:r>
          </a:p>
          <a:p>
            <a:pPr marL="3175" indent="-3175">
              <a:spcBef>
                <a:spcPct val="20000"/>
              </a:spcBef>
            </a:pPr>
            <a:r>
              <a:rPr lang="en-US" sz="1600" dirty="0" err="1"/>
              <a:t>Pencampuran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ketiga</a:t>
            </a:r>
            <a:r>
              <a:rPr lang="en-US" sz="1600" dirty="0"/>
              <a:t> </a:t>
            </a:r>
            <a:r>
              <a:rPr lang="en-US" sz="1600" dirty="0" err="1"/>
              <a:t>warna</a:t>
            </a:r>
            <a:r>
              <a:rPr lang="en-US" sz="1600" dirty="0"/>
              <a:t> </a:t>
            </a:r>
            <a:r>
              <a:rPr lang="en-US" sz="1600" dirty="0" err="1"/>
              <a:t>cahaya</a:t>
            </a:r>
            <a:r>
              <a:rPr lang="en-US" sz="1600" dirty="0"/>
              <a:t> primer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cahaya</a:t>
            </a:r>
            <a:r>
              <a:rPr lang="en-US" sz="1600" dirty="0"/>
              <a:t> </a:t>
            </a:r>
            <a:r>
              <a:rPr lang="en-US" sz="1600" dirty="0" err="1"/>
              <a:t>putih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7520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2" cstate="print"/>
          <a:srcRect l="3662" t="1776" r="2353" b="11211"/>
          <a:stretch>
            <a:fillRect/>
          </a:stretch>
        </p:blipFill>
        <p:spPr bwMode="auto">
          <a:xfrm>
            <a:off x="3048000" y="533400"/>
            <a:ext cx="5867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1"/>
          <p:cNvSpPr>
            <a:spLocks noChangeArrowheads="1"/>
          </p:cNvSpPr>
          <p:nvPr/>
        </p:nvSpPr>
        <p:spPr bwMode="auto">
          <a:xfrm>
            <a:off x="2667000" y="4419600"/>
            <a:ext cx="678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Bef>
                <a:spcPct val="20000"/>
              </a:spcBef>
            </a:pP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3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,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yang </a:t>
            </a:r>
            <a:r>
              <a:rPr lang="en-US" dirty="0" err="1"/>
              <a:t>dimaksimalkan</a:t>
            </a:r>
            <a:r>
              <a:rPr lang="en-US" dirty="0"/>
              <a:t> (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yang </a:t>
            </a:r>
            <a:r>
              <a:rPr lang="en-US" dirty="0" err="1"/>
              <a:t>maksimal</a:t>
            </a:r>
            <a:r>
              <a:rPr lang="en-US" dirty="0"/>
              <a:t>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3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dikombinasikan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intensitasnya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kegelapan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1287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F:\Edwin\Ed-Project\Color Theory\Color\Scan\Warna Addi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295401"/>
            <a:ext cx="54102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78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1" y="838201"/>
            <a:ext cx="6657975" cy="453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4572000" y="5715000"/>
            <a:ext cx="3447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Peta Pencampuran Warna Additive</a:t>
            </a:r>
          </a:p>
        </p:txBody>
      </p:sp>
    </p:spTree>
    <p:extLst>
      <p:ext uri="{BB962C8B-B14F-4D97-AF65-F5344CB8AC3E}">
        <p14:creationId xmlns:p14="http://schemas.microsoft.com/office/powerpoint/2010/main" val="309158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189408" y="381000"/>
            <a:ext cx="9621592" cy="76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PRIMARY COLOUR – </a:t>
            </a:r>
            <a:r>
              <a:rPr lang="id-ID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SUBSTRACTIVE COLOUR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2089597" y="1448873"/>
            <a:ext cx="726046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7938">
              <a:spcBef>
                <a:spcPct val="50000"/>
              </a:spcBef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b="1" dirty="0"/>
              <a:t>Brewster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(</a:t>
            </a:r>
            <a:r>
              <a:rPr lang="en-US" b="1" dirty="0"/>
              <a:t>primer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pencampuran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lain. </a:t>
            </a:r>
          </a:p>
          <a:p>
            <a:pPr marL="273050" indent="-7938">
              <a:spcBef>
                <a:spcPct val="50000"/>
              </a:spcBef>
            </a:pP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b="1" dirty="0" err="1"/>
              <a:t>sekunder</a:t>
            </a:r>
            <a:r>
              <a:rPr lang="en-US" dirty="0"/>
              <a:t>. </a:t>
            </a:r>
            <a:endParaRPr lang="id-ID" dirty="0"/>
          </a:p>
          <a:p>
            <a:pPr marL="273050" indent="-7938">
              <a:spcBef>
                <a:spcPct val="50000"/>
              </a:spcBef>
            </a:pP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b="1" dirty="0" err="1"/>
              <a:t>Subtraktif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2,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cat, yang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b="1" dirty="0"/>
              <a:t>RYB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CMY</a:t>
            </a:r>
            <a:endParaRPr lang="en-US" dirty="0"/>
          </a:p>
          <a:p>
            <a:pPr marL="273050" indent="-7938">
              <a:spcBef>
                <a:spcPct val="50000"/>
              </a:spcBef>
            </a:pPr>
            <a:endParaRPr lang="en-US" sz="2000" dirty="0"/>
          </a:p>
          <a:p>
            <a:pPr marL="273050" indent="-7938">
              <a:spcBef>
                <a:spcPct val="50000"/>
              </a:spcBef>
            </a:pPr>
            <a:r>
              <a:rPr lang="id-ID" sz="2000" dirty="0" smtClean="0"/>
              <a:t>Contoh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b="1" dirty="0"/>
              <a:t>Primer</a:t>
            </a:r>
            <a:r>
              <a:rPr lang="en-US" sz="2000" dirty="0"/>
              <a:t> </a:t>
            </a:r>
            <a:r>
              <a:rPr lang="id-ID" sz="2000" dirty="0"/>
              <a:t>dalam Subtractive </a:t>
            </a:r>
            <a:r>
              <a:rPr lang="id-ID" sz="2000" dirty="0" smtClean="0"/>
              <a:t>Colour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/>
              <a:t>teori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/>
              <a:t>:</a:t>
            </a:r>
          </a:p>
          <a:p>
            <a:pPr marL="273050" indent="-7938">
              <a:spcBef>
                <a:spcPct val="50000"/>
              </a:spcBef>
            </a:pPr>
            <a:r>
              <a:rPr lang="en-US" sz="2000" b="1" dirty="0" err="1"/>
              <a:t>Merah</a:t>
            </a:r>
            <a:r>
              <a:rPr lang="en-US" sz="2000" b="1" dirty="0"/>
              <a:t> – </a:t>
            </a:r>
            <a:r>
              <a:rPr lang="en-US" sz="2000" b="1" dirty="0" err="1"/>
              <a:t>Kuning</a:t>
            </a:r>
            <a:r>
              <a:rPr lang="en-US" sz="2000" b="1" dirty="0"/>
              <a:t> – </a:t>
            </a:r>
            <a:r>
              <a:rPr lang="en-US" sz="2000" b="1" dirty="0" err="1"/>
              <a:t>Biru</a:t>
            </a:r>
            <a:endParaRPr lang="en-US" sz="2000" b="1" dirty="0"/>
          </a:p>
          <a:p>
            <a:pPr marL="273050" indent="-7938">
              <a:spcBef>
                <a:spcPct val="50000"/>
              </a:spcBef>
            </a:pPr>
            <a:r>
              <a:rPr lang="en-US" sz="2000" dirty="0" err="1"/>
              <a:t>Warna</a:t>
            </a:r>
            <a:r>
              <a:rPr lang="en-US" sz="2000" dirty="0"/>
              <a:t> </a:t>
            </a:r>
            <a:r>
              <a:rPr lang="en-US" sz="2000" b="1" dirty="0" err="1"/>
              <a:t>Sekunder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:</a:t>
            </a:r>
          </a:p>
          <a:p>
            <a:pPr marL="273050" indent="-7938">
              <a:spcBef>
                <a:spcPct val="50000"/>
              </a:spcBef>
            </a:pPr>
            <a:r>
              <a:rPr lang="en-US" sz="2000" b="1" dirty="0" err="1"/>
              <a:t>Hijau</a:t>
            </a:r>
            <a:r>
              <a:rPr lang="en-US" sz="2000" b="1" dirty="0"/>
              <a:t> – </a:t>
            </a:r>
            <a:r>
              <a:rPr lang="en-US" sz="2000" b="1" dirty="0" err="1"/>
              <a:t>Oranye</a:t>
            </a:r>
            <a:r>
              <a:rPr lang="en-US" sz="2000" b="1" dirty="0"/>
              <a:t> – </a:t>
            </a:r>
            <a:r>
              <a:rPr lang="en-US" sz="2000" b="1" dirty="0" err="1" smtClean="0"/>
              <a:t>Ungu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85588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F:\Edwin\Ed-Project\Color Theory\Color\Scan\Warna 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904876"/>
            <a:ext cx="64008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32950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F:\Edwin\Ed-Project\Color Theory\Color\Scan\Warna Subtrakt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838200"/>
            <a:ext cx="56388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81105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3581400" y="914401"/>
            <a:ext cx="502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itchFamily="2" charset="2"/>
              <a:buNone/>
            </a:pPr>
            <a:r>
              <a:rPr lang="en-US" b="1"/>
              <a:t>Contoh manfaat Key atau </a:t>
            </a:r>
            <a:r>
              <a:rPr lang="id-ID" b="1"/>
              <a:t>Black </a:t>
            </a:r>
            <a:r>
              <a:rPr lang="en-US" b="1"/>
              <a:t>pada tinta cetak </a:t>
            </a:r>
            <a:r>
              <a:rPr lang="id-ID" b="1"/>
              <a:t>(CMYK) </a:t>
            </a:r>
            <a:r>
              <a:rPr lang="en-US" b="1"/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3124200"/>
            <a:ext cx="381000" cy="1981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3352800"/>
            <a:ext cx="381000" cy="17526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3657600"/>
            <a:ext cx="381000" cy="144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315200" y="4114800"/>
            <a:ext cx="838200" cy="762000"/>
          </a:xfrm>
          <a:prstGeom prst="rightArrow">
            <a:avLst/>
          </a:prstGeom>
          <a:solidFill>
            <a:srgbClr val="3333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087" name="TextBox 8"/>
          <p:cNvSpPr txBox="1">
            <a:spLocks noChangeArrowheads="1"/>
          </p:cNvSpPr>
          <p:nvPr/>
        </p:nvSpPr>
        <p:spPr bwMode="auto">
          <a:xfrm>
            <a:off x="7315200" y="4343400"/>
            <a:ext cx="43954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solidFill>
                  <a:schemeClr val="bg1"/>
                </a:solidFill>
              </a:rPr>
              <a:t>atau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0" y="4343400"/>
            <a:ext cx="381000" cy="76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4572000"/>
            <a:ext cx="381000" cy="5334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48400" y="48006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05600" y="4038600"/>
            <a:ext cx="381000" cy="1066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267200" y="4114800"/>
            <a:ext cx="838200" cy="762000"/>
          </a:xfrm>
          <a:prstGeom prst="rightArrow">
            <a:avLst/>
          </a:prstGeom>
          <a:solidFill>
            <a:srgbClr val="3333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093" name="TextBox 25"/>
          <p:cNvSpPr txBox="1">
            <a:spLocks noChangeArrowheads="1"/>
          </p:cNvSpPr>
          <p:nvPr/>
        </p:nvSpPr>
        <p:spPr bwMode="auto">
          <a:xfrm>
            <a:off x="4267201" y="4343400"/>
            <a:ext cx="7040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solidFill>
                  <a:schemeClr val="bg1"/>
                </a:solidFill>
              </a:rPr>
              <a:t>Dpt diganti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58200" y="4572000"/>
            <a:ext cx="381000" cy="533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91600" y="4800600"/>
            <a:ext cx="381000" cy="304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25000" y="3657600"/>
            <a:ext cx="3810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97" name="TextBox 29"/>
          <p:cNvSpPr txBox="1">
            <a:spLocks noChangeArrowheads="1"/>
          </p:cNvSpPr>
          <p:nvPr/>
        </p:nvSpPr>
        <p:spPr bwMode="auto">
          <a:xfrm>
            <a:off x="25146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80%</a:t>
            </a:r>
          </a:p>
        </p:txBody>
      </p:sp>
      <p:sp>
        <p:nvSpPr>
          <p:cNvPr id="46098" name="TextBox 30"/>
          <p:cNvSpPr txBox="1">
            <a:spLocks noChangeArrowheads="1"/>
          </p:cNvSpPr>
          <p:nvPr/>
        </p:nvSpPr>
        <p:spPr bwMode="auto">
          <a:xfrm>
            <a:off x="31242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70%</a:t>
            </a:r>
          </a:p>
        </p:txBody>
      </p:sp>
      <p:sp>
        <p:nvSpPr>
          <p:cNvPr id="46099" name="TextBox 31"/>
          <p:cNvSpPr txBox="1">
            <a:spLocks noChangeArrowheads="1"/>
          </p:cNvSpPr>
          <p:nvPr/>
        </p:nvSpPr>
        <p:spPr bwMode="auto">
          <a:xfrm>
            <a:off x="36576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60%</a:t>
            </a:r>
          </a:p>
        </p:txBody>
      </p:sp>
      <p:sp>
        <p:nvSpPr>
          <p:cNvPr id="46100" name="TextBox 32"/>
          <p:cNvSpPr txBox="1">
            <a:spLocks noChangeArrowheads="1"/>
          </p:cNvSpPr>
          <p:nvPr/>
        </p:nvSpPr>
        <p:spPr bwMode="auto">
          <a:xfrm>
            <a:off x="53340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30%</a:t>
            </a:r>
          </a:p>
        </p:txBody>
      </p:sp>
      <p:sp>
        <p:nvSpPr>
          <p:cNvPr id="46101" name="TextBox 33"/>
          <p:cNvSpPr txBox="1">
            <a:spLocks noChangeArrowheads="1"/>
          </p:cNvSpPr>
          <p:nvPr/>
        </p:nvSpPr>
        <p:spPr bwMode="auto">
          <a:xfrm>
            <a:off x="57912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20%</a:t>
            </a:r>
          </a:p>
        </p:txBody>
      </p:sp>
      <p:sp>
        <p:nvSpPr>
          <p:cNvPr id="46102" name="TextBox 34"/>
          <p:cNvSpPr txBox="1">
            <a:spLocks noChangeArrowheads="1"/>
          </p:cNvSpPr>
          <p:nvPr/>
        </p:nvSpPr>
        <p:spPr bwMode="auto">
          <a:xfrm>
            <a:off x="62484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10%</a:t>
            </a:r>
          </a:p>
        </p:txBody>
      </p:sp>
      <p:sp>
        <p:nvSpPr>
          <p:cNvPr id="46103" name="TextBox 35"/>
          <p:cNvSpPr txBox="1">
            <a:spLocks noChangeArrowheads="1"/>
          </p:cNvSpPr>
          <p:nvPr/>
        </p:nvSpPr>
        <p:spPr bwMode="auto">
          <a:xfrm>
            <a:off x="67056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50%</a:t>
            </a:r>
          </a:p>
        </p:txBody>
      </p:sp>
      <p:sp>
        <p:nvSpPr>
          <p:cNvPr id="46104" name="TextBox 36"/>
          <p:cNvSpPr txBox="1">
            <a:spLocks noChangeArrowheads="1"/>
          </p:cNvSpPr>
          <p:nvPr/>
        </p:nvSpPr>
        <p:spPr bwMode="auto">
          <a:xfrm>
            <a:off x="84582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20%</a:t>
            </a:r>
          </a:p>
        </p:txBody>
      </p:sp>
      <p:sp>
        <p:nvSpPr>
          <p:cNvPr id="46105" name="TextBox 37"/>
          <p:cNvSpPr txBox="1">
            <a:spLocks noChangeArrowheads="1"/>
          </p:cNvSpPr>
          <p:nvPr/>
        </p:nvSpPr>
        <p:spPr bwMode="auto">
          <a:xfrm>
            <a:off x="89916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10%</a:t>
            </a:r>
          </a:p>
        </p:txBody>
      </p:sp>
      <p:sp>
        <p:nvSpPr>
          <p:cNvPr id="46106" name="TextBox 38"/>
          <p:cNvSpPr txBox="1">
            <a:spLocks noChangeArrowheads="1"/>
          </p:cNvSpPr>
          <p:nvPr/>
        </p:nvSpPr>
        <p:spPr bwMode="auto">
          <a:xfrm>
            <a:off x="9525000" y="5105400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3333CC"/>
                </a:solidFill>
              </a:rPr>
              <a:t>60%</a:t>
            </a:r>
          </a:p>
        </p:txBody>
      </p:sp>
      <p:sp>
        <p:nvSpPr>
          <p:cNvPr id="46107" name="Text Box 3"/>
          <p:cNvSpPr txBox="1">
            <a:spLocks noChangeArrowheads="1"/>
          </p:cNvSpPr>
          <p:nvPr/>
        </p:nvSpPr>
        <p:spPr bwMode="auto">
          <a:xfrm>
            <a:off x="2743201" y="5867400"/>
            <a:ext cx="5118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Font typeface="Wingdings" pitchFamily="2" charset="2"/>
              <a:buNone/>
            </a:pPr>
            <a:r>
              <a:rPr lang="en-US"/>
              <a:t>Ketiga option di atas menghasilkan warna yang sama</a:t>
            </a:r>
          </a:p>
        </p:txBody>
      </p:sp>
      <p:sp>
        <p:nvSpPr>
          <p:cNvPr id="46108" name="TextBox 40"/>
          <p:cNvSpPr txBox="1">
            <a:spLocks noChangeArrowheads="1"/>
          </p:cNvSpPr>
          <p:nvPr/>
        </p:nvSpPr>
        <p:spPr bwMode="auto">
          <a:xfrm>
            <a:off x="3048000" y="26670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46109" name="TextBox 41"/>
          <p:cNvSpPr txBox="1">
            <a:spLocks noChangeArrowheads="1"/>
          </p:cNvSpPr>
          <p:nvPr/>
        </p:nvSpPr>
        <p:spPr bwMode="auto">
          <a:xfrm>
            <a:off x="6096000" y="27432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46110" name="TextBox 42"/>
          <p:cNvSpPr txBox="1">
            <a:spLocks noChangeArrowheads="1"/>
          </p:cNvSpPr>
          <p:nvPr/>
        </p:nvSpPr>
        <p:spPr bwMode="auto">
          <a:xfrm>
            <a:off x="8915400" y="27432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C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981200" y="5105400"/>
            <a:ext cx="8686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80546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302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Rupa Dasar 2D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Rupa Dasar 2D</dc:title>
  <dc:creator>Taufiq Panji Wisesa</dc:creator>
  <cp:lastModifiedBy>Taufiq Panji Wisesa</cp:lastModifiedBy>
  <cp:revision>3</cp:revision>
  <dcterms:created xsi:type="dcterms:W3CDTF">2019-08-29T06:34:55Z</dcterms:created>
  <dcterms:modified xsi:type="dcterms:W3CDTF">2019-08-29T06:37:22Z</dcterms:modified>
</cp:coreProperties>
</file>