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789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800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160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353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981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323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613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12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102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333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433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B9BFE-CD09-4E67-BC47-DE1BFF690DA6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D608-29B5-440B-BCBB-181483CAC9F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051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RUPA DASAR 2D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12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5512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066800"/>
            <a:ext cx="34290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/>
              <a:t>Permainan jarak pandang juga akan mempengaruhi efek visual yang berbeda.</a:t>
            </a:r>
          </a:p>
          <a:p>
            <a:pPr eaLnBrk="1" hangingPunct="1">
              <a:buFontTx/>
              <a:buNone/>
            </a:pPr>
            <a:endParaRPr lang="en-US" sz="1800"/>
          </a:p>
          <a:p>
            <a:pPr eaLnBrk="1" hangingPunct="1">
              <a:buFontTx/>
              <a:buNone/>
            </a:pPr>
            <a:r>
              <a:rPr lang="en-US" sz="1800"/>
              <a:t>Ketika jarak didekatkan (zoom) sampai titik maksimal maka identitas bentuk tidak akan dikenali lagi, yang hadir hanyalah sekedar elemen visual yang bersifat abstrak.</a:t>
            </a:r>
          </a:p>
        </p:txBody>
      </p:sp>
      <p:pic>
        <p:nvPicPr>
          <p:cNvPr id="7171" name="Picture 4" descr="figure and g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1" y="228600"/>
            <a:ext cx="58594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5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981200"/>
            <a:ext cx="8229600" cy="1828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Teori</a:t>
            </a:r>
            <a:r>
              <a:rPr lang="en-US" dirty="0" smtClean="0"/>
              <a:t> Gestalt</a:t>
            </a:r>
          </a:p>
        </p:txBody>
      </p:sp>
    </p:spTree>
    <p:extLst>
      <p:ext uri="{BB962C8B-B14F-4D97-AF65-F5344CB8AC3E}">
        <p14:creationId xmlns:p14="http://schemas.microsoft.com/office/powerpoint/2010/main" val="33832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8601"/>
            <a:ext cx="3429000" cy="58975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1800" b="1" dirty="0"/>
              <a:t>Ambiguous: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representasi</a:t>
            </a:r>
            <a:r>
              <a:rPr lang="en-US" sz="1800" dirty="0"/>
              <a:t> visual yang </a:t>
            </a:r>
            <a:r>
              <a:rPr lang="en-US" sz="1800" dirty="0" err="1"/>
              <a:t>menimbulkan</a:t>
            </a:r>
            <a:r>
              <a:rPr lang="en-US" sz="1800" dirty="0"/>
              <a:t> </a:t>
            </a:r>
            <a:r>
              <a:rPr lang="en-US" sz="1800" dirty="0" err="1"/>
              <a:t>persepsi</a:t>
            </a:r>
            <a:r>
              <a:rPr lang="en-US" sz="1800" dirty="0"/>
              <a:t> </a:t>
            </a:r>
            <a:r>
              <a:rPr lang="en-US" sz="1800" dirty="0" err="1"/>
              <a:t>ilusi</a:t>
            </a:r>
            <a:r>
              <a:rPr lang="en-US" sz="1800" dirty="0"/>
              <a:t> </a:t>
            </a:r>
            <a:r>
              <a:rPr lang="en-US" sz="1800" dirty="0" err="1"/>
              <a:t>seolah-olah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elemen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.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salah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elemen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lihat</a:t>
            </a:r>
            <a:r>
              <a:rPr lang="en-US" sz="1800" dirty="0"/>
              <a:t> </a:t>
            </a:r>
            <a:r>
              <a:rPr lang="en-US" sz="1800" dirty="0" err="1"/>
              <a:t>bentuknya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elemen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lain </a:t>
            </a:r>
            <a:r>
              <a:rPr lang="en-US" sz="1800" dirty="0" err="1"/>
              <a:t>hanyalah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background.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 err="1"/>
              <a:t>Komposisi</a:t>
            </a:r>
            <a:r>
              <a:rPr lang="en-US" sz="1800" dirty="0"/>
              <a:t> visual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diolah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posisi</a:t>
            </a:r>
            <a:r>
              <a:rPr lang="en-US" sz="1800" dirty="0"/>
              <a:t> yang </a:t>
            </a:r>
            <a:r>
              <a:rPr lang="en-US" sz="1800" dirty="0" err="1"/>
              <a:t>berlawanan</a:t>
            </a:r>
            <a:r>
              <a:rPr lang="en-US" sz="1800" dirty="0"/>
              <a:t>, </a:t>
            </a:r>
            <a:r>
              <a:rPr lang="en-US" sz="1800" dirty="0" err="1"/>
              <a:t>warna</a:t>
            </a:r>
            <a:r>
              <a:rPr lang="en-US" sz="1800" dirty="0"/>
              <a:t> yang </a:t>
            </a:r>
            <a:r>
              <a:rPr lang="en-US" sz="1800" dirty="0" err="1"/>
              <a:t>kontras</a:t>
            </a:r>
            <a:r>
              <a:rPr lang="en-US" sz="1800" dirty="0"/>
              <a:t>, </a:t>
            </a:r>
            <a:r>
              <a:rPr lang="en-US" sz="1800" dirty="0" err="1"/>
              <a:t>garis</a:t>
            </a:r>
            <a:r>
              <a:rPr lang="en-US" sz="1800" dirty="0"/>
              <a:t> yang </a:t>
            </a:r>
            <a:r>
              <a:rPr lang="en-US" sz="1800" dirty="0" err="1"/>
              <a:t>tegas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lain-lain.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dirty="0"/>
          </a:p>
        </p:txBody>
      </p:sp>
      <p:pic>
        <p:nvPicPr>
          <p:cNvPr id="3075" name="Picture 5" descr="ambiguo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800" y="609600"/>
            <a:ext cx="5283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3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943600" cy="76200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b="1" dirty="0"/>
              <a:t> </a:t>
            </a:r>
            <a:r>
              <a:rPr lang="en-US" sz="2800" b="1" dirty="0" err="1"/>
              <a:t>ambigous</a:t>
            </a:r>
            <a:r>
              <a:rPr lang="en-US" sz="2800" b="1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seni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desain</a:t>
            </a:r>
            <a:endParaRPr lang="en-US" sz="2800" dirty="0"/>
          </a:p>
        </p:txBody>
      </p:sp>
      <p:pic>
        <p:nvPicPr>
          <p:cNvPr id="30724" name="Picture 4" descr="http://serendip.brynmawr.edu/exchange/files/images/ambigfig2.400%20pixel%20width%20of%20pag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3954256" cy="5029200"/>
          </a:xfrm>
          <a:prstGeom prst="rect">
            <a:avLst/>
          </a:prstGeom>
          <a:noFill/>
        </p:spPr>
      </p:pic>
      <p:pic>
        <p:nvPicPr>
          <p:cNvPr id="30726" name="Picture 6" descr="http://i.ytimg.com/vi/kNqdsfDBH_s/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1"/>
            <a:ext cx="4572000" cy="3429001"/>
          </a:xfrm>
          <a:prstGeom prst="rect">
            <a:avLst/>
          </a:prstGeom>
          <a:noFill/>
        </p:spPr>
      </p:pic>
      <p:pic>
        <p:nvPicPr>
          <p:cNvPr id="30728" name="Picture 8" descr="https://encrypted-tbn1.gstatic.com/images?q=tbn:ANd9GcQ_OmMiF0EGkGBJGy0OVZdCna3E9BzbV6dDfxzxG_I-qGQiMK0BX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505200"/>
            <a:ext cx="288278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49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52400"/>
            <a:ext cx="32004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/>
              <a:t>Law Of Closure:</a:t>
            </a:r>
          </a:p>
          <a:p>
            <a:pPr eaLnBrk="1" hangingPunct="1">
              <a:buFontTx/>
              <a:buNone/>
            </a:pPr>
            <a:endParaRPr lang="en-US" sz="1800" b="1"/>
          </a:p>
          <a:p>
            <a:pPr eaLnBrk="1" hangingPunct="1">
              <a:buFontTx/>
              <a:buNone/>
            </a:pPr>
            <a:r>
              <a:rPr lang="en-US" sz="1800"/>
              <a:t>Adalah visual dari bentuk yang hancur atau terpotong-potong tetapi tetap menjadi satu kesatuan elemen.</a:t>
            </a:r>
          </a:p>
          <a:p>
            <a:pPr eaLnBrk="1" hangingPunct="1">
              <a:buFontTx/>
              <a:buNone/>
            </a:pPr>
            <a:r>
              <a:rPr lang="en-US" sz="1800"/>
              <a:t>Pengamat dapat membaca bentuk secara keseluruhan walaupun bentuk tersebut tidak utuh. </a:t>
            </a:r>
          </a:p>
          <a:p>
            <a:pPr eaLnBrk="1" hangingPunct="1">
              <a:buFontTx/>
              <a:buNone/>
            </a:pPr>
            <a:r>
              <a:rPr lang="en-US" sz="1800"/>
              <a:t>Otak kita akan merangkai dengan sendirinya persepsi efek visual yang dilihat.</a:t>
            </a:r>
          </a:p>
          <a:p>
            <a:pPr eaLnBrk="1" hangingPunct="1">
              <a:buFontTx/>
              <a:buNone/>
            </a:pPr>
            <a:endParaRPr lang="en-US" sz="1800"/>
          </a:p>
        </p:txBody>
      </p:sp>
      <p:pic>
        <p:nvPicPr>
          <p:cNvPr id="4099" name="Picture 4" descr="clo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076" y="228600"/>
            <a:ext cx="56229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2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methodsandtools.com/archive/psychoux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4702626" cy="2209800"/>
          </a:xfrm>
          <a:prstGeom prst="rect">
            <a:avLst/>
          </a:prstGeom>
          <a:noFill/>
        </p:spPr>
      </p:pic>
      <p:pic>
        <p:nvPicPr>
          <p:cNvPr id="47108" name="Picture 4" descr="http://maxcdn.thedesigninspiration.com/wp-content/uploads/2009/03/abc-promo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00201"/>
            <a:ext cx="4191000" cy="223216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5943600" cy="7620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484632">
              <a:spcBef>
                <a:spcPct val="0"/>
              </a:spcBef>
              <a:defRPr/>
            </a:pPr>
            <a:r>
              <a:rPr lang="en-US" sz="28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Contoh</a:t>
            </a: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penerapan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law of closure </a:t>
            </a:r>
            <a:r>
              <a:rPr lang="en-US" sz="28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dalam</a:t>
            </a: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desain</a:t>
            </a: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(logo)</a:t>
            </a:r>
            <a:endParaRPr lang="en-US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7110" name="Picture 6" descr="http://www.roimedia.co.za/blog/wp-content/uploads/2013/03/figur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1" y="3886200"/>
            <a:ext cx="7852273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46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28600"/>
            <a:ext cx="312420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/>
              <a:t>Figure and Ground: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komposisi</a:t>
            </a:r>
            <a:r>
              <a:rPr lang="en-US" sz="1800" dirty="0"/>
              <a:t> </a:t>
            </a:r>
            <a:r>
              <a:rPr lang="en-US" sz="1800" dirty="0" err="1"/>
              <a:t>permainan</a:t>
            </a:r>
            <a:r>
              <a:rPr lang="en-US" sz="1800" dirty="0"/>
              <a:t> </a:t>
            </a:r>
            <a:r>
              <a:rPr lang="en-US" sz="1800" dirty="0" err="1"/>
              <a:t>unsur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negatif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</a:t>
            </a:r>
            <a:r>
              <a:rPr lang="en-US" sz="1800" dirty="0" err="1"/>
              <a:t>utama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background.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ubah</a:t>
            </a:r>
            <a:r>
              <a:rPr lang="en-US" sz="1800" dirty="0"/>
              <a:t> </a:t>
            </a:r>
            <a:r>
              <a:rPr lang="en-US" sz="1800" dirty="0" err="1"/>
              <a:t>pola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kedua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memberi</a:t>
            </a:r>
            <a:r>
              <a:rPr lang="en-US" sz="1800" dirty="0"/>
              <a:t> </a:t>
            </a:r>
            <a:r>
              <a:rPr lang="en-US" sz="1800" dirty="0" err="1"/>
              <a:t>efek</a:t>
            </a:r>
            <a:r>
              <a:rPr lang="en-US" sz="1800" dirty="0"/>
              <a:t> visual yang </a:t>
            </a:r>
            <a:r>
              <a:rPr lang="en-US" sz="1800" dirty="0" err="1"/>
              <a:t>berbeda</a:t>
            </a:r>
            <a:r>
              <a:rPr lang="en-US" sz="1800" dirty="0"/>
              <a:t> pula</a:t>
            </a:r>
          </a:p>
        </p:txBody>
      </p:sp>
      <p:pic>
        <p:nvPicPr>
          <p:cNvPr id="6147" name="Picture 4" descr="figere 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50117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https://encrypted-tbn3.gstatic.com/images?q=tbn:ANd9GcSfc7zdKJ-GRGw5GXBlPS6RB02gn-h7HbaZy_Li8IqpVip16jN71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152401"/>
            <a:ext cx="3743325" cy="3743325"/>
          </a:xfrm>
          <a:prstGeom prst="rect">
            <a:avLst/>
          </a:prstGeom>
          <a:noFill/>
        </p:spPr>
      </p:pic>
      <p:pic>
        <p:nvPicPr>
          <p:cNvPr id="48140" name="Picture 12" descr="http://annaereed.files.wordpress.com/2011/06/figure-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733800"/>
            <a:ext cx="3911212" cy="3124200"/>
          </a:xfrm>
          <a:prstGeom prst="rect">
            <a:avLst/>
          </a:prstGeom>
          <a:noFill/>
        </p:spPr>
      </p:pic>
      <p:pic>
        <p:nvPicPr>
          <p:cNvPr id="48144" name="Picture 16" descr="http://www.designlessbetter.com/blogless/wp-content/uploads/2009/09/dlb-f1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447800"/>
            <a:ext cx="4648200" cy="2214234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410200" y="228600"/>
            <a:ext cx="5257800" cy="7620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484632">
              <a:spcBef>
                <a:spcPct val="0"/>
              </a:spcBef>
              <a:defRPr/>
            </a:pPr>
            <a:r>
              <a:rPr lang="en-US" sz="28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Contoh</a:t>
            </a: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penerapan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figure and ground </a:t>
            </a:r>
            <a:r>
              <a:rPr lang="en-US" sz="28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dalam</a:t>
            </a: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desain</a:t>
            </a:r>
            <a:endParaRPr lang="en-US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8146" name="Picture 18" descr="http://karenj210.files.wordpress.com/2012/10/girl-scouts-log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038600"/>
            <a:ext cx="4456176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21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04800"/>
            <a:ext cx="31242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/>
              <a:t>Format:</a:t>
            </a:r>
          </a:p>
          <a:p>
            <a:pPr eaLnBrk="1" hangingPunct="1">
              <a:buFontTx/>
              <a:buNone/>
            </a:pPr>
            <a:endParaRPr lang="en-US" sz="1800" b="1" dirty="0"/>
          </a:p>
          <a:p>
            <a:pPr eaLnBrk="1" hangingPunct="1">
              <a:buFontTx/>
              <a:buNone/>
            </a:pP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kesatuan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komposisi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objek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bidang</a:t>
            </a:r>
            <a:r>
              <a:rPr lang="en-US" sz="1800" dirty="0"/>
              <a:t> yang </a:t>
            </a:r>
            <a:r>
              <a:rPr lang="en-US" sz="1800" dirty="0" err="1"/>
              <a:t>mengelilinginya</a:t>
            </a:r>
            <a:r>
              <a:rPr lang="en-US" sz="1800" dirty="0"/>
              <a:t>.</a:t>
            </a:r>
          </a:p>
        </p:txBody>
      </p:sp>
      <p:pic>
        <p:nvPicPr>
          <p:cNvPr id="8195" name="Picture 4" descr="for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0"/>
            <a:ext cx="60769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9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RUPA DASAR 2D</vt:lpstr>
      <vt:lpstr>Teori Gestalt</vt:lpstr>
      <vt:lpstr>PowerPoint Presentation</vt:lpstr>
      <vt:lpstr>Contoh penerapan ambigous dalam seni dan desain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RUPA DASAR 2D</dc:title>
  <dc:creator>Taufiq Panji Wisesa</dc:creator>
  <cp:lastModifiedBy>Taufiq Panji Wisesa</cp:lastModifiedBy>
  <cp:revision>1</cp:revision>
  <dcterms:created xsi:type="dcterms:W3CDTF">2019-08-29T06:53:08Z</dcterms:created>
  <dcterms:modified xsi:type="dcterms:W3CDTF">2019-08-29T06:53:17Z</dcterms:modified>
</cp:coreProperties>
</file>