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4" r:id="rId13"/>
    <p:sldId id="263" r:id="rId14"/>
    <p:sldId id="269" r:id="rId15"/>
    <p:sldId id="300" r:id="rId16"/>
    <p:sldId id="301" r:id="rId17"/>
    <p:sldId id="302" r:id="rId18"/>
    <p:sldId id="303" r:id="rId19"/>
    <p:sldId id="304" r:id="rId20"/>
    <p:sldId id="305" r:id="rId21"/>
    <p:sldId id="306" r:id="rId22"/>
    <p:sldId id="285" r:id="rId2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08"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60446D73-26E7-4EB5-B511-5FEE232A6434}" type="datetimeFigureOut">
              <a:rPr lang="id-ID" smtClean="0"/>
              <a:pPr/>
              <a:t>02/08/2017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DA9E73-86D0-4806-AFCD-07B867BFD1A9}"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0446D73-26E7-4EB5-B511-5FEE232A6434}" type="datetimeFigureOut">
              <a:rPr lang="id-ID" smtClean="0"/>
              <a:pPr/>
              <a:t>02/08/2017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DA9E73-86D0-4806-AFCD-07B867BFD1A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0446D73-26E7-4EB5-B511-5FEE232A6434}" type="datetimeFigureOut">
              <a:rPr lang="id-ID" smtClean="0"/>
              <a:pPr/>
              <a:t>02/08/2017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DA9E73-86D0-4806-AFCD-07B867BFD1A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0446D73-26E7-4EB5-B511-5FEE232A6434}" type="datetimeFigureOut">
              <a:rPr lang="id-ID" smtClean="0"/>
              <a:pPr/>
              <a:t>02/08/2017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DA9E73-86D0-4806-AFCD-07B867BFD1A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446D73-26E7-4EB5-B511-5FEE232A6434}" type="datetimeFigureOut">
              <a:rPr lang="id-ID" smtClean="0"/>
              <a:pPr/>
              <a:t>02/08/2017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DA9E73-86D0-4806-AFCD-07B867BFD1A9}"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60446D73-26E7-4EB5-B511-5FEE232A6434}" type="datetimeFigureOut">
              <a:rPr lang="id-ID" smtClean="0"/>
              <a:pPr/>
              <a:t>02/08/2017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DA9E73-86D0-4806-AFCD-07B867BFD1A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60446D73-26E7-4EB5-B511-5FEE232A6434}" type="datetimeFigureOut">
              <a:rPr lang="id-ID" smtClean="0"/>
              <a:pPr/>
              <a:t>02/08/2017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7DA9E73-86D0-4806-AFCD-07B867BFD1A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60446D73-26E7-4EB5-B511-5FEE232A6434}" type="datetimeFigureOut">
              <a:rPr lang="id-ID" smtClean="0"/>
              <a:pPr/>
              <a:t>02/08/2017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7DA9E73-86D0-4806-AFCD-07B867BFD1A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46D73-26E7-4EB5-B511-5FEE232A6434}" type="datetimeFigureOut">
              <a:rPr lang="id-ID" smtClean="0"/>
              <a:pPr/>
              <a:t>02/08/2017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7DA9E73-86D0-4806-AFCD-07B867BFD1A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46D73-26E7-4EB5-B511-5FEE232A6434}" type="datetimeFigureOut">
              <a:rPr lang="id-ID" smtClean="0"/>
              <a:pPr/>
              <a:t>02/08/2017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DA9E73-86D0-4806-AFCD-07B867BFD1A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46D73-26E7-4EB5-B511-5FEE232A6434}" type="datetimeFigureOut">
              <a:rPr lang="id-ID" smtClean="0"/>
              <a:pPr/>
              <a:t>02/08/2017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DA9E73-86D0-4806-AFCD-07B867BFD1A9}"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46D73-26E7-4EB5-B511-5FEE232A6434}" type="datetimeFigureOut">
              <a:rPr lang="id-ID" smtClean="0"/>
              <a:pPr/>
              <a:t>02/08/2017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A9E73-86D0-4806-AFCD-07B867BFD1A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www.ahlidesain.com/desain-komunikasi-visual.html" TargetMode="External"/><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ahlidesain.com/tag/desain-komunikasi-visu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496"/>
            <a:ext cx="7772400" cy="1470025"/>
          </a:xfrm>
        </p:spPr>
        <p:txBody>
          <a:bodyPr/>
          <a:lstStyle/>
          <a:p>
            <a:r>
              <a:rPr lang="id-ID" b="1" dirty="0" smtClean="0">
                <a:solidFill>
                  <a:srgbClr val="FF0000"/>
                </a:solidFill>
              </a:rPr>
              <a:t>DESAIN KOMUNIKASI VISUAL</a:t>
            </a:r>
            <a:r>
              <a:rPr lang="en-US" b="1" dirty="0" smtClean="0">
                <a:solidFill>
                  <a:srgbClr val="FF0000"/>
                </a:solidFill>
              </a:rPr>
              <a:t/>
            </a:r>
            <a:br>
              <a:rPr lang="en-US" b="1" dirty="0" smtClean="0">
                <a:solidFill>
                  <a:srgbClr val="FF0000"/>
                </a:solidFill>
              </a:rPr>
            </a:br>
            <a:r>
              <a:rPr lang="en-US" b="1" dirty="0" smtClean="0">
                <a:solidFill>
                  <a:srgbClr val="FF0000"/>
                </a:solidFill>
              </a:rPr>
              <a:t>MEDIA CETAK</a:t>
            </a:r>
            <a:endParaRPr lang="id-ID" b="1" dirty="0">
              <a:solidFill>
                <a:srgbClr val="FF0000"/>
              </a:solidFill>
            </a:endParaRPr>
          </a:p>
        </p:txBody>
      </p:sp>
      <p:sp>
        <p:nvSpPr>
          <p:cNvPr id="3" name="Subtitle 2"/>
          <p:cNvSpPr>
            <a:spLocks noGrp="1"/>
          </p:cNvSpPr>
          <p:nvPr>
            <p:ph type="subTitle" idx="1"/>
          </p:nvPr>
        </p:nvSpPr>
        <p:spPr>
          <a:xfrm>
            <a:off x="1357290" y="4429132"/>
            <a:ext cx="6400800" cy="1752600"/>
          </a:xfrm>
        </p:spPr>
        <p:txBody>
          <a:bodyPr>
            <a:normAutofit/>
          </a:bodyPr>
          <a:lstStyle/>
          <a:p>
            <a:r>
              <a:rPr lang="id-ID" sz="2400" b="1" dirty="0" smtClean="0"/>
              <a:t>PENGERTIAN DASAR</a:t>
            </a:r>
          </a:p>
          <a:p>
            <a:r>
              <a:rPr lang="id-ID" sz="2400" b="1" dirty="0" smtClean="0"/>
              <a:t>RUANG LINGKUP KERJA</a:t>
            </a:r>
          </a:p>
          <a:p>
            <a:r>
              <a:rPr lang="en-US" sz="2400" b="1" dirty="0" smtClean="0"/>
              <a:t>RENCANA PEMBELAJARAN SEMESTER</a:t>
            </a:r>
          </a:p>
          <a:p>
            <a:endParaRPr lang="id-ID" sz="2400" b="1" dirty="0"/>
          </a:p>
        </p:txBody>
      </p:sp>
      <p:pic>
        <p:nvPicPr>
          <p:cNvPr id="4" name="Picture 3" descr="http://upj.ac.id/wp-content/uploads/2012/01/Logo-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116" y="1142984"/>
            <a:ext cx="2680229" cy="1428760"/>
          </a:xfrm>
          <a:prstGeom prst="rect">
            <a:avLst/>
          </a:prstGeom>
          <a:noFill/>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 xmlns:a14="http://schemas.microsoft.com/office/drawing/2010/main"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a:solidFill>
                  <a:srgbClr val="FFFFFF"/>
                </a:solidFill>
              </a14:hiddenFill>
            </a:ext>
          </a:extLst>
        </p:spPr>
      </p:pic>
      <p:sp>
        <p:nvSpPr>
          <p:cNvPr id="5" name="Rectangle 4"/>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6" name="Rectangle 5"/>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howardmart.com/shout2/wp-content/uploads/2009/04/iStock_000006201147Small-e1269228468701.jpg"/>
          <p:cNvPicPr>
            <a:picLocks noChangeAspect="1" noChangeArrowheads="1"/>
          </p:cNvPicPr>
          <p:nvPr/>
        </p:nvPicPr>
        <p:blipFill>
          <a:blip r:embed="rId2"/>
          <a:srcRect/>
          <a:stretch>
            <a:fillRect/>
          </a:stretch>
        </p:blipFill>
        <p:spPr bwMode="auto">
          <a:xfrm flipH="1">
            <a:off x="5786446" y="857233"/>
            <a:ext cx="3357554" cy="1571636"/>
          </a:xfrm>
          <a:prstGeom prst="rect">
            <a:avLst/>
          </a:prstGeom>
          <a:noFill/>
        </p:spPr>
      </p:pic>
      <p:sp>
        <p:nvSpPr>
          <p:cNvPr id="2" name="Title 1"/>
          <p:cNvSpPr>
            <a:spLocks noGrp="1"/>
          </p:cNvSpPr>
          <p:nvPr>
            <p:ph type="title"/>
          </p:nvPr>
        </p:nvSpPr>
        <p:spPr>
          <a:xfrm>
            <a:off x="0" y="428604"/>
            <a:ext cx="9144000" cy="428628"/>
          </a:xfrm>
          <a:solidFill>
            <a:srgbClr val="FF7C80"/>
          </a:solidFill>
        </p:spPr>
        <p:txBody>
          <a:bodyPr>
            <a:noAutofit/>
          </a:bodyPr>
          <a:lstStyle/>
          <a:p>
            <a:r>
              <a:rPr lang="id-ID" sz="3200" b="1" dirty="0" smtClean="0">
                <a:solidFill>
                  <a:schemeClr val="bg1"/>
                </a:solidFill>
              </a:rPr>
              <a:t>PENGERTIAN DASAR</a:t>
            </a:r>
            <a:endParaRPr lang="id-ID" sz="3200" b="1" dirty="0">
              <a:solidFill>
                <a:schemeClr val="bg1"/>
              </a:solidFill>
            </a:endParaRPr>
          </a:p>
        </p:txBody>
      </p:sp>
      <p:sp>
        <p:nvSpPr>
          <p:cNvPr id="3" name="Content Placeholder 2"/>
          <p:cNvSpPr>
            <a:spLocks noGrp="1"/>
          </p:cNvSpPr>
          <p:nvPr>
            <p:ph idx="1"/>
          </p:nvPr>
        </p:nvSpPr>
        <p:spPr>
          <a:xfrm>
            <a:off x="214282" y="1000108"/>
            <a:ext cx="8286808" cy="4000528"/>
          </a:xfrm>
        </p:spPr>
        <p:txBody>
          <a:bodyPr>
            <a:normAutofit fontScale="92500" lnSpcReduction="20000"/>
          </a:bodyPr>
          <a:lstStyle/>
          <a:p>
            <a:pPr algn="ctr">
              <a:buNone/>
            </a:pPr>
            <a:r>
              <a:rPr lang="id-ID" sz="4100" b="1" dirty="0" smtClean="0"/>
              <a:t>DESAIN KOMUNIKASI VISUAL </a:t>
            </a:r>
          </a:p>
          <a:p>
            <a:pPr algn="ctr">
              <a:buNone/>
            </a:pPr>
            <a:endParaRPr lang="id-ID" b="1" dirty="0" smtClean="0"/>
          </a:p>
          <a:p>
            <a:pPr>
              <a:buNone/>
            </a:pPr>
            <a:r>
              <a:rPr lang="id-ID" b="1" dirty="0" smtClean="0"/>
              <a:t>Sanyoto</a:t>
            </a:r>
            <a:r>
              <a:rPr lang="id-ID" dirty="0" smtClean="0"/>
              <a:t> (2006:8) </a:t>
            </a:r>
          </a:p>
          <a:p>
            <a:pPr>
              <a:buNone/>
            </a:pPr>
            <a:endParaRPr lang="id-ID" dirty="0" smtClean="0"/>
          </a:p>
          <a:p>
            <a:pPr>
              <a:buNone/>
            </a:pPr>
            <a:r>
              <a:rPr lang="id-ID" dirty="0" smtClean="0"/>
              <a:t>	Desain komunikasi visual memiliki pengertian secara menyeluruh, yaitu rancangan sarana komunikasi yang bersifat kasat mata. </a:t>
            </a:r>
          </a:p>
          <a:p>
            <a:pPr>
              <a:buNone/>
            </a:pPr>
            <a:r>
              <a:rPr lang="id-ID" dirty="0"/>
              <a:t>	</a:t>
            </a:r>
            <a:r>
              <a:rPr lang="id-ID" sz="2000" dirty="0" smtClean="0"/>
              <a:t> </a:t>
            </a:r>
          </a:p>
          <a:p>
            <a:pPr>
              <a:buNone/>
            </a:pPr>
            <a:r>
              <a:rPr lang="id-ID" sz="2000" dirty="0" smtClean="0"/>
              <a:t>	</a:t>
            </a:r>
            <a:r>
              <a:rPr lang="id-ID" sz="1600" dirty="0" smtClean="0"/>
              <a:t> Metode Perancangan Komunikasi Visual Periklanan. Yogyakarta: Dimensi Press.</a:t>
            </a:r>
            <a:endParaRPr lang="id-ID" sz="2600" i="1" dirty="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458" name="Picture 2" descr="http://4.bp.blogspot.com/_9IZlXThRCQY/TUAjG5k6ETI/AAAAAAAAACo/EdHbHcnGL4s/s1600/dkv.jpg"/>
          <p:cNvPicPr>
            <a:picLocks noChangeAspect="1" noChangeArrowheads="1"/>
          </p:cNvPicPr>
          <p:nvPr/>
        </p:nvPicPr>
        <p:blipFill>
          <a:blip r:embed="rId3"/>
          <a:srcRect/>
          <a:stretch>
            <a:fillRect/>
          </a:stretch>
        </p:blipFill>
        <p:spPr bwMode="auto">
          <a:xfrm>
            <a:off x="642910" y="5572140"/>
            <a:ext cx="2071670" cy="679766"/>
          </a:xfrm>
          <a:prstGeom prst="rect">
            <a:avLst/>
          </a:prstGeom>
          <a:noFill/>
        </p:spPr>
      </p:pic>
      <p:pic>
        <p:nvPicPr>
          <p:cNvPr id="19460" name="Picture 4" descr="http://1.bp.blogspot.com/-vn1xzG7yOCQ/UCX7xBKMX8I/AAAAAAAAAB0/A6nz3ZV9Zng/s1600/Copy+of+dkv.jpg"/>
          <p:cNvPicPr>
            <a:picLocks noChangeAspect="1" noChangeArrowheads="1"/>
          </p:cNvPicPr>
          <p:nvPr/>
        </p:nvPicPr>
        <p:blipFill>
          <a:blip r:embed="rId4" cstate="print"/>
          <a:srcRect/>
          <a:stretch>
            <a:fillRect/>
          </a:stretch>
        </p:blipFill>
        <p:spPr bwMode="auto">
          <a:xfrm>
            <a:off x="7072330" y="5070172"/>
            <a:ext cx="1285884" cy="1282822"/>
          </a:xfrm>
          <a:prstGeom prst="rect">
            <a:avLst/>
          </a:prstGeom>
          <a:noFill/>
        </p:spPr>
      </p:pic>
      <p:pic>
        <p:nvPicPr>
          <p:cNvPr id="19462" name="Picture 6" descr="http://3.bp.blogspot.com/-CyACbu0nBz4/TuKbdjviVRI/AAAAAAAAAPw/ceEcUHnDvNA/s1600/DKV.jpg"/>
          <p:cNvPicPr>
            <a:picLocks noChangeAspect="1" noChangeArrowheads="1"/>
          </p:cNvPicPr>
          <p:nvPr/>
        </p:nvPicPr>
        <p:blipFill>
          <a:blip r:embed="rId5" cstate="print"/>
          <a:srcRect b="21640"/>
          <a:stretch>
            <a:fillRect/>
          </a:stretch>
        </p:blipFill>
        <p:spPr bwMode="auto">
          <a:xfrm>
            <a:off x="3857620" y="5286388"/>
            <a:ext cx="1714512" cy="100701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howardmart.com/shout2/wp-content/uploads/2009/04/iStock_000006201147Small-e1269228468701.jpg"/>
          <p:cNvPicPr>
            <a:picLocks noChangeAspect="1" noChangeArrowheads="1"/>
          </p:cNvPicPr>
          <p:nvPr/>
        </p:nvPicPr>
        <p:blipFill>
          <a:blip r:embed="rId2"/>
          <a:srcRect/>
          <a:stretch>
            <a:fillRect/>
          </a:stretch>
        </p:blipFill>
        <p:spPr bwMode="auto">
          <a:xfrm flipH="1">
            <a:off x="5786446" y="857233"/>
            <a:ext cx="3357554" cy="1571636"/>
          </a:xfrm>
          <a:prstGeom prst="rect">
            <a:avLst/>
          </a:prstGeom>
          <a:noFill/>
        </p:spPr>
      </p:pic>
      <p:sp>
        <p:nvSpPr>
          <p:cNvPr id="2" name="Title 1"/>
          <p:cNvSpPr>
            <a:spLocks noGrp="1"/>
          </p:cNvSpPr>
          <p:nvPr>
            <p:ph type="title"/>
          </p:nvPr>
        </p:nvSpPr>
        <p:spPr>
          <a:xfrm>
            <a:off x="0" y="428604"/>
            <a:ext cx="9144000" cy="428628"/>
          </a:xfrm>
          <a:solidFill>
            <a:srgbClr val="FF7C80"/>
          </a:solidFill>
        </p:spPr>
        <p:txBody>
          <a:bodyPr>
            <a:noAutofit/>
          </a:bodyPr>
          <a:lstStyle/>
          <a:p>
            <a:r>
              <a:rPr lang="id-ID" sz="3200" b="1" dirty="0" smtClean="0">
                <a:solidFill>
                  <a:schemeClr val="bg1"/>
                </a:solidFill>
              </a:rPr>
              <a:t>PENGERTIAN DASAR</a:t>
            </a:r>
            <a:endParaRPr lang="id-ID" sz="3200" b="1" dirty="0">
              <a:solidFill>
                <a:schemeClr val="bg1"/>
              </a:solidFill>
            </a:endParaRPr>
          </a:p>
        </p:txBody>
      </p:sp>
      <p:sp>
        <p:nvSpPr>
          <p:cNvPr id="3" name="Content Placeholder 2"/>
          <p:cNvSpPr>
            <a:spLocks noGrp="1"/>
          </p:cNvSpPr>
          <p:nvPr>
            <p:ph idx="1"/>
          </p:nvPr>
        </p:nvSpPr>
        <p:spPr>
          <a:xfrm>
            <a:off x="214282" y="1000108"/>
            <a:ext cx="8286808" cy="4000528"/>
          </a:xfrm>
        </p:spPr>
        <p:txBody>
          <a:bodyPr>
            <a:normAutofit fontScale="85000" lnSpcReduction="20000"/>
          </a:bodyPr>
          <a:lstStyle/>
          <a:p>
            <a:pPr algn="ctr">
              <a:buNone/>
            </a:pPr>
            <a:r>
              <a:rPr lang="id-ID" sz="4100" b="1" dirty="0" smtClean="0"/>
              <a:t>DESAIN KOMUNIKASI VISUAL </a:t>
            </a:r>
          </a:p>
          <a:p>
            <a:pPr algn="ctr">
              <a:buNone/>
            </a:pPr>
            <a:endParaRPr lang="id-ID" b="1" dirty="0" smtClean="0"/>
          </a:p>
          <a:p>
            <a:pPr>
              <a:buNone/>
            </a:pPr>
            <a:r>
              <a:rPr lang="id-ID" b="1" dirty="0" smtClean="0"/>
              <a:t>Sumbo Tinarbuko,</a:t>
            </a:r>
          </a:p>
          <a:p>
            <a:pPr>
              <a:buNone/>
            </a:pPr>
            <a:r>
              <a:rPr lang="id-ID" dirty="0" smtClean="0"/>
              <a:t> </a:t>
            </a:r>
          </a:p>
          <a:p>
            <a:pPr>
              <a:buNone/>
            </a:pPr>
            <a:r>
              <a:rPr lang="id-ID" dirty="0" smtClean="0"/>
              <a:t>	Desain komunikasi visual dapat dipahami sebagai salah satu upaya pemecahan masalah (komunikasi, atau komunikasi visual) untuk menghasilkan suatu desain yang paling baru di antara desain yang baru (Tinarbuko, 1998:66) </a:t>
            </a:r>
            <a:r>
              <a:rPr lang="id-ID" dirty="0"/>
              <a:t>	</a:t>
            </a:r>
            <a:r>
              <a:rPr lang="id-ID" sz="2000" dirty="0" smtClean="0"/>
              <a:t> </a:t>
            </a:r>
          </a:p>
          <a:p>
            <a:pPr>
              <a:buNone/>
            </a:pPr>
            <a:endParaRPr lang="id-ID" sz="2000" dirty="0" smtClean="0"/>
          </a:p>
          <a:p>
            <a:pPr>
              <a:buNone/>
            </a:pPr>
            <a:r>
              <a:rPr lang="id-ID" sz="2000" dirty="0" smtClean="0"/>
              <a:t>	</a:t>
            </a:r>
            <a:r>
              <a:rPr lang="id-ID" sz="1600" dirty="0" smtClean="0"/>
              <a:t> </a:t>
            </a:r>
            <a:r>
              <a:rPr lang="id-ID" sz="1400" dirty="0" smtClean="0"/>
              <a:t>‘’Memahami Tanda, Kode, dan Makna Iklan Layanan Masyarakat’’. Tesis. Bandung: ITB</a:t>
            </a:r>
            <a:endParaRPr lang="id-ID" sz="2600" i="1" dirty="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458" name="Picture 2" descr="http://4.bp.blogspot.com/_9IZlXThRCQY/TUAjG5k6ETI/AAAAAAAAACo/EdHbHcnGL4s/s1600/dkv.jpg"/>
          <p:cNvPicPr>
            <a:picLocks noChangeAspect="1" noChangeArrowheads="1"/>
          </p:cNvPicPr>
          <p:nvPr/>
        </p:nvPicPr>
        <p:blipFill>
          <a:blip r:embed="rId3"/>
          <a:srcRect/>
          <a:stretch>
            <a:fillRect/>
          </a:stretch>
        </p:blipFill>
        <p:spPr bwMode="auto">
          <a:xfrm>
            <a:off x="642910" y="5572140"/>
            <a:ext cx="2071670" cy="679766"/>
          </a:xfrm>
          <a:prstGeom prst="rect">
            <a:avLst/>
          </a:prstGeom>
          <a:noFill/>
        </p:spPr>
      </p:pic>
      <p:pic>
        <p:nvPicPr>
          <p:cNvPr id="19460" name="Picture 4" descr="http://1.bp.blogspot.com/-vn1xzG7yOCQ/UCX7xBKMX8I/AAAAAAAAAB0/A6nz3ZV9Zng/s1600/Copy+of+dkv.jpg"/>
          <p:cNvPicPr>
            <a:picLocks noChangeAspect="1" noChangeArrowheads="1"/>
          </p:cNvPicPr>
          <p:nvPr/>
        </p:nvPicPr>
        <p:blipFill>
          <a:blip r:embed="rId4" cstate="print"/>
          <a:srcRect/>
          <a:stretch>
            <a:fillRect/>
          </a:stretch>
        </p:blipFill>
        <p:spPr bwMode="auto">
          <a:xfrm>
            <a:off x="7072330" y="5070172"/>
            <a:ext cx="1285884" cy="1282822"/>
          </a:xfrm>
          <a:prstGeom prst="rect">
            <a:avLst/>
          </a:prstGeom>
          <a:noFill/>
        </p:spPr>
      </p:pic>
      <p:pic>
        <p:nvPicPr>
          <p:cNvPr id="19462" name="Picture 6" descr="http://3.bp.blogspot.com/-CyACbu0nBz4/TuKbdjviVRI/AAAAAAAAAPw/ceEcUHnDvNA/s1600/DKV.jpg"/>
          <p:cNvPicPr>
            <a:picLocks noChangeAspect="1" noChangeArrowheads="1"/>
          </p:cNvPicPr>
          <p:nvPr/>
        </p:nvPicPr>
        <p:blipFill>
          <a:blip r:embed="rId5" cstate="print"/>
          <a:srcRect b="21640"/>
          <a:stretch>
            <a:fillRect/>
          </a:stretch>
        </p:blipFill>
        <p:spPr bwMode="auto">
          <a:xfrm>
            <a:off x="3857620" y="5286388"/>
            <a:ext cx="1714512" cy="100701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howardmart.com/shout2/wp-content/uploads/2009/04/iStock_000006201147Small-e1269228468701.jpg"/>
          <p:cNvPicPr>
            <a:picLocks noChangeAspect="1" noChangeArrowheads="1"/>
          </p:cNvPicPr>
          <p:nvPr/>
        </p:nvPicPr>
        <p:blipFill>
          <a:blip r:embed="rId2"/>
          <a:srcRect/>
          <a:stretch>
            <a:fillRect/>
          </a:stretch>
        </p:blipFill>
        <p:spPr bwMode="auto">
          <a:xfrm flipH="1">
            <a:off x="5786446" y="857233"/>
            <a:ext cx="3357554" cy="1571636"/>
          </a:xfrm>
          <a:prstGeom prst="rect">
            <a:avLst/>
          </a:prstGeom>
          <a:noFill/>
        </p:spPr>
      </p:pic>
      <p:sp>
        <p:nvSpPr>
          <p:cNvPr id="2" name="Title 1"/>
          <p:cNvSpPr>
            <a:spLocks noGrp="1"/>
          </p:cNvSpPr>
          <p:nvPr>
            <p:ph type="title"/>
          </p:nvPr>
        </p:nvSpPr>
        <p:spPr>
          <a:xfrm>
            <a:off x="0" y="428604"/>
            <a:ext cx="9144000" cy="428628"/>
          </a:xfrm>
          <a:solidFill>
            <a:srgbClr val="FF7C80"/>
          </a:solidFill>
        </p:spPr>
        <p:txBody>
          <a:bodyPr>
            <a:noAutofit/>
          </a:bodyPr>
          <a:lstStyle/>
          <a:p>
            <a:r>
              <a:rPr lang="id-ID" sz="3200" b="1" dirty="0" smtClean="0">
                <a:solidFill>
                  <a:schemeClr val="bg1"/>
                </a:solidFill>
              </a:rPr>
              <a:t>PENGERTIAN DASAR</a:t>
            </a:r>
            <a:endParaRPr lang="id-ID" sz="3200" b="1" dirty="0">
              <a:solidFill>
                <a:schemeClr val="bg1"/>
              </a:solidFill>
            </a:endParaRPr>
          </a:p>
        </p:txBody>
      </p:sp>
      <p:sp>
        <p:nvSpPr>
          <p:cNvPr id="3" name="Content Placeholder 2"/>
          <p:cNvSpPr>
            <a:spLocks noGrp="1"/>
          </p:cNvSpPr>
          <p:nvPr>
            <p:ph idx="1"/>
          </p:nvPr>
        </p:nvSpPr>
        <p:spPr>
          <a:xfrm>
            <a:off x="285720" y="1000108"/>
            <a:ext cx="8286808" cy="4357718"/>
          </a:xfrm>
        </p:spPr>
        <p:txBody>
          <a:bodyPr>
            <a:normAutofit fontScale="70000" lnSpcReduction="20000"/>
          </a:bodyPr>
          <a:lstStyle/>
          <a:p>
            <a:pPr algn="ctr">
              <a:buNone/>
            </a:pPr>
            <a:r>
              <a:rPr lang="id-ID" sz="4100" b="1" dirty="0" smtClean="0"/>
              <a:t>DESAIN KOMUNIKASI VISUAL </a:t>
            </a:r>
          </a:p>
          <a:p>
            <a:pPr algn="ctr">
              <a:buNone/>
            </a:pPr>
            <a:endParaRPr lang="id-ID" b="1" dirty="0" smtClean="0"/>
          </a:p>
          <a:p>
            <a:pPr>
              <a:buNone/>
            </a:pPr>
            <a:r>
              <a:rPr lang="id-ID" b="1" dirty="0"/>
              <a:t>Christine Suharto Cenadi</a:t>
            </a:r>
            <a:endParaRPr lang="id-ID" b="1" dirty="0" smtClean="0"/>
          </a:p>
          <a:p>
            <a:r>
              <a:rPr lang="id-ID" sz="3400" dirty="0" smtClean="0"/>
              <a:t>Desain </a:t>
            </a:r>
            <a:r>
              <a:rPr lang="id-ID" sz="3400" dirty="0"/>
              <a:t>komunikasi visual adalah desain yang mengkomunikasikan informasi dan </a:t>
            </a:r>
            <a:r>
              <a:rPr lang="id-ID" sz="3400" dirty="0" smtClean="0"/>
              <a:t>pesan yang </a:t>
            </a:r>
            <a:r>
              <a:rPr lang="id-ID" sz="3400" dirty="0"/>
              <a:t>ditampilkan secara visual. Desainer komunikasi visual berusaha untuk </a:t>
            </a:r>
            <a:r>
              <a:rPr lang="id-ID" sz="3400" dirty="0" smtClean="0"/>
              <a:t>mempengaruhi sekelompok </a:t>
            </a:r>
            <a:r>
              <a:rPr lang="id-ID" sz="3400" dirty="0"/>
              <a:t>pengamat. Mereka berusaha agar kebanyakan orang dalam </a:t>
            </a:r>
            <a:r>
              <a:rPr lang="id-ID" sz="3400" i="1" dirty="0"/>
              <a:t>target group (</a:t>
            </a:r>
            <a:r>
              <a:rPr lang="id-ID" sz="3400" i="1" dirty="0" smtClean="0"/>
              <a:t>sasaran) </a:t>
            </a:r>
            <a:r>
              <a:rPr lang="id-ID" sz="3400" dirty="0" smtClean="0"/>
              <a:t>tersebut </a:t>
            </a:r>
            <a:r>
              <a:rPr lang="id-ID" sz="3400" dirty="0"/>
              <a:t>memberikan respon positif kepada pesan visual tersebut. Oleh karena itu </a:t>
            </a:r>
            <a:r>
              <a:rPr lang="id-ID" sz="3400" dirty="0" smtClean="0"/>
              <a:t>desain komunikasi </a:t>
            </a:r>
            <a:r>
              <a:rPr lang="id-ID" sz="3400" dirty="0"/>
              <a:t>visual harus komunikatif, dapat dikenal, dibaca dan dimengerti oleh </a:t>
            </a:r>
            <a:r>
              <a:rPr lang="id-ID" sz="3400" i="1" dirty="0"/>
              <a:t>target </a:t>
            </a:r>
            <a:r>
              <a:rPr lang="id-ID" sz="3400" i="1" dirty="0" smtClean="0"/>
              <a:t>group </a:t>
            </a:r>
            <a:r>
              <a:rPr lang="id-ID" sz="3400" dirty="0" smtClean="0"/>
              <a:t>tersebut.</a:t>
            </a:r>
          </a:p>
          <a:p>
            <a:endParaRPr lang="id-ID" sz="3400" dirty="0" smtClean="0"/>
          </a:p>
          <a:p>
            <a:r>
              <a:rPr lang="id-ID" sz="2000" i="1" dirty="0" smtClean="0"/>
              <a:t>“Elemen Dalam Desain Komunikasi Visual” - Jurnal: NIRMANA </a:t>
            </a:r>
            <a:r>
              <a:rPr lang="id-ID" sz="2000" i="1" dirty="0"/>
              <a:t>Vol. 1, No. 1, Januari 1999: 1 - 11</a:t>
            </a:r>
            <a:endParaRPr lang="id-ID" sz="2400" i="1" dirty="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http://4.bp.blogspot.com/_9IZlXThRCQY/TUAjG5k6ETI/AAAAAAAAACo/EdHbHcnGL4s/s1600/dkv.jpg"/>
          <p:cNvPicPr>
            <a:picLocks noChangeAspect="1" noChangeArrowheads="1"/>
          </p:cNvPicPr>
          <p:nvPr/>
        </p:nvPicPr>
        <p:blipFill>
          <a:blip r:embed="rId3"/>
          <a:srcRect/>
          <a:stretch>
            <a:fillRect/>
          </a:stretch>
        </p:blipFill>
        <p:spPr bwMode="auto">
          <a:xfrm>
            <a:off x="642910" y="5572140"/>
            <a:ext cx="2071670" cy="679766"/>
          </a:xfrm>
          <a:prstGeom prst="rect">
            <a:avLst/>
          </a:prstGeom>
          <a:noFill/>
        </p:spPr>
      </p:pic>
      <p:pic>
        <p:nvPicPr>
          <p:cNvPr id="13" name="Picture 4" descr="http://1.bp.blogspot.com/-vn1xzG7yOCQ/UCX7xBKMX8I/AAAAAAAAAB0/A6nz3ZV9Zng/s1600/Copy+of+dkv.jpg"/>
          <p:cNvPicPr>
            <a:picLocks noChangeAspect="1" noChangeArrowheads="1"/>
          </p:cNvPicPr>
          <p:nvPr/>
        </p:nvPicPr>
        <p:blipFill>
          <a:blip r:embed="rId4" cstate="print"/>
          <a:srcRect/>
          <a:stretch>
            <a:fillRect/>
          </a:stretch>
        </p:blipFill>
        <p:spPr bwMode="auto">
          <a:xfrm>
            <a:off x="7072330" y="5070172"/>
            <a:ext cx="1285884" cy="1282822"/>
          </a:xfrm>
          <a:prstGeom prst="rect">
            <a:avLst/>
          </a:prstGeom>
          <a:noFill/>
        </p:spPr>
      </p:pic>
      <p:pic>
        <p:nvPicPr>
          <p:cNvPr id="14" name="Picture 6" descr="http://3.bp.blogspot.com/-CyACbu0nBz4/TuKbdjviVRI/AAAAAAAAAPw/ceEcUHnDvNA/s1600/DKV.jpg"/>
          <p:cNvPicPr>
            <a:picLocks noChangeAspect="1" noChangeArrowheads="1"/>
          </p:cNvPicPr>
          <p:nvPr/>
        </p:nvPicPr>
        <p:blipFill>
          <a:blip r:embed="rId5" cstate="print"/>
          <a:srcRect b="21640"/>
          <a:stretch>
            <a:fillRect/>
          </a:stretch>
        </p:blipFill>
        <p:spPr bwMode="auto">
          <a:xfrm>
            <a:off x="3857620" y="5286388"/>
            <a:ext cx="1714512" cy="100701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howardmart.com/shout2/wp-content/uploads/2009/04/iStock_000006201147Small-e1269228468701.jpg"/>
          <p:cNvPicPr>
            <a:picLocks noChangeAspect="1" noChangeArrowheads="1"/>
          </p:cNvPicPr>
          <p:nvPr/>
        </p:nvPicPr>
        <p:blipFill>
          <a:blip r:embed="rId2"/>
          <a:srcRect/>
          <a:stretch>
            <a:fillRect/>
          </a:stretch>
        </p:blipFill>
        <p:spPr bwMode="auto">
          <a:xfrm flipH="1">
            <a:off x="5786446" y="857233"/>
            <a:ext cx="3357554" cy="1571636"/>
          </a:xfrm>
          <a:prstGeom prst="rect">
            <a:avLst/>
          </a:prstGeom>
          <a:noFill/>
        </p:spPr>
      </p:pic>
      <p:sp>
        <p:nvSpPr>
          <p:cNvPr id="2" name="Title 1"/>
          <p:cNvSpPr>
            <a:spLocks noGrp="1"/>
          </p:cNvSpPr>
          <p:nvPr>
            <p:ph type="title"/>
          </p:nvPr>
        </p:nvSpPr>
        <p:spPr>
          <a:xfrm>
            <a:off x="0" y="428604"/>
            <a:ext cx="9144000" cy="428628"/>
          </a:xfrm>
          <a:solidFill>
            <a:srgbClr val="FF7C80"/>
          </a:solidFill>
        </p:spPr>
        <p:txBody>
          <a:bodyPr>
            <a:noAutofit/>
          </a:bodyPr>
          <a:lstStyle/>
          <a:p>
            <a:r>
              <a:rPr lang="id-ID" sz="3200" b="1" dirty="0" smtClean="0">
                <a:solidFill>
                  <a:schemeClr val="bg1"/>
                </a:solidFill>
              </a:rPr>
              <a:t>PENGERTIAN DASAR</a:t>
            </a:r>
            <a:endParaRPr lang="id-ID" sz="3200" b="1" dirty="0">
              <a:solidFill>
                <a:schemeClr val="bg1"/>
              </a:solidFill>
            </a:endParaRPr>
          </a:p>
        </p:txBody>
      </p:sp>
      <p:sp>
        <p:nvSpPr>
          <p:cNvPr id="3" name="Content Placeholder 2"/>
          <p:cNvSpPr>
            <a:spLocks noGrp="1"/>
          </p:cNvSpPr>
          <p:nvPr>
            <p:ph idx="1"/>
          </p:nvPr>
        </p:nvSpPr>
        <p:spPr>
          <a:xfrm>
            <a:off x="285720" y="1000108"/>
            <a:ext cx="8286808" cy="4572032"/>
          </a:xfrm>
        </p:spPr>
        <p:txBody>
          <a:bodyPr>
            <a:normAutofit fontScale="70000" lnSpcReduction="20000"/>
          </a:bodyPr>
          <a:lstStyle/>
          <a:p>
            <a:pPr algn="ctr">
              <a:buNone/>
            </a:pPr>
            <a:r>
              <a:rPr lang="id-ID" sz="4100" b="1" dirty="0" smtClean="0"/>
              <a:t>DESAIN KOMUNIKASI VISUAL </a:t>
            </a:r>
          </a:p>
          <a:p>
            <a:pPr algn="ctr">
              <a:buNone/>
            </a:pPr>
            <a:endParaRPr lang="id-ID" b="1" dirty="0" smtClean="0"/>
          </a:p>
          <a:p>
            <a:pPr algn="ctr">
              <a:buNone/>
            </a:pPr>
            <a:endParaRPr lang="id-ID" b="1" dirty="0" smtClean="0"/>
          </a:p>
          <a:p>
            <a:pPr marL="179388" algn="just"/>
            <a:r>
              <a:rPr lang="en-US" dirty="0" err="1" smtClean="0"/>
              <a:t>Desain</a:t>
            </a:r>
            <a:r>
              <a:rPr lang="en-US" dirty="0" smtClean="0"/>
              <a:t> </a:t>
            </a:r>
            <a:r>
              <a:rPr lang="en-US" dirty="0" err="1" smtClean="0"/>
              <a:t>komunikasi</a:t>
            </a:r>
            <a:r>
              <a:rPr lang="en-US" dirty="0" smtClean="0"/>
              <a:t> visual </a:t>
            </a:r>
            <a:r>
              <a:rPr lang="id-ID" dirty="0" smtClean="0"/>
              <a:t>(DKV) </a:t>
            </a:r>
            <a:r>
              <a:rPr lang="en-US" dirty="0" err="1" smtClean="0"/>
              <a:t>adalah</a:t>
            </a:r>
            <a:r>
              <a:rPr lang="en-US" dirty="0" smtClean="0"/>
              <a:t> </a:t>
            </a:r>
            <a:r>
              <a:rPr lang="en-US" dirty="0" err="1" smtClean="0"/>
              <a:t>ilmu</a:t>
            </a:r>
            <a:r>
              <a:rPr lang="en-US" dirty="0" smtClean="0"/>
              <a:t> yang </a:t>
            </a:r>
            <a:r>
              <a:rPr lang="en-US" dirty="0" err="1" smtClean="0"/>
              <a:t>mengembangkan</a:t>
            </a:r>
            <a:r>
              <a:rPr lang="en-US" dirty="0" smtClean="0"/>
              <a:t> </a:t>
            </a:r>
            <a:r>
              <a:rPr lang="en-US" dirty="0" err="1" smtClean="0"/>
              <a:t>bentuk</a:t>
            </a:r>
            <a:r>
              <a:rPr lang="en-US" dirty="0" smtClean="0"/>
              <a:t> </a:t>
            </a:r>
            <a:r>
              <a:rPr lang="en-US" dirty="0" err="1" smtClean="0"/>
              <a:t>bahasa</a:t>
            </a:r>
            <a:r>
              <a:rPr lang="en-US" dirty="0" smtClean="0"/>
              <a:t> </a:t>
            </a:r>
            <a:r>
              <a:rPr lang="en-US" dirty="0" err="1" smtClean="0"/>
              <a:t>komunikasi</a:t>
            </a:r>
            <a:r>
              <a:rPr lang="en-US" dirty="0" smtClean="0"/>
              <a:t> visual</a:t>
            </a:r>
            <a:r>
              <a:rPr lang="id-ID" dirty="0" smtClean="0"/>
              <a:t>/rupa,</a:t>
            </a:r>
            <a:r>
              <a:rPr lang="en-US" dirty="0" smtClean="0"/>
              <a:t> </a:t>
            </a:r>
            <a:r>
              <a:rPr lang="en-US" dirty="0" err="1" smtClean="0"/>
              <a:t>berupa</a:t>
            </a:r>
            <a:r>
              <a:rPr lang="en-US" dirty="0" smtClean="0"/>
              <a:t> </a:t>
            </a:r>
            <a:r>
              <a:rPr lang="en-US" dirty="0" err="1" smtClean="0"/>
              <a:t>pengolahan</a:t>
            </a:r>
            <a:r>
              <a:rPr lang="en-US" dirty="0" smtClean="0"/>
              <a:t> </a:t>
            </a:r>
            <a:r>
              <a:rPr lang="en-US" dirty="0" err="1" smtClean="0"/>
              <a:t>pesan</a:t>
            </a:r>
            <a:r>
              <a:rPr lang="en-US" dirty="0" smtClean="0"/>
              <a:t> </a:t>
            </a:r>
            <a:r>
              <a:rPr lang="en-US" dirty="0" err="1" smtClean="0"/>
              <a:t>untuk</a:t>
            </a:r>
            <a:r>
              <a:rPr lang="en-US" dirty="0" smtClean="0"/>
              <a:t> </a:t>
            </a:r>
            <a:r>
              <a:rPr lang="en-US" dirty="0" err="1" smtClean="0"/>
              <a:t>tujuan</a:t>
            </a:r>
            <a:r>
              <a:rPr lang="en-US" dirty="0" smtClean="0"/>
              <a:t> </a:t>
            </a:r>
            <a:r>
              <a:rPr lang="en-US" dirty="0" err="1" smtClean="0"/>
              <a:t>sosial</a:t>
            </a:r>
            <a:r>
              <a:rPr lang="en-US" dirty="0" smtClean="0"/>
              <a:t> </a:t>
            </a:r>
            <a:r>
              <a:rPr lang="en-US" dirty="0" err="1" smtClean="0"/>
              <a:t>atau</a:t>
            </a:r>
            <a:r>
              <a:rPr lang="en-US" dirty="0" smtClean="0"/>
              <a:t> </a:t>
            </a:r>
            <a:r>
              <a:rPr lang="en-US" dirty="0" err="1" smtClean="0"/>
              <a:t>komersial</a:t>
            </a:r>
            <a:r>
              <a:rPr lang="en-US" dirty="0" smtClean="0"/>
              <a:t>, </a:t>
            </a:r>
            <a:r>
              <a:rPr lang="en-US" dirty="0" err="1" smtClean="0"/>
              <a:t>dari</a:t>
            </a:r>
            <a:r>
              <a:rPr lang="en-US" dirty="0" smtClean="0"/>
              <a:t> </a:t>
            </a:r>
            <a:r>
              <a:rPr lang="en-US" dirty="0" err="1" smtClean="0"/>
              <a:t>individu</a:t>
            </a:r>
            <a:r>
              <a:rPr lang="en-US" dirty="0" smtClean="0"/>
              <a:t> </a:t>
            </a:r>
            <a:r>
              <a:rPr lang="en-US" dirty="0" err="1" smtClean="0"/>
              <a:t>atau</a:t>
            </a:r>
            <a:r>
              <a:rPr lang="en-US" dirty="0" smtClean="0"/>
              <a:t> </a:t>
            </a:r>
            <a:r>
              <a:rPr lang="en-US" dirty="0" err="1" smtClean="0"/>
              <a:t>kelompok</a:t>
            </a:r>
            <a:r>
              <a:rPr lang="en-US" dirty="0" smtClean="0"/>
              <a:t> yang </a:t>
            </a:r>
            <a:r>
              <a:rPr lang="en-US" dirty="0" err="1" smtClean="0"/>
              <a:t>ditujukan</a:t>
            </a:r>
            <a:r>
              <a:rPr lang="en-US" dirty="0" smtClean="0"/>
              <a:t> </a:t>
            </a:r>
            <a:r>
              <a:rPr lang="en-US" dirty="0" err="1" smtClean="0"/>
              <a:t>kepada</a:t>
            </a:r>
            <a:r>
              <a:rPr lang="en-US" dirty="0" smtClean="0"/>
              <a:t> </a:t>
            </a:r>
            <a:r>
              <a:rPr lang="en-US" dirty="0" err="1" smtClean="0"/>
              <a:t>individu</a:t>
            </a:r>
            <a:r>
              <a:rPr lang="en-US" dirty="0" smtClean="0"/>
              <a:t> </a:t>
            </a:r>
            <a:r>
              <a:rPr lang="en-US" dirty="0" err="1" smtClean="0"/>
              <a:t>atau</a:t>
            </a:r>
            <a:r>
              <a:rPr lang="en-US" dirty="0" smtClean="0"/>
              <a:t> </a:t>
            </a:r>
            <a:r>
              <a:rPr lang="en-US" dirty="0" err="1" smtClean="0"/>
              <a:t>kelompok</a:t>
            </a:r>
            <a:r>
              <a:rPr lang="en-US" dirty="0" smtClean="0"/>
              <a:t> </a:t>
            </a:r>
            <a:r>
              <a:rPr lang="en-US" dirty="0" err="1" smtClean="0"/>
              <a:t>lainnya</a:t>
            </a:r>
            <a:r>
              <a:rPr lang="en-US" dirty="0" smtClean="0"/>
              <a:t>.</a:t>
            </a:r>
            <a:endParaRPr lang="id-ID" dirty="0" smtClean="0"/>
          </a:p>
          <a:p>
            <a:pPr marL="179388" algn="just"/>
            <a:endParaRPr lang="id-ID" dirty="0" smtClean="0"/>
          </a:p>
          <a:p>
            <a:pPr marL="179388" algn="just"/>
            <a:r>
              <a:rPr lang="en-US" dirty="0" err="1" smtClean="0"/>
              <a:t>Pesan</a:t>
            </a:r>
            <a:r>
              <a:rPr lang="en-US" dirty="0" smtClean="0"/>
              <a:t> </a:t>
            </a:r>
            <a:r>
              <a:rPr lang="en-US" dirty="0" err="1" smtClean="0"/>
              <a:t>dapat</a:t>
            </a:r>
            <a:r>
              <a:rPr lang="en-US" dirty="0" smtClean="0"/>
              <a:t> </a:t>
            </a:r>
            <a:r>
              <a:rPr lang="en-US" dirty="0" err="1" smtClean="0"/>
              <a:t>berupa</a:t>
            </a:r>
            <a:r>
              <a:rPr lang="en-US" dirty="0" smtClean="0"/>
              <a:t> </a:t>
            </a:r>
            <a:r>
              <a:rPr lang="en-US" dirty="0" err="1" smtClean="0"/>
              <a:t>informasi</a:t>
            </a:r>
            <a:r>
              <a:rPr lang="en-US" dirty="0" smtClean="0"/>
              <a:t> </a:t>
            </a:r>
            <a:r>
              <a:rPr lang="en-US" dirty="0" err="1" smtClean="0"/>
              <a:t>produk</a:t>
            </a:r>
            <a:r>
              <a:rPr lang="en-US" dirty="0" smtClean="0"/>
              <a:t>, </a:t>
            </a:r>
            <a:r>
              <a:rPr lang="en-US" dirty="0" err="1" smtClean="0"/>
              <a:t>jasa</a:t>
            </a:r>
            <a:r>
              <a:rPr lang="en-US" dirty="0" smtClean="0"/>
              <a:t> </a:t>
            </a:r>
            <a:r>
              <a:rPr lang="en-US" dirty="0" err="1" smtClean="0"/>
              <a:t>atau</a:t>
            </a:r>
            <a:r>
              <a:rPr lang="en-US" dirty="0" smtClean="0"/>
              <a:t> </a:t>
            </a:r>
            <a:r>
              <a:rPr lang="en-US" dirty="0" err="1" smtClean="0"/>
              <a:t>gagasan</a:t>
            </a:r>
            <a:r>
              <a:rPr lang="en-US" dirty="0" smtClean="0"/>
              <a:t> yang </a:t>
            </a:r>
            <a:r>
              <a:rPr lang="en-US" dirty="0" err="1" smtClean="0"/>
              <a:t>disampaikan</a:t>
            </a:r>
            <a:r>
              <a:rPr lang="en-US" dirty="0" smtClean="0"/>
              <a:t> </a:t>
            </a:r>
            <a:r>
              <a:rPr lang="en-US" dirty="0" err="1" smtClean="0"/>
              <a:t>kepada</a:t>
            </a:r>
            <a:r>
              <a:rPr lang="en-US" dirty="0" smtClean="0"/>
              <a:t> target audience, </a:t>
            </a:r>
            <a:r>
              <a:rPr lang="en-US" dirty="0" err="1" smtClean="0"/>
              <a:t>dalam</a:t>
            </a:r>
            <a:r>
              <a:rPr lang="en-US" dirty="0" smtClean="0"/>
              <a:t> </a:t>
            </a:r>
            <a:r>
              <a:rPr lang="en-US" dirty="0" err="1" smtClean="0"/>
              <a:t>upaya</a:t>
            </a:r>
            <a:r>
              <a:rPr lang="en-US" dirty="0" smtClean="0"/>
              <a:t> </a:t>
            </a:r>
            <a:r>
              <a:rPr lang="en-US" dirty="0" err="1" smtClean="0"/>
              <a:t>peningkatan</a:t>
            </a:r>
            <a:r>
              <a:rPr lang="en-US" dirty="0" smtClean="0"/>
              <a:t> </a:t>
            </a:r>
            <a:r>
              <a:rPr lang="en-US" dirty="0" err="1" smtClean="0"/>
              <a:t>usaha</a:t>
            </a:r>
            <a:r>
              <a:rPr lang="en-US" dirty="0" smtClean="0"/>
              <a:t> </a:t>
            </a:r>
            <a:r>
              <a:rPr lang="en-US" dirty="0" err="1" smtClean="0"/>
              <a:t>penjualan</a:t>
            </a:r>
            <a:r>
              <a:rPr lang="en-US" dirty="0" smtClean="0"/>
              <a:t>, </a:t>
            </a:r>
            <a:r>
              <a:rPr lang="en-US" dirty="0" err="1" smtClean="0"/>
              <a:t>peningkatan</a:t>
            </a:r>
            <a:r>
              <a:rPr lang="en-US" dirty="0" smtClean="0"/>
              <a:t> </a:t>
            </a:r>
            <a:r>
              <a:rPr lang="en-US" dirty="0" err="1" smtClean="0"/>
              <a:t>citra</a:t>
            </a:r>
            <a:r>
              <a:rPr lang="en-US" dirty="0" smtClean="0"/>
              <a:t> </a:t>
            </a:r>
            <a:r>
              <a:rPr lang="en-US" dirty="0" err="1" smtClean="0"/>
              <a:t>dan</a:t>
            </a:r>
            <a:r>
              <a:rPr lang="en-US" dirty="0" smtClean="0"/>
              <a:t> </a:t>
            </a:r>
            <a:r>
              <a:rPr lang="en-US" dirty="0" err="1" smtClean="0"/>
              <a:t>publikasi</a:t>
            </a:r>
            <a:r>
              <a:rPr lang="en-US" dirty="0" smtClean="0"/>
              <a:t> program </a:t>
            </a:r>
            <a:r>
              <a:rPr lang="en-US" dirty="0" err="1" smtClean="0"/>
              <a:t>pemerintah</a:t>
            </a:r>
            <a:r>
              <a:rPr lang="en-US" dirty="0" smtClean="0"/>
              <a:t>. </a:t>
            </a:r>
            <a:endParaRPr lang="id-ID" dirty="0" smtClean="0"/>
          </a:p>
          <a:p>
            <a:pPr algn="just"/>
            <a:endParaRPr lang="id-ID" dirty="0" smtClean="0"/>
          </a:p>
          <a:p>
            <a:r>
              <a:rPr lang="id-ID" sz="2400" i="1" dirty="0" smtClean="0"/>
              <a:t>(http://www.itb.ac.id/directory/163)</a:t>
            </a:r>
            <a:endParaRPr lang="id-ID" sz="2400" i="1" dirty="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2" descr="http://4.bp.blogspot.com/_9IZlXThRCQY/TUAjG5k6ETI/AAAAAAAAACo/EdHbHcnGL4s/s1600/dkv.jpg"/>
          <p:cNvPicPr>
            <a:picLocks noChangeAspect="1" noChangeArrowheads="1"/>
          </p:cNvPicPr>
          <p:nvPr/>
        </p:nvPicPr>
        <p:blipFill>
          <a:blip r:embed="rId3"/>
          <a:srcRect/>
          <a:stretch>
            <a:fillRect/>
          </a:stretch>
        </p:blipFill>
        <p:spPr bwMode="auto">
          <a:xfrm>
            <a:off x="642910" y="5572140"/>
            <a:ext cx="2071670" cy="679766"/>
          </a:xfrm>
          <a:prstGeom prst="rect">
            <a:avLst/>
          </a:prstGeom>
          <a:noFill/>
        </p:spPr>
      </p:pic>
      <p:pic>
        <p:nvPicPr>
          <p:cNvPr id="13" name="Picture 4" descr="http://1.bp.blogspot.com/-vn1xzG7yOCQ/UCX7xBKMX8I/AAAAAAAAAB0/A6nz3ZV9Zng/s1600/Copy+of+dkv.jpg"/>
          <p:cNvPicPr>
            <a:picLocks noChangeAspect="1" noChangeArrowheads="1"/>
          </p:cNvPicPr>
          <p:nvPr/>
        </p:nvPicPr>
        <p:blipFill>
          <a:blip r:embed="rId4" cstate="print"/>
          <a:srcRect/>
          <a:stretch>
            <a:fillRect/>
          </a:stretch>
        </p:blipFill>
        <p:spPr bwMode="auto">
          <a:xfrm>
            <a:off x="7072330" y="5070172"/>
            <a:ext cx="1285884" cy="1282822"/>
          </a:xfrm>
          <a:prstGeom prst="rect">
            <a:avLst/>
          </a:prstGeom>
          <a:noFill/>
        </p:spPr>
      </p:pic>
      <p:pic>
        <p:nvPicPr>
          <p:cNvPr id="14" name="Picture 6" descr="http://3.bp.blogspot.com/-CyACbu0nBz4/TuKbdjviVRI/AAAAAAAAAPw/ceEcUHnDvNA/s1600/DKV.jpg"/>
          <p:cNvPicPr>
            <a:picLocks noChangeAspect="1" noChangeArrowheads="1"/>
          </p:cNvPicPr>
          <p:nvPr/>
        </p:nvPicPr>
        <p:blipFill>
          <a:blip r:embed="rId5" cstate="print"/>
          <a:srcRect b="21640"/>
          <a:stretch>
            <a:fillRect/>
          </a:stretch>
        </p:blipFill>
        <p:spPr bwMode="auto">
          <a:xfrm>
            <a:off x="3857620" y="5286388"/>
            <a:ext cx="1714512" cy="100701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igital-media-tree.jpg"/>
          <p:cNvPicPr>
            <a:picLocks noChangeAspect="1"/>
          </p:cNvPicPr>
          <p:nvPr/>
        </p:nvPicPr>
        <p:blipFill>
          <a:blip r:embed="rId2"/>
          <a:stretch>
            <a:fillRect/>
          </a:stretch>
        </p:blipFill>
        <p:spPr>
          <a:xfrm>
            <a:off x="3214678" y="3145010"/>
            <a:ext cx="3214710" cy="2619989"/>
          </a:xfrm>
          <a:prstGeom prst="rect">
            <a:avLst/>
          </a:prstGeom>
        </p:spPr>
      </p:pic>
      <p:pic>
        <p:nvPicPr>
          <p:cNvPr id="18438" name="Picture 6" descr="http://howardmart.com/shout2/wp-content/uploads/2009/04/iStock_000006201147Small-e1269228468701.jpg"/>
          <p:cNvPicPr>
            <a:picLocks noChangeAspect="1" noChangeArrowheads="1"/>
          </p:cNvPicPr>
          <p:nvPr/>
        </p:nvPicPr>
        <p:blipFill>
          <a:blip r:embed="rId3"/>
          <a:srcRect/>
          <a:stretch>
            <a:fillRect/>
          </a:stretch>
        </p:blipFill>
        <p:spPr bwMode="auto">
          <a:xfrm>
            <a:off x="0" y="857232"/>
            <a:ext cx="3214678" cy="1857388"/>
          </a:xfrm>
          <a:prstGeom prst="rect">
            <a:avLst/>
          </a:prstGeom>
          <a:noFill/>
        </p:spPr>
      </p:pic>
      <p:sp>
        <p:nvSpPr>
          <p:cNvPr id="2" name="Title 1"/>
          <p:cNvSpPr>
            <a:spLocks noGrp="1"/>
          </p:cNvSpPr>
          <p:nvPr>
            <p:ph type="title"/>
          </p:nvPr>
        </p:nvSpPr>
        <p:spPr>
          <a:xfrm>
            <a:off x="0" y="428604"/>
            <a:ext cx="9144000" cy="428628"/>
          </a:xfrm>
          <a:solidFill>
            <a:srgbClr val="92D050"/>
          </a:solidFill>
        </p:spPr>
        <p:txBody>
          <a:bodyPr>
            <a:noAutofit/>
          </a:bodyPr>
          <a:lstStyle/>
          <a:p>
            <a:r>
              <a:rPr lang="en-US" sz="3200" b="1" dirty="0" err="1" smtClean="0">
                <a:solidFill>
                  <a:schemeClr val="bg1"/>
                </a:solidFill>
              </a:rPr>
              <a:t>Ruang</a:t>
            </a:r>
            <a:r>
              <a:rPr lang="en-US" sz="3200" b="1" dirty="0" smtClean="0">
                <a:solidFill>
                  <a:schemeClr val="bg1"/>
                </a:solidFill>
              </a:rPr>
              <a:t> </a:t>
            </a:r>
            <a:r>
              <a:rPr lang="en-US" sz="3200" b="1" dirty="0" err="1" smtClean="0">
                <a:solidFill>
                  <a:schemeClr val="bg1"/>
                </a:solidFill>
              </a:rPr>
              <a:t>Lingkup</a:t>
            </a:r>
            <a:endParaRPr lang="id-ID" sz="3200" b="1" dirty="0">
              <a:solidFill>
                <a:schemeClr val="bg1"/>
              </a:solidFill>
            </a:endParaRPr>
          </a:p>
        </p:txBody>
      </p:sp>
      <p:sp>
        <p:nvSpPr>
          <p:cNvPr id="3" name="Content Placeholder 2"/>
          <p:cNvSpPr>
            <a:spLocks noGrp="1"/>
          </p:cNvSpPr>
          <p:nvPr>
            <p:ph idx="1"/>
          </p:nvPr>
        </p:nvSpPr>
        <p:spPr>
          <a:xfrm>
            <a:off x="428596" y="1000108"/>
            <a:ext cx="8286808" cy="5357850"/>
          </a:xfrm>
        </p:spPr>
        <p:txBody>
          <a:bodyPr>
            <a:normAutofit fontScale="47500" lnSpcReduction="20000"/>
          </a:bodyPr>
          <a:lstStyle/>
          <a:p>
            <a:pPr algn="ctr">
              <a:buNone/>
            </a:pPr>
            <a:r>
              <a:rPr lang="id-ID" sz="5900" b="1" dirty="0" smtClean="0"/>
              <a:t>PRA </a:t>
            </a:r>
          </a:p>
          <a:p>
            <a:pPr algn="ctr">
              <a:buNone/>
            </a:pPr>
            <a:endParaRPr lang="id-ID" b="1" dirty="0" smtClean="0"/>
          </a:p>
          <a:p>
            <a:pPr algn="ctr">
              <a:buNone/>
            </a:pPr>
            <a:r>
              <a:rPr lang="id-ID" sz="4200" b="1" dirty="0" smtClean="0"/>
              <a:t>DESAIN GRAFIS / </a:t>
            </a:r>
            <a:r>
              <a:rPr lang="id-ID" sz="4200" b="1" i="1" dirty="0" smtClean="0"/>
              <a:t>GRAPHIC DESIGN</a:t>
            </a:r>
          </a:p>
          <a:p>
            <a:pPr algn="ctr">
              <a:buNone/>
            </a:pPr>
            <a:r>
              <a:rPr lang="id-ID" sz="4200" b="1" dirty="0" smtClean="0"/>
              <a:t>PERIKLANAN / </a:t>
            </a:r>
            <a:r>
              <a:rPr lang="id-ID" sz="4200" b="1" i="1" dirty="0" smtClean="0"/>
              <a:t>ADVERTISING</a:t>
            </a:r>
          </a:p>
          <a:p>
            <a:pPr algn="ctr">
              <a:buNone/>
            </a:pPr>
            <a:r>
              <a:rPr lang="id-ID" sz="4200" b="1" dirty="0" smtClean="0"/>
              <a:t>MEDIA CETAK / </a:t>
            </a:r>
            <a:r>
              <a:rPr lang="id-ID" sz="4200" b="1" i="1" dirty="0" smtClean="0"/>
              <a:t>PRINT MEDIA</a:t>
            </a:r>
          </a:p>
          <a:p>
            <a:pPr algn="ctr">
              <a:buNone/>
            </a:pPr>
            <a:r>
              <a:rPr lang="id-ID" sz="4200" b="1" dirty="0" smtClean="0"/>
              <a:t>PAMERAN / </a:t>
            </a:r>
            <a:r>
              <a:rPr lang="id-ID" sz="4200" b="1" i="1" dirty="0" smtClean="0"/>
              <a:t>EXIHIBITION</a:t>
            </a:r>
          </a:p>
          <a:p>
            <a:pPr>
              <a:buNone/>
            </a:pPr>
            <a:r>
              <a:rPr lang="id-ID" sz="4200" b="1" i="1" dirty="0" smtClean="0"/>
              <a:t>AUDIO VISUAL</a:t>
            </a:r>
          </a:p>
          <a:p>
            <a:pPr>
              <a:buNone/>
            </a:pPr>
            <a:r>
              <a:rPr lang="id-ID" sz="4200" b="1" i="1" dirty="0" smtClean="0"/>
              <a:t>VIDEO PROGRAM</a:t>
            </a:r>
          </a:p>
          <a:p>
            <a:pPr>
              <a:buNone/>
            </a:pPr>
            <a:r>
              <a:rPr lang="id-ID" sz="4200" b="1" i="1" dirty="0" smtClean="0"/>
              <a:t>TV COMMERCIALS / BROADCAST</a:t>
            </a:r>
          </a:p>
          <a:p>
            <a:pPr>
              <a:buNone/>
            </a:pPr>
            <a:r>
              <a:rPr lang="id-ID" sz="4200" b="1" i="1" dirty="0" smtClean="0"/>
              <a:t>ANIMATION</a:t>
            </a:r>
          </a:p>
          <a:p>
            <a:pPr algn="r">
              <a:buNone/>
            </a:pPr>
            <a:r>
              <a:rPr lang="id-ID" sz="4200" b="1" i="1" dirty="0" smtClean="0"/>
              <a:t>MULTIMEDIA</a:t>
            </a:r>
          </a:p>
          <a:p>
            <a:pPr algn="r">
              <a:buNone/>
            </a:pPr>
            <a:r>
              <a:rPr lang="id-ID" sz="4200" b="1" i="1" dirty="0" smtClean="0"/>
              <a:t>INTERACTIVE MEDIA</a:t>
            </a:r>
          </a:p>
          <a:p>
            <a:pPr algn="r">
              <a:buNone/>
            </a:pPr>
            <a:r>
              <a:rPr lang="id-ID" sz="4200" b="1" i="1" dirty="0" smtClean="0"/>
              <a:t>KIOSK INFORMATION</a:t>
            </a:r>
          </a:p>
          <a:p>
            <a:pPr algn="r">
              <a:buNone/>
            </a:pPr>
            <a:r>
              <a:rPr lang="id-ID" sz="4200" b="1" i="1" dirty="0" smtClean="0"/>
              <a:t>GAME TECHNOLOGY</a:t>
            </a:r>
          </a:p>
          <a:p>
            <a:pPr algn="r">
              <a:buNone/>
            </a:pPr>
            <a:endParaRPr lang="id-ID" b="1" i="1" dirty="0" smtClean="0"/>
          </a:p>
          <a:p>
            <a:pPr algn="r">
              <a:buNone/>
            </a:pPr>
            <a:endParaRPr lang="id-ID" b="1" i="1" dirty="0" smtClean="0"/>
          </a:p>
          <a:p>
            <a:pPr algn="ctr">
              <a:buNone/>
            </a:pPr>
            <a:r>
              <a:rPr lang="id-ID" sz="5800" b="1" dirty="0" smtClean="0"/>
              <a:t>DESAIN KOMUNIKASI VISUAL </a:t>
            </a:r>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428628"/>
          </a:xfrm>
          <a:solidFill>
            <a:srgbClr val="92D050"/>
          </a:solidFill>
        </p:spPr>
        <p:txBody>
          <a:bodyPr>
            <a:noAutofit/>
          </a:bodyPr>
          <a:lstStyle/>
          <a:p>
            <a:r>
              <a:rPr lang="en-US" sz="3200" b="1" dirty="0" smtClean="0">
                <a:solidFill>
                  <a:schemeClr val="bg1"/>
                </a:solidFill>
              </a:rPr>
              <a:t>RPS</a:t>
            </a:r>
            <a:endParaRPr lang="id-ID" sz="3200" b="1" dirty="0">
              <a:solidFill>
                <a:schemeClr val="bg1"/>
              </a:solidFill>
            </a:endParaRPr>
          </a:p>
        </p:txBody>
      </p:sp>
      <p:sp>
        <p:nvSpPr>
          <p:cNvPr id="3" name="Content Placeholder 2"/>
          <p:cNvSpPr>
            <a:spLocks noGrp="1"/>
          </p:cNvSpPr>
          <p:nvPr>
            <p:ph idx="1"/>
          </p:nvPr>
        </p:nvSpPr>
        <p:spPr>
          <a:xfrm>
            <a:off x="428596" y="1000108"/>
            <a:ext cx="8286808" cy="5357850"/>
          </a:xfrm>
        </p:spPr>
        <p:txBody>
          <a:bodyPr>
            <a:normAutofit/>
          </a:bodyPr>
          <a:lstStyle/>
          <a:p>
            <a:pPr algn="ctr">
              <a:buNone/>
            </a:pPr>
            <a:r>
              <a:rPr lang="en-US" sz="3600" b="1" dirty="0" smtClean="0"/>
              <a:t>MATERI 1</a:t>
            </a:r>
          </a:p>
          <a:p>
            <a:pPr algn="ctr">
              <a:buNone/>
            </a:pPr>
            <a:r>
              <a:rPr lang="en-US" sz="2400" b="1" dirty="0" smtClean="0"/>
              <a:t>(</a:t>
            </a:r>
            <a:r>
              <a:rPr lang="en-US" sz="2400" b="1" dirty="0" err="1" smtClean="0"/>
              <a:t>Minggu</a:t>
            </a:r>
            <a:r>
              <a:rPr lang="en-US" sz="2400" b="1" dirty="0" smtClean="0"/>
              <a:t> 1)</a:t>
            </a:r>
            <a:endParaRPr lang="id-ID" sz="2400" dirty="0" smtClean="0"/>
          </a:p>
          <a:p>
            <a:pPr marL="0" indent="0">
              <a:buNone/>
            </a:pPr>
            <a:r>
              <a:rPr lang="id-ID" sz="2400" dirty="0"/>
              <a:t>P</a:t>
            </a:r>
            <a:r>
              <a:rPr lang="id-ID" dirty="0"/>
              <a:t>engantar DKV Media Cetak</a:t>
            </a:r>
            <a:endParaRPr lang="en-US" dirty="0"/>
          </a:p>
          <a:p>
            <a:pPr lvl="0"/>
            <a:r>
              <a:rPr lang="id-ID" dirty="0"/>
              <a:t>Deskripsi</a:t>
            </a:r>
            <a:endParaRPr lang="en-US" dirty="0"/>
          </a:p>
          <a:p>
            <a:pPr lvl="0"/>
            <a:r>
              <a:rPr lang="id-ID" dirty="0"/>
              <a:t>Unsur DKV</a:t>
            </a:r>
            <a:endParaRPr lang="en-US" dirty="0"/>
          </a:p>
          <a:p>
            <a:pPr lvl="0"/>
            <a:r>
              <a:rPr lang="id-ID" dirty="0"/>
              <a:t>Ragam DKV </a:t>
            </a:r>
            <a:endParaRPr lang="en-US" dirty="0"/>
          </a:p>
          <a:p>
            <a:r>
              <a:rPr lang="id-ID" dirty="0"/>
              <a:t>Proses desain</a:t>
            </a:r>
            <a:endParaRPr lang="id-ID" b="1" dirty="0" smtClean="0"/>
          </a:p>
          <a:p>
            <a:pPr algn="ctr">
              <a:buNone/>
            </a:pPr>
            <a:endParaRPr lang="id-ID" sz="3600" b="1" dirty="0" smtClean="0"/>
          </a:p>
          <a:p>
            <a:pPr algn="ctr">
              <a:buNone/>
            </a:pPr>
            <a:endParaRPr lang="id-ID" sz="3600" b="1" dirty="0" smtClean="0"/>
          </a:p>
          <a:p>
            <a:pPr algn="ctr">
              <a:buNone/>
            </a:pPr>
            <a:endParaRPr lang="id-ID" sz="5800" b="1" dirty="0" smtClean="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9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Contemporary</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07306687"/>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428628"/>
          </a:xfrm>
          <a:solidFill>
            <a:srgbClr val="92D050"/>
          </a:solidFill>
        </p:spPr>
        <p:txBody>
          <a:bodyPr>
            <a:noAutofit/>
          </a:bodyPr>
          <a:lstStyle/>
          <a:p>
            <a:r>
              <a:rPr lang="en-US" sz="3200" b="1" dirty="0" smtClean="0">
                <a:solidFill>
                  <a:schemeClr val="bg1"/>
                </a:solidFill>
              </a:rPr>
              <a:t>RPS</a:t>
            </a:r>
            <a:endParaRPr lang="id-ID" sz="3200" b="1" dirty="0">
              <a:solidFill>
                <a:schemeClr val="bg1"/>
              </a:solidFill>
            </a:endParaRPr>
          </a:p>
        </p:txBody>
      </p:sp>
      <p:sp>
        <p:nvSpPr>
          <p:cNvPr id="3" name="Content Placeholder 2"/>
          <p:cNvSpPr>
            <a:spLocks noGrp="1"/>
          </p:cNvSpPr>
          <p:nvPr>
            <p:ph idx="1"/>
          </p:nvPr>
        </p:nvSpPr>
        <p:spPr>
          <a:xfrm>
            <a:off x="428596" y="1000108"/>
            <a:ext cx="8286808" cy="5357850"/>
          </a:xfrm>
        </p:spPr>
        <p:txBody>
          <a:bodyPr>
            <a:normAutofit/>
          </a:bodyPr>
          <a:lstStyle/>
          <a:p>
            <a:pPr algn="ctr">
              <a:buNone/>
            </a:pPr>
            <a:r>
              <a:rPr lang="en-US" sz="3600" b="1" dirty="0" smtClean="0"/>
              <a:t>MATERI 2</a:t>
            </a:r>
          </a:p>
          <a:p>
            <a:pPr algn="ctr">
              <a:buNone/>
            </a:pPr>
            <a:r>
              <a:rPr lang="en-US" sz="2400" b="1" dirty="0" smtClean="0"/>
              <a:t>(</a:t>
            </a:r>
            <a:r>
              <a:rPr lang="en-US" sz="2400" b="1" dirty="0" err="1" smtClean="0"/>
              <a:t>minggu</a:t>
            </a:r>
            <a:r>
              <a:rPr lang="en-US" sz="2400" b="1" dirty="0" smtClean="0"/>
              <a:t> 1 - 4)</a:t>
            </a:r>
          </a:p>
          <a:p>
            <a:pPr algn="ctr">
              <a:buNone/>
            </a:pPr>
            <a:endParaRPr lang="id-ID" sz="2400" dirty="0" smtClean="0"/>
          </a:p>
          <a:p>
            <a:pPr marL="0" indent="0">
              <a:buNone/>
            </a:pPr>
            <a:r>
              <a:rPr lang="en-US" sz="2800" dirty="0" err="1"/>
              <a:t>P</a:t>
            </a:r>
            <a:r>
              <a:rPr lang="en-US" sz="2800" dirty="0" err="1" smtClean="0"/>
              <a:t>erancangan</a:t>
            </a:r>
            <a:r>
              <a:rPr lang="en-US" sz="2800" dirty="0" smtClean="0"/>
              <a:t> </a:t>
            </a:r>
            <a:r>
              <a:rPr lang="en-US" sz="2800" dirty="0" err="1"/>
              <a:t>K</a:t>
            </a:r>
            <a:r>
              <a:rPr lang="en-US" sz="2800" dirty="0" err="1" smtClean="0"/>
              <a:t>omunikasi</a:t>
            </a:r>
            <a:r>
              <a:rPr lang="en-US" sz="2800" dirty="0" smtClean="0"/>
              <a:t> Visual Media in door:</a:t>
            </a:r>
          </a:p>
          <a:p>
            <a:r>
              <a:rPr lang="id-ID" sz="2800" dirty="0"/>
              <a:t>Merancang Stasionery &amp; kartu </a:t>
            </a:r>
            <a:r>
              <a:rPr lang="id-ID" sz="2800" dirty="0" smtClean="0"/>
              <a:t>nama</a:t>
            </a:r>
            <a:endParaRPr lang="en-US" sz="2800" dirty="0" smtClean="0"/>
          </a:p>
          <a:p>
            <a:r>
              <a:rPr lang="id-ID" sz="2800" dirty="0"/>
              <a:t>Merancang </a:t>
            </a:r>
            <a:r>
              <a:rPr lang="id-ID" sz="2800" dirty="0" smtClean="0"/>
              <a:t>Leaflet</a:t>
            </a:r>
            <a:endParaRPr lang="en-US" sz="2800" dirty="0" smtClean="0"/>
          </a:p>
          <a:p>
            <a:r>
              <a:rPr lang="id-ID" sz="2800" dirty="0"/>
              <a:t>Merancang Poster</a:t>
            </a:r>
            <a:endParaRPr lang="id-ID" sz="2800" b="1" dirty="0" smtClean="0"/>
          </a:p>
          <a:p>
            <a:pPr algn="ctr">
              <a:buNone/>
            </a:pPr>
            <a:endParaRPr lang="id-ID" sz="3600" b="1" dirty="0" smtClean="0"/>
          </a:p>
          <a:p>
            <a:pPr algn="ctr">
              <a:buNone/>
            </a:pPr>
            <a:endParaRPr lang="id-ID" sz="3600" b="1" dirty="0" smtClean="0"/>
          </a:p>
          <a:p>
            <a:pPr algn="ctr">
              <a:buNone/>
            </a:pPr>
            <a:endParaRPr lang="id-ID" sz="5800" b="1" dirty="0" smtClean="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9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Contemporary</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9400108"/>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428628"/>
          </a:xfrm>
          <a:solidFill>
            <a:srgbClr val="92D050"/>
          </a:solidFill>
        </p:spPr>
        <p:txBody>
          <a:bodyPr>
            <a:noAutofit/>
          </a:bodyPr>
          <a:lstStyle/>
          <a:p>
            <a:r>
              <a:rPr lang="en-US" sz="3200" b="1" dirty="0" smtClean="0">
                <a:solidFill>
                  <a:schemeClr val="bg1"/>
                </a:solidFill>
              </a:rPr>
              <a:t>RPS</a:t>
            </a:r>
            <a:endParaRPr lang="id-ID" sz="3200" b="1" dirty="0">
              <a:solidFill>
                <a:schemeClr val="bg1"/>
              </a:solidFill>
            </a:endParaRPr>
          </a:p>
        </p:txBody>
      </p:sp>
      <p:sp>
        <p:nvSpPr>
          <p:cNvPr id="3" name="Content Placeholder 2"/>
          <p:cNvSpPr>
            <a:spLocks noGrp="1"/>
          </p:cNvSpPr>
          <p:nvPr>
            <p:ph idx="1"/>
          </p:nvPr>
        </p:nvSpPr>
        <p:spPr>
          <a:xfrm>
            <a:off x="428596" y="1000108"/>
            <a:ext cx="8286808" cy="5357850"/>
          </a:xfrm>
        </p:spPr>
        <p:txBody>
          <a:bodyPr>
            <a:normAutofit/>
          </a:bodyPr>
          <a:lstStyle/>
          <a:p>
            <a:pPr algn="ctr">
              <a:buNone/>
            </a:pPr>
            <a:r>
              <a:rPr lang="en-US" sz="3600" b="1" dirty="0" smtClean="0"/>
              <a:t>MATERI 3</a:t>
            </a:r>
          </a:p>
          <a:p>
            <a:pPr algn="ctr">
              <a:buNone/>
            </a:pPr>
            <a:r>
              <a:rPr lang="en-US" sz="2400" b="1" dirty="0" smtClean="0"/>
              <a:t>(</a:t>
            </a:r>
            <a:r>
              <a:rPr lang="en-US" sz="2400" b="1" dirty="0" err="1" smtClean="0"/>
              <a:t>minggu</a:t>
            </a:r>
            <a:r>
              <a:rPr lang="en-US" sz="2400" b="1" dirty="0" smtClean="0"/>
              <a:t> 5 &amp;7)</a:t>
            </a:r>
          </a:p>
          <a:p>
            <a:pPr algn="ctr">
              <a:buNone/>
            </a:pPr>
            <a:endParaRPr lang="id-ID" sz="2400" dirty="0" smtClean="0"/>
          </a:p>
          <a:p>
            <a:pPr marL="0" indent="0">
              <a:buNone/>
            </a:pPr>
            <a:r>
              <a:rPr lang="en-US" sz="2800" dirty="0" err="1"/>
              <a:t>P</a:t>
            </a:r>
            <a:r>
              <a:rPr lang="en-US" sz="2800" dirty="0" err="1" smtClean="0"/>
              <a:t>erancangan</a:t>
            </a:r>
            <a:r>
              <a:rPr lang="en-US" sz="2800" dirty="0" smtClean="0"/>
              <a:t> </a:t>
            </a:r>
            <a:r>
              <a:rPr lang="en-US" sz="2800" dirty="0" err="1"/>
              <a:t>K</a:t>
            </a:r>
            <a:r>
              <a:rPr lang="en-US" sz="2800" dirty="0" err="1" smtClean="0"/>
              <a:t>omunikasi</a:t>
            </a:r>
            <a:r>
              <a:rPr lang="en-US" sz="2800" dirty="0" smtClean="0"/>
              <a:t> Visual Media Out door:</a:t>
            </a:r>
          </a:p>
          <a:p>
            <a:r>
              <a:rPr lang="id-ID" sz="2800" dirty="0"/>
              <a:t>Merancang </a:t>
            </a:r>
            <a:r>
              <a:rPr lang="id-ID" sz="2800" dirty="0" smtClean="0"/>
              <a:t>X-Banner</a:t>
            </a:r>
            <a:endParaRPr lang="en-US" sz="2800" dirty="0" smtClean="0"/>
          </a:p>
          <a:p>
            <a:r>
              <a:rPr lang="id-ID" sz="2800" dirty="0"/>
              <a:t>Merancang </a:t>
            </a:r>
            <a:r>
              <a:rPr lang="id-ID" sz="2800" dirty="0" smtClean="0"/>
              <a:t>Spanduk</a:t>
            </a:r>
            <a:endParaRPr lang="en-US" sz="2800" dirty="0" smtClean="0"/>
          </a:p>
          <a:p>
            <a:r>
              <a:rPr lang="id-ID" sz="2800" dirty="0"/>
              <a:t>Merancang Bill-board</a:t>
            </a:r>
            <a:endParaRPr lang="id-ID" sz="2800" b="1" dirty="0" smtClean="0"/>
          </a:p>
          <a:p>
            <a:pPr algn="ctr">
              <a:buNone/>
            </a:pPr>
            <a:endParaRPr lang="id-ID" sz="3600" b="1" dirty="0" smtClean="0"/>
          </a:p>
          <a:p>
            <a:pPr algn="ctr">
              <a:buNone/>
            </a:pPr>
            <a:endParaRPr lang="id-ID" sz="5800" b="1" dirty="0" smtClean="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9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Contemporary</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9823073"/>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428628"/>
          </a:xfrm>
          <a:solidFill>
            <a:srgbClr val="92D050"/>
          </a:solidFill>
        </p:spPr>
        <p:txBody>
          <a:bodyPr>
            <a:noAutofit/>
          </a:bodyPr>
          <a:lstStyle/>
          <a:p>
            <a:r>
              <a:rPr lang="en-US" sz="3200" b="1" dirty="0" smtClean="0">
                <a:solidFill>
                  <a:schemeClr val="bg1"/>
                </a:solidFill>
              </a:rPr>
              <a:t>RPS</a:t>
            </a:r>
            <a:endParaRPr lang="id-ID" sz="3200" b="1" dirty="0">
              <a:solidFill>
                <a:schemeClr val="bg1"/>
              </a:solidFill>
            </a:endParaRPr>
          </a:p>
        </p:txBody>
      </p:sp>
      <p:sp>
        <p:nvSpPr>
          <p:cNvPr id="3" name="Content Placeholder 2"/>
          <p:cNvSpPr>
            <a:spLocks noGrp="1"/>
          </p:cNvSpPr>
          <p:nvPr>
            <p:ph idx="1"/>
          </p:nvPr>
        </p:nvSpPr>
        <p:spPr>
          <a:xfrm>
            <a:off x="428596" y="1000108"/>
            <a:ext cx="8286808" cy="5357850"/>
          </a:xfrm>
        </p:spPr>
        <p:txBody>
          <a:bodyPr>
            <a:normAutofit/>
          </a:bodyPr>
          <a:lstStyle/>
          <a:p>
            <a:pPr algn="ctr">
              <a:buNone/>
            </a:pPr>
            <a:r>
              <a:rPr lang="en-US" sz="3600" b="1" dirty="0" smtClean="0"/>
              <a:t>MATERI 4</a:t>
            </a:r>
          </a:p>
          <a:p>
            <a:pPr algn="ctr">
              <a:buNone/>
            </a:pPr>
            <a:r>
              <a:rPr lang="en-US" sz="2400" b="1" dirty="0" smtClean="0"/>
              <a:t>(</a:t>
            </a:r>
            <a:r>
              <a:rPr lang="en-US" sz="2400" b="1" dirty="0" err="1" smtClean="0"/>
              <a:t>minggu</a:t>
            </a:r>
            <a:r>
              <a:rPr lang="en-US" sz="2400" b="1" dirty="0" smtClean="0"/>
              <a:t> 8)</a:t>
            </a:r>
          </a:p>
          <a:p>
            <a:pPr algn="ctr">
              <a:buNone/>
            </a:pPr>
            <a:endParaRPr lang="id-ID" sz="2400" dirty="0" smtClean="0"/>
          </a:p>
          <a:p>
            <a:pPr marL="0" indent="0">
              <a:buNone/>
            </a:pPr>
            <a:r>
              <a:rPr lang="en-US" sz="2800" dirty="0" err="1" smtClean="0"/>
              <a:t>Ujian</a:t>
            </a:r>
            <a:r>
              <a:rPr lang="en-US" sz="2800" dirty="0" smtClean="0"/>
              <a:t> Tengah Semester:</a:t>
            </a:r>
          </a:p>
          <a:p>
            <a:r>
              <a:rPr lang="id-ID" sz="2800" dirty="0"/>
              <a:t>Merancang new media</a:t>
            </a:r>
            <a:endParaRPr lang="id-ID" sz="3600" b="1" dirty="0" smtClean="0"/>
          </a:p>
          <a:p>
            <a:pPr algn="ctr">
              <a:buNone/>
            </a:pPr>
            <a:endParaRPr lang="id-ID" sz="5800" b="1" dirty="0" smtClean="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9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Contemporary</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62410473"/>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428628"/>
          </a:xfrm>
          <a:solidFill>
            <a:srgbClr val="92D050"/>
          </a:solidFill>
        </p:spPr>
        <p:txBody>
          <a:bodyPr>
            <a:noAutofit/>
          </a:bodyPr>
          <a:lstStyle/>
          <a:p>
            <a:r>
              <a:rPr lang="en-US" sz="3200" b="1" dirty="0" smtClean="0">
                <a:solidFill>
                  <a:schemeClr val="bg1"/>
                </a:solidFill>
              </a:rPr>
              <a:t>RPS</a:t>
            </a:r>
            <a:endParaRPr lang="id-ID" sz="3200" b="1" dirty="0">
              <a:solidFill>
                <a:schemeClr val="bg1"/>
              </a:solidFill>
            </a:endParaRPr>
          </a:p>
        </p:txBody>
      </p:sp>
      <p:sp>
        <p:nvSpPr>
          <p:cNvPr id="3" name="Content Placeholder 2"/>
          <p:cNvSpPr>
            <a:spLocks noGrp="1"/>
          </p:cNvSpPr>
          <p:nvPr>
            <p:ph idx="1"/>
          </p:nvPr>
        </p:nvSpPr>
        <p:spPr>
          <a:xfrm>
            <a:off x="428596" y="1000108"/>
            <a:ext cx="8286808" cy="5357850"/>
          </a:xfrm>
        </p:spPr>
        <p:txBody>
          <a:bodyPr>
            <a:normAutofit/>
          </a:bodyPr>
          <a:lstStyle/>
          <a:p>
            <a:pPr algn="ctr">
              <a:buNone/>
            </a:pPr>
            <a:r>
              <a:rPr lang="en-US" sz="3600" b="1" dirty="0" smtClean="0"/>
              <a:t>MATERI 5</a:t>
            </a:r>
          </a:p>
          <a:p>
            <a:pPr algn="ctr">
              <a:buNone/>
            </a:pPr>
            <a:r>
              <a:rPr lang="en-US" sz="2400" b="1" dirty="0" smtClean="0"/>
              <a:t>(</a:t>
            </a:r>
            <a:r>
              <a:rPr lang="en-US" sz="2400" b="1" dirty="0" err="1" smtClean="0"/>
              <a:t>minggu</a:t>
            </a:r>
            <a:r>
              <a:rPr lang="en-US" sz="2400" b="1" dirty="0" smtClean="0"/>
              <a:t> 9 - 12)</a:t>
            </a:r>
          </a:p>
          <a:p>
            <a:pPr algn="ctr">
              <a:buNone/>
            </a:pPr>
            <a:endParaRPr lang="id-ID" sz="2400" dirty="0" smtClean="0"/>
          </a:p>
          <a:p>
            <a:pPr marL="0" indent="0">
              <a:buNone/>
            </a:pPr>
            <a:r>
              <a:rPr lang="en-US" sz="2800" dirty="0" err="1" smtClean="0"/>
              <a:t>Perancangan</a:t>
            </a:r>
            <a:r>
              <a:rPr lang="en-US" sz="2800" dirty="0" smtClean="0"/>
              <a:t> </a:t>
            </a:r>
            <a:r>
              <a:rPr lang="en-US" sz="2800" dirty="0" err="1" smtClean="0"/>
              <a:t>Komunikasi</a:t>
            </a:r>
            <a:r>
              <a:rPr lang="en-US" sz="2800" dirty="0" smtClean="0"/>
              <a:t> Visual </a:t>
            </a:r>
            <a:r>
              <a:rPr lang="en-US" sz="2800" dirty="0"/>
              <a:t> Media </a:t>
            </a:r>
            <a:r>
              <a:rPr lang="en-US" sz="2800" dirty="0" smtClean="0"/>
              <a:t>Label / </a:t>
            </a:r>
            <a:r>
              <a:rPr lang="en-US" sz="2800" dirty="0" err="1" smtClean="0"/>
              <a:t>Kemasan</a:t>
            </a:r>
            <a:r>
              <a:rPr lang="en-US" sz="2800" dirty="0" smtClean="0"/>
              <a:t> </a:t>
            </a:r>
            <a:r>
              <a:rPr lang="en-US" sz="2800" dirty="0" err="1" smtClean="0"/>
              <a:t>Produk</a:t>
            </a:r>
            <a:r>
              <a:rPr lang="en-US" sz="2800" dirty="0" smtClean="0"/>
              <a:t> </a:t>
            </a:r>
            <a:r>
              <a:rPr lang="en-US" sz="2800" dirty="0" err="1" smtClean="0"/>
              <a:t>Industri</a:t>
            </a:r>
            <a:r>
              <a:rPr lang="en-US" sz="2800" dirty="0" smtClean="0"/>
              <a:t>:</a:t>
            </a:r>
          </a:p>
          <a:p>
            <a:r>
              <a:rPr lang="id-ID" sz="2800" dirty="0"/>
              <a:t>Gagasan dan pengumpulan data </a:t>
            </a:r>
            <a:endParaRPr lang="en-US" sz="2800" dirty="0" smtClean="0"/>
          </a:p>
          <a:p>
            <a:r>
              <a:rPr lang="id-ID" sz="2800" dirty="0"/>
              <a:t>Analisa data &amp; rough </a:t>
            </a:r>
            <a:r>
              <a:rPr lang="id-ID" sz="2800" dirty="0" smtClean="0"/>
              <a:t>design</a:t>
            </a:r>
            <a:endParaRPr lang="en-US" sz="2800" dirty="0" smtClean="0"/>
          </a:p>
          <a:p>
            <a:r>
              <a:rPr lang="id-ID" sz="2800" dirty="0"/>
              <a:t>Comprehensive </a:t>
            </a:r>
            <a:r>
              <a:rPr lang="id-ID" sz="2800" dirty="0" smtClean="0"/>
              <a:t>design</a:t>
            </a:r>
            <a:endParaRPr lang="en-US" sz="2800" dirty="0" smtClean="0"/>
          </a:p>
          <a:p>
            <a:r>
              <a:rPr lang="id-ID" sz="2800" dirty="0"/>
              <a:t>Mock-up / Dummy design</a:t>
            </a:r>
            <a:endParaRPr lang="id-ID" sz="2800" b="1" dirty="0" smtClean="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9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Contemporary</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9697013"/>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fetydulu.files.wordpress.com/2011/11/accident-investigation1.gif"/>
          <p:cNvPicPr>
            <a:picLocks noChangeAspect="1" noChangeArrowheads="1"/>
          </p:cNvPicPr>
          <p:nvPr/>
        </p:nvPicPr>
        <p:blipFill>
          <a:blip r:embed="rId2"/>
          <a:srcRect l="5714" t="8572" r="11427" b="5540"/>
          <a:stretch>
            <a:fillRect/>
          </a:stretch>
        </p:blipFill>
        <p:spPr bwMode="auto">
          <a:xfrm flipH="1">
            <a:off x="6643702" y="3694780"/>
            <a:ext cx="2500297" cy="2591740"/>
          </a:xfrm>
          <a:prstGeom prst="rect">
            <a:avLst/>
          </a:prstGeom>
          <a:noFill/>
        </p:spPr>
      </p:pic>
      <p:sp>
        <p:nvSpPr>
          <p:cNvPr id="2" name="Title 1"/>
          <p:cNvSpPr>
            <a:spLocks noGrp="1"/>
          </p:cNvSpPr>
          <p:nvPr>
            <p:ph type="title"/>
          </p:nvPr>
        </p:nvSpPr>
        <p:spPr>
          <a:xfrm>
            <a:off x="0" y="428604"/>
            <a:ext cx="9144000" cy="428628"/>
          </a:xfrm>
          <a:solidFill>
            <a:srgbClr val="FF7C80"/>
          </a:solidFill>
        </p:spPr>
        <p:txBody>
          <a:bodyPr>
            <a:noAutofit/>
          </a:bodyPr>
          <a:lstStyle/>
          <a:p>
            <a:r>
              <a:rPr lang="id-ID" sz="3200" b="1" dirty="0" smtClean="0">
                <a:solidFill>
                  <a:schemeClr val="bg1"/>
                </a:solidFill>
              </a:rPr>
              <a:t>PENGERTIAN DASAR</a:t>
            </a:r>
            <a:endParaRPr lang="id-ID" sz="3200" b="1" dirty="0">
              <a:solidFill>
                <a:schemeClr val="bg1"/>
              </a:solidFill>
            </a:endParaRPr>
          </a:p>
        </p:txBody>
      </p:sp>
      <p:sp>
        <p:nvSpPr>
          <p:cNvPr id="3" name="Content Placeholder 2"/>
          <p:cNvSpPr>
            <a:spLocks noGrp="1"/>
          </p:cNvSpPr>
          <p:nvPr>
            <p:ph idx="1"/>
          </p:nvPr>
        </p:nvSpPr>
        <p:spPr>
          <a:xfrm>
            <a:off x="357158" y="1571612"/>
            <a:ext cx="8543956" cy="4525963"/>
          </a:xfrm>
        </p:spPr>
        <p:txBody>
          <a:bodyPr>
            <a:normAutofit lnSpcReduction="10000"/>
          </a:bodyPr>
          <a:lstStyle/>
          <a:p>
            <a:pPr algn="ctr">
              <a:buNone/>
            </a:pPr>
            <a:r>
              <a:rPr lang="id-ID" b="1" dirty="0" smtClean="0"/>
              <a:t>DESAIN KOMUNIKASI VISUAL ?</a:t>
            </a:r>
          </a:p>
          <a:p>
            <a:r>
              <a:rPr lang="id-ID" dirty="0" smtClean="0"/>
              <a:t>TUKANG REKLAME ?</a:t>
            </a:r>
          </a:p>
          <a:p>
            <a:r>
              <a:rPr lang="id-ID" dirty="0" smtClean="0"/>
              <a:t>PEKERJAAN BIKIN IKLAN?</a:t>
            </a:r>
          </a:p>
          <a:p>
            <a:r>
              <a:rPr lang="id-ID" dirty="0" smtClean="0"/>
              <a:t>SPANDUK? BROSUR? KARTU UNDANGAN?</a:t>
            </a:r>
          </a:p>
          <a:p>
            <a:r>
              <a:rPr lang="id-ID" dirty="0" smtClean="0"/>
              <a:t>TUKANG CETAK SABLON?</a:t>
            </a:r>
          </a:p>
          <a:p>
            <a:r>
              <a:rPr lang="id-ID" dirty="0" smtClean="0"/>
              <a:t>DIGITAL PRINTING?</a:t>
            </a:r>
          </a:p>
          <a:p>
            <a:r>
              <a:rPr lang="id-ID" dirty="0" smtClean="0"/>
              <a:t>ADVERTISING?</a:t>
            </a:r>
          </a:p>
          <a:p>
            <a:r>
              <a:rPr lang="id-ID" dirty="0" smtClean="0"/>
              <a:t>DESAIN GRAFIS?</a:t>
            </a:r>
          </a:p>
          <a:p>
            <a:pPr>
              <a:buNone/>
            </a:pPr>
            <a:endParaRPr lang="id-ID" dirty="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428628"/>
          </a:xfrm>
          <a:solidFill>
            <a:srgbClr val="92D050"/>
          </a:solidFill>
        </p:spPr>
        <p:txBody>
          <a:bodyPr>
            <a:noAutofit/>
          </a:bodyPr>
          <a:lstStyle/>
          <a:p>
            <a:r>
              <a:rPr lang="en-US" sz="3200" b="1" dirty="0" smtClean="0">
                <a:solidFill>
                  <a:schemeClr val="bg1"/>
                </a:solidFill>
              </a:rPr>
              <a:t>RPS</a:t>
            </a:r>
            <a:endParaRPr lang="id-ID" sz="3200" b="1" dirty="0">
              <a:solidFill>
                <a:schemeClr val="bg1"/>
              </a:solidFill>
            </a:endParaRPr>
          </a:p>
        </p:txBody>
      </p:sp>
      <p:sp>
        <p:nvSpPr>
          <p:cNvPr id="3" name="Content Placeholder 2"/>
          <p:cNvSpPr>
            <a:spLocks noGrp="1"/>
          </p:cNvSpPr>
          <p:nvPr>
            <p:ph idx="1"/>
          </p:nvPr>
        </p:nvSpPr>
        <p:spPr>
          <a:xfrm>
            <a:off x="428596" y="1000108"/>
            <a:ext cx="8286808" cy="5357850"/>
          </a:xfrm>
        </p:spPr>
        <p:txBody>
          <a:bodyPr>
            <a:normAutofit/>
          </a:bodyPr>
          <a:lstStyle/>
          <a:p>
            <a:pPr algn="ctr">
              <a:buNone/>
            </a:pPr>
            <a:r>
              <a:rPr lang="en-US" sz="3600" b="1" dirty="0" smtClean="0"/>
              <a:t>MATERI 6</a:t>
            </a:r>
          </a:p>
          <a:p>
            <a:pPr algn="ctr">
              <a:buNone/>
            </a:pPr>
            <a:r>
              <a:rPr lang="en-US" sz="2400" b="1" dirty="0" smtClean="0"/>
              <a:t>(</a:t>
            </a:r>
            <a:r>
              <a:rPr lang="en-US" sz="2400" b="1" dirty="0" err="1" smtClean="0"/>
              <a:t>minggu</a:t>
            </a:r>
            <a:r>
              <a:rPr lang="en-US" sz="2400" b="1" dirty="0" smtClean="0"/>
              <a:t> 13 - 15)</a:t>
            </a:r>
          </a:p>
          <a:p>
            <a:pPr algn="ctr">
              <a:buNone/>
            </a:pPr>
            <a:endParaRPr lang="id-ID" sz="2400" dirty="0" smtClean="0"/>
          </a:p>
          <a:p>
            <a:pPr marL="0" indent="0">
              <a:buNone/>
            </a:pPr>
            <a:r>
              <a:rPr lang="en-US" sz="2800" dirty="0" err="1" smtClean="0"/>
              <a:t>Perancangan</a:t>
            </a:r>
            <a:r>
              <a:rPr lang="en-US" sz="2800" dirty="0" smtClean="0"/>
              <a:t> </a:t>
            </a:r>
            <a:r>
              <a:rPr lang="en-US" sz="2800" dirty="0" err="1" smtClean="0"/>
              <a:t>Komunikasi</a:t>
            </a:r>
            <a:r>
              <a:rPr lang="en-US" sz="2800" dirty="0" smtClean="0"/>
              <a:t> Visual </a:t>
            </a:r>
            <a:r>
              <a:rPr lang="en-US" sz="2800" dirty="0"/>
              <a:t> </a:t>
            </a:r>
            <a:r>
              <a:rPr lang="en-US" sz="2800" dirty="0" smtClean="0"/>
              <a:t>Desk-top </a:t>
            </a:r>
            <a:r>
              <a:rPr lang="en-US" sz="2800" dirty="0" err="1" smtClean="0"/>
              <a:t>Publising</a:t>
            </a:r>
            <a:r>
              <a:rPr lang="en-US" sz="2800" dirty="0"/>
              <a:t> </a:t>
            </a:r>
            <a:r>
              <a:rPr lang="en-US" sz="2800" dirty="0" smtClean="0"/>
              <a:t>Company Profile:</a:t>
            </a:r>
          </a:p>
          <a:p>
            <a:r>
              <a:rPr lang="id-ID" sz="2800" dirty="0"/>
              <a:t>Gagasan dan pengumpulan data </a:t>
            </a:r>
            <a:endParaRPr lang="en-US" sz="2800" dirty="0" smtClean="0"/>
          </a:p>
          <a:p>
            <a:r>
              <a:rPr lang="id-ID" sz="2800" dirty="0"/>
              <a:t>Analisa data &amp; rough </a:t>
            </a:r>
            <a:r>
              <a:rPr lang="id-ID" sz="2800" dirty="0" smtClean="0"/>
              <a:t>design</a:t>
            </a:r>
            <a:endParaRPr lang="en-US" sz="2800" dirty="0" smtClean="0"/>
          </a:p>
          <a:p>
            <a:r>
              <a:rPr lang="id-ID" sz="2800" dirty="0"/>
              <a:t>Comprehensive </a:t>
            </a:r>
            <a:r>
              <a:rPr lang="id-ID" sz="2800" dirty="0" smtClean="0"/>
              <a:t>design</a:t>
            </a:r>
            <a:endParaRPr lang="en-US" sz="2800" dirty="0" smtClean="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9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Contemporary</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80933811"/>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428628"/>
          </a:xfrm>
          <a:solidFill>
            <a:srgbClr val="92D050"/>
          </a:solidFill>
        </p:spPr>
        <p:txBody>
          <a:bodyPr>
            <a:noAutofit/>
          </a:bodyPr>
          <a:lstStyle/>
          <a:p>
            <a:r>
              <a:rPr lang="en-US" sz="3200" b="1" dirty="0" smtClean="0">
                <a:solidFill>
                  <a:schemeClr val="bg1"/>
                </a:solidFill>
              </a:rPr>
              <a:t>RPS</a:t>
            </a:r>
            <a:endParaRPr lang="id-ID" sz="3200" b="1" dirty="0">
              <a:solidFill>
                <a:schemeClr val="bg1"/>
              </a:solidFill>
            </a:endParaRPr>
          </a:p>
        </p:txBody>
      </p:sp>
      <p:sp>
        <p:nvSpPr>
          <p:cNvPr id="3" name="Content Placeholder 2"/>
          <p:cNvSpPr>
            <a:spLocks noGrp="1"/>
          </p:cNvSpPr>
          <p:nvPr>
            <p:ph idx="1"/>
          </p:nvPr>
        </p:nvSpPr>
        <p:spPr>
          <a:xfrm>
            <a:off x="428596" y="1000108"/>
            <a:ext cx="8286808" cy="5357850"/>
          </a:xfrm>
        </p:spPr>
        <p:txBody>
          <a:bodyPr>
            <a:normAutofit/>
          </a:bodyPr>
          <a:lstStyle/>
          <a:p>
            <a:pPr algn="ctr">
              <a:buNone/>
            </a:pPr>
            <a:r>
              <a:rPr lang="en-US" sz="3600" b="1" dirty="0" smtClean="0"/>
              <a:t>MATERI 7</a:t>
            </a:r>
          </a:p>
          <a:p>
            <a:pPr algn="ctr">
              <a:buNone/>
            </a:pPr>
            <a:r>
              <a:rPr lang="en-US" sz="2400" b="1" dirty="0" smtClean="0"/>
              <a:t>(</a:t>
            </a:r>
            <a:r>
              <a:rPr lang="en-US" sz="2400" b="1" dirty="0" err="1" smtClean="0"/>
              <a:t>minggu</a:t>
            </a:r>
            <a:r>
              <a:rPr lang="en-US" sz="2400" b="1" dirty="0" smtClean="0"/>
              <a:t> 16)</a:t>
            </a:r>
          </a:p>
          <a:p>
            <a:pPr algn="ctr">
              <a:buNone/>
            </a:pPr>
            <a:endParaRPr lang="id-ID" sz="2400" dirty="0" smtClean="0"/>
          </a:p>
          <a:p>
            <a:pPr marL="0" indent="0">
              <a:buNone/>
            </a:pPr>
            <a:r>
              <a:rPr lang="en-US" sz="2800" dirty="0" err="1" smtClean="0"/>
              <a:t>Ujian</a:t>
            </a:r>
            <a:r>
              <a:rPr lang="en-US" sz="2800" dirty="0" smtClean="0"/>
              <a:t> </a:t>
            </a:r>
            <a:r>
              <a:rPr lang="en-US" sz="2800" dirty="0" err="1" smtClean="0"/>
              <a:t>Akhir</a:t>
            </a:r>
            <a:r>
              <a:rPr lang="en-US" sz="2800" dirty="0" smtClean="0"/>
              <a:t> Semester:</a:t>
            </a:r>
          </a:p>
          <a:p>
            <a:pPr marL="0" indent="0">
              <a:buNone/>
            </a:pPr>
            <a:r>
              <a:rPr lang="en-US" sz="2800" dirty="0" err="1" smtClean="0"/>
              <a:t>Perancangan</a:t>
            </a:r>
            <a:r>
              <a:rPr lang="en-US" sz="2800" dirty="0" smtClean="0"/>
              <a:t> </a:t>
            </a:r>
            <a:r>
              <a:rPr lang="en-US" sz="2800" dirty="0" err="1" smtClean="0"/>
              <a:t>Komunikasi</a:t>
            </a:r>
            <a:r>
              <a:rPr lang="en-US" sz="2800" dirty="0" smtClean="0"/>
              <a:t> Visual </a:t>
            </a:r>
            <a:r>
              <a:rPr lang="en-US" sz="2800" dirty="0"/>
              <a:t> </a:t>
            </a:r>
            <a:r>
              <a:rPr lang="en-US" sz="2800" dirty="0" smtClean="0"/>
              <a:t>Desk-top </a:t>
            </a:r>
            <a:r>
              <a:rPr lang="en-US" sz="2800" dirty="0" err="1" smtClean="0"/>
              <a:t>Publising</a:t>
            </a:r>
            <a:r>
              <a:rPr lang="en-US" sz="2800" dirty="0"/>
              <a:t> </a:t>
            </a:r>
            <a:r>
              <a:rPr lang="en-US" sz="2800" dirty="0" smtClean="0"/>
              <a:t>Company Profile:</a:t>
            </a:r>
          </a:p>
          <a:p>
            <a:r>
              <a:rPr lang="en-US" sz="2800" dirty="0" err="1" smtClean="0"/>
              <a:t>Konsep</a:t>
            </a:r>
            <a:r>
              <a:rPr lang="en-US" sz="2800" dirty="0" smtClean="0"/>
              <a:t> </a:t>
            </a:r>
            <a:r>
              <a:rPr lang="en-US" sz="2800" dirty="0" err="1" smtClean="0"/>
              <a:t>Desain</a:t>
            </a:r>
            <a:r>
              <a:rPr lang="en-US" sz="2800" dirty="0" smtClean="0"/>
              <a:t> (paper)</a:t>
            </a:r>
            <a:endParaRPr lang="id-ID" sz="2800" dirty="0" smtClean="0"/>
          </a:p>
          <a:p>
            <a:r>
              <a:rPr lang="id-ID" sz="2800" dirty="0" smtClean="0"/>
              <a:t>Mock-up </a:t>
            </a:r>
            <a:r>
              <a:rPr lang="id-ID" sz="2800" dirty="0"/>
              <a:t>/ Dummy </a:t>
            </a:r>
            <a:r>
              <a:rPr lang="id-ID" sz="2800" dirty="0" smtClean="0"/>
              <a:t>design</a:t>
            </a:r>
            <a:r>
              <a:rPr lang="en-US" sz="2800" dirty="0" smtClean="0"/>
              <a:t>.</a:t>
            </a:r>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9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Contemporary</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3455676"/>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928934"/>
            <a:ext cx="8229600" cy="1143000"/>
          </a:xfrm>
        </p:spPr>
        <p:txBody>
          <a:bodyPr/>
          <a:lstStyle/>
          <a:p>
            <a:r>
              <a:rPr lang="id-ID" dirty="0" smtClean="0">
                <a:solidFill>
                  <a:srgbClr val="FF0000"/>
                </a:solidFill>
              </a:rPr>
              <a:t>To be continue</a:t>
            </a:r>
            <a:endParaRPr lang="id-ID"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fetydulu.files.wordpress.com/2011/11/accident-investigation1.gif"/>
          <p:cNvPicPr>
            <a:picLocks noChangeAspect="1" noChangeArrowheads="1"/>
          </p:cNvPicPr>
          <p:nvPr/>
        </p:nvPicPr>
        <p:blipFill>
          <a:blip r:embed="rId2"/>
          <a:srcRect l="5714" t="8572" r="11427" b="5540"/>
          <a:stretch>
            <a:fillRect/>
          </a:stretch>
        </p:blipFill>
        <p:spPr bwMode="auto">
          <a:xfrm flipH="1">
            <a:off x="6643702" y="3694780"/>
            <a:ext cx="2500297" cy="2591740"/>
          </a:xfrm>
          <a:prstGeom prst="rect">
            <a:avLst/>
          </a:prstGeom>
          <a:noFill/>
        </p:spPr>
      </p:pic>
      <p:sp>
        <p:nvSpPr>
          <p:cNvPr id="2" name="Title 1"/>
          <p:cNvSpPr>
            <a:spLocks noGrp="1"/>
          </p:cNvSpPr>
          <p:nvPr>
            <p:ph type="title"/>
          </p:nvPr>
        </p:nvSpPr>
        <p:spPr>
          <a:xfrm>
            <a:off x="0" y="428604"/>
            <a:ext cx="9144000" cy="428628"/>
          </a:xfrm>
          <a:solidFill>
            <a:srgbClr val="FF7C80"/>
          </a:solidFill>
        </p:spPr>
        <p:txBody>
          <a:bodyPr>
            <a:noAutofit/>
          </a:bodyPr>
          <a:lstStyle/>
          <a:p>
            <a:r>
              <a:rPr lang="id-ID" sz="3200" b="1" dirty="0" smtClean="0">
                <a:solidFill>
                  <a:schemeClr val="bg1"/>
                </a:solidFill>
              </a:rPr>
              <a:t>PENGERTIAN DASAR</a:t>
            </a:r>
            <a:endParaRPr lang="id-ID" sz="3200" b="1" dirty="0">
              <a:solidFill>
                <a:schemeClr val="bg1"/>
              </a:solidFill>
            </a:endParaRPr>
          </a:p>
        </p:txBody>
      </p:sp>
      <p:sp>
        <p:nvSpPr>
          <p:cNvPr id="3" name="Content Placeholder 2"/>
          <p:cNvSpPr>
            <a:spLocks noGrp="1"/>
          </p:cNvSpPr>
          <p:nvPr>
            <p:ph idx="1"/>
          </p:nvPr>
        </p:nvSpPr>
        <p:spPr>
          <a:xfrm>
            <a:off x="357158" y="1142984"/>
            <a:ext cx="8543956" cy="4525963"/>
          </a:xfrm>
        </p:spPr>
        <p:txBody>
          <a:bodyPr>
            <a:normAutofit/>
          </a:bodyPr>
          <a:lstStyle/>
          <a:p>
            <a:pPr algn="ctr">
              <a:buNone/>
            </a:pPr>
            <a:r>
              <a:rPr lang="id-ID" b="1" dirty="0" smtClean="0"/>
              <a:t>DESAIN KOMUNIKASI VISUAL </a:t>
            </a:r>
          </a:p>
          <a:p>
            <a:pPr>
              <a:buNone/>
            </a:pPr>
            <a:endParaRPr lang="id-ID" dirty="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5364" name="Picture 4" descr="http://m1.behance.net/rendition/modules/155976/disp/515281205512084.jpg"/>
          <p:cNvPicPr>
            <a:picLocks noChangeAspect="1" noChangeArrowheads="1"/>
          </p:cNvPicPr>
          <p:nvPr/>
        </p:nvPicPr>
        <p:blipFill>
          <a:blip r:embed="rId3"/>
          <a:stretch>
            <a:fillRect/>
          </a:stretch>
        </p:blipFill>
        <p:spPr bwMode="auto">
          <a:xfrm>
            <a:off x="13135" y="1142984"/>
            <a:ext cx="1389262" cy="2003744"/>
          </a:xfrm>
          <a:prstGeom prst="rect">
            <a:avLst/>
          </a:prstGeom>
          <a:noFill/>
        </p:spPr>
      </p:pic>
      <p:pic>
        <p:nvPicPr>
          <p:cNvPr id="15366" name="Picture 6" descr="http://4.bp.blogspot.com/-M-FFeu8BONY/TrGKoeD6L3I/AAAAAAAAAZY/v0ZziHH6ZFo/s1600/Iwan%2BFals%2BIn%2BMajalah%2BTime.jpg"/>
          <p:cNvPicPr>
            <a:picLocks noChangeAspect="1" noChangeArrowheads="1"/>
          </p:cNvPicPr>
          <p:nvPr/>
        </p:nvPicPr>
        <p:blipFill>
          <a:blip r:embed="rId4"/>
          <a:srcRect/>
          <a:stretch>
            <a:fillRect/>
          </a:stretch>
        </p:blipFill>
        <p:spPr bwMode="auto">
          <a:xfrm>
            <a:off x="1357290" y="1857364"/>
            <a:ext cx="1352992" cy="1785950"/>
          </a:xfrm>
          <a:prstGeom prst="rect">
            <a:avLst/>
          </a:prstGeom>
          <a:noFill/>
        </p:spPr>
      </p:pic>
      <p:pic>
        <p:nvPicPr>
          <p:cNvPr id="15368" name="Picture 8" descr="http://1.bp.blogspot.com/_sz8sMKt6OkY/TQ003oTfEYI/AAAAAAAAAJs/X2ONvWmrnWo/s1600/X-Banner%2BMulia.jpg"/>
          <p:cNvPicPr>
            <a:picLocks noChangeAspect="1" noChangeArrowheads="1"/>
          </p:cNvPicPr>
          <p:nvPr/>
        </p:nvPicPr>
        <p:blipFill>
          <a:blip r:embed="rId5" cstate="print"/>
          <a:srcRect l="15761" r="11346"/>
          <a:stretch>
            <a:fillRect/>
          </a:stretch>
        </p:blipFill>
        <p:spPr bwMode="auto">
          <a:xfrm>
            <a:off x="2714612" y="2357430"/>
            <a:ext cx="2029256" cy="1857388"/>
          </a:xfrm>
          <a:prstGeom prst="rect">
            <a:avLst/>
          </a:prstGeom>
          <a:noFill/>
        </p:spPr>
      </p:pic>
      <p:pic>
        <p:nvPicPr>
          <p:cNvPr id="15370" name="Picture 10" descr="http://2.bp.blogspot.com/-eGK05bJK5So/T38q-DoeCqI/AAAAAAAAB8I/CHiN_gzwPak/s1600/zip1.jpg"/>
          <p:cNvPicPr>
            <a:picLocks noChangeAspect="1" noChangeArrowheads="1"/>
          </p:cNvPicPr>
          <p:nvPr/>
        </p:nvPicPr>
        <p:blipFill>
          <a:blip r:embed="rId6"/>
          <a:srcRect/>
          <a:stretch>
            <a:fillRect/>
          </a:stretch>
        </p:blipFill>
        <p:spPr bwMode="auto">
          <a:xfrm>
            <a:off x="4714876" y="1785926"/>
            <a:ext cx="1500198" cy="1776398"/>
          </a:xfrm>
          <a:prstGeom prst="rect">
            <a:avLst/>
          </a:prstGeom>
          <a:noFill/>
        </p:spPr>
      </p:pic>
      <p:pic>
        <p:nvPicPr>
          <p:cNvPr id="15372" name="Picture 12" descr="http://cdn.templatemo.com/screenshots/templatemo_243_web_design.jpg"/>
          <p:cNvPicPr>
            <a:picLocks noChangeAspect="1" noChangeArrowheads="1"/>
          </p:cNvPicPr>
          <p:nvPr/>
        </p:nvPicPr>
        <p:blipFill>
          <a:blip r:embed="rId7" cstate="print"/>
          <a:srcRect l="16110" r="15871"/>
          <a:stretch>
            <a:fillRect/>
          </a:stretch>
        </p:blipFill>
        <p:spPr bwMode="auto">
          <a:xfrm>
            <a:off x="6286512" y="2143116"/>
            <a:ext cx="1402665" cy="2062150"/>
          </a:xfrm>
          <a:prstGeom prst="rect">
            <a:avLst/>
          </a:prstGeom>
          <a:noFill/>
        </p:spPr>
      </p:pic>
      <p:pic>
        <p:nvPicPr>
          <p:cNvPr id="15374" name="Picture 14" descr="http://www.gelighting.com/LightingWeb/na/images/cs_lrg_Frankfurt_Portal1_465x300_tcm201-19241.jpg"/>
          <p:cNvPicPr>
            <a:picLocks noChangeAspect="1" noChangeArrowheads="1"/>
          </p:cNvPicPr>
          <p:nvPr/>
        </p:nvPicPr>
        <p:blipFill>
          <a:blip r:embed="rId8"/>
          <a:srcRect l="12903" t="22500" r="3225" b="7499"/>
          <a:stretch>
            <a:fillRect/>
          </a:stretch>
        </p:blipFill>
        <p:spPr bwMode="auto">
          <a:xfrm>
            <a:off x="0" y="4357694"/>
            <a:ext cx="3714776" cy="2000264"/>
          </a:xfrm>
          <a:prstGeom prst="rect">
            <a:avLst/>
          </a:prstGeom>
          <a:noFill/>
        </p:spPr>
      </p:pic>
      <p:pic>
        <p:nvPicPr>
          <p:cNvPr id="15376" name="Picture 16" descr="http://www.i-design.jp/imagecache/2008/12/chubu01-thumb-472xauto-15.jpg"/>
          <p:cNvPicPr>
            <a:picLocks noChangeAspect="1" noChangeArrowheads="1"/>
          </p:cNvPicPr>
          <p:nvPr/>
        </p:nvPicPr>
        <p:blipFill>
          <a:blip r:embed="rId9"/>
          <a:srcRect l="22246" t="23729" r="6249" b="16948"/>
          <a:stretch>
            <a:fillRect/>
          </a:stretch>
        </p:blipFill>
        <p:spPr bwMode="auto">
          <a:xfrm>
            <a:off x="3714744" y="4357694"/>
            <a:ext cx="3214710" cy="2000264"/>
          </a:xfrm>
          <a:prstGeom prst="rect">
            <a:avLst/>
          </a:prstGeom>
          <a:noFill/>
        </p:spPr>
      </p:pic>
      <p:pic>
        <p:nvPicPr>
          <p:cNvPr id="15378" name="Picture 18" descr="http://2.bp.blogspot.com/_u9BzJnthodc/S8bTjeoIIJI/AAAAAAAAAhs/SlTyf7nUonw/s1600/Shell%2BMobile%2BBillboard%2BCreative%2BOutdoor%2BAdvertising%2BApr%2B2010%2BNUS.jpg"/>
          <p:cNvPicPr>
            <a:picLocks noChangeAspect="1" noChangeArrowheads="1"/>
          </p:cNvPicPr>
          <p:nvPr/>
        </p:nvPicPr>
        <p:blipFill>
          <a:blip r:embed="rId10"/>
          <a:srcRect l="37567" t="20788" r="14132" b="21008"/>
          <a:stretch>
            <a:fillRect/>
          </a:stretch>
        </p:blipFill>
        <p:spPr bwMode="auto">
          <a:xfrm>
            <a:off x="6929454" y="4357694"/>
            <a:ext cx="2214546" cy="2000264"/>
          </a:xfrm>
          <a:prstGeom prst="rect">
            <a:avLst/>
          </a:prstGeom>
          <a:noFill/>
        </p:spPr>
      </p:pic>
      <p:pic>
        <p:nvPicPr>
          <p:cNvPr id="15380" name="Picture 20" descr="http://3.bp.blogspot.com/-sLNidFB6F0s/Ug7ZHQkxGoI/AAAAAAAABLc/qrriIQswJ9s/s1600/ipad-mini.jpg"/>
          <p:cNvPicPr>
            <a:picLocks noChangeAspect="1" noChangeArrowheads="1"/>
          </p:cNvPicPr>
          <p:nvPr/>
        </p:nvPicPr>
        <p:blipFill>
          <a:blip r:embed="rId11" cstate="print"/>
          <a:srcRect l="54362" r="6376"/>
          <a:stretch>
            <a:fillRect/>
          </a:stretch>
        </p:blipFill>
        <p:spPr bwMode="auto">
          <a:xfrm>
            <a:off x="7715272" y="1000108"/>
            <a:ext cx="1428728" cy="235365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fade">
                                      <p:cBhvr>
                                        <p:cTn id="11" dur="1000"/>
                                        <p:tgtEl>
                                          <p:spTgt spid="1536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368"/>
                                        </p:tgtEl>
                                        <p:attrNameLst>
                                          <p:attrName>style.visibility</p:attrName>
                                        </p:attrNameLst>
                                      </p:cBhvr>
                                      <p:to>
                                        <p:strVal val="visible"/>
                                      </p:to>
                                    </p:set>
                                    <p:animEffect transition="in" filter="fade">
                                      <p:cBhvr>
                                        <p:cTn id="15" dur="1000"/>
                                        <p:tgtEl>
                                          <p:spTgt spid="1536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370"/>
                                        </p:tgtEl>
                                        <p:attrNameLst>
                                          <p:attrName>style.visibility</p:attrName>
                                        </p:attrNameLst>
                                      </p:cBhvr>
                                      <p:to>
                                        <p:strVal val="visible"/>
                                      </p:to>
                                    </p:set>
                                    <p:animEffect transition="in" filter="fade">
                                      <p:cBhvr>
                                        <p:cTn id="19" dur="1000"/>
                                        <p:tgtEl>
                                          <p:spTgt spid="1537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5372"/>
                                        </p:tgtEl>
                                        <p:attrNameLst>
                                          <p:attrName>style.visibility</p:attrName>
                                        </p:attrNameLst>
                                      </p:cBhvr>
                                      <p:to>
                                        <p:strVal val="visible"/>
                                      </p:to>
                                    </p:set>
                                    <p:animEffect transition="in" filter="fade">
                                      <p:cBhvr>
                                        <p:cTn id="23" dur="1000"/>
                                        <p:tgtEl>
                                          <p:spTgt spid="1537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5380"/>
                                        </p:tgtEl>
                                        <p:attrNameLst>
                                          <p:attrName>style.visibility</p:attrName>
                                        </p:attrNameLst>
                                      </p:cBhvr>
                                      <p:to>
                                        <p:strVal val="visible"/>
                                      </p:to>
                                    </p:set>
                                    <p:animEffect transition="in" filter="fade">
                                      <p:cBhvr>
                                        <p:cTn id="27" dur="1000"/>
                                        <p:tgtEl>
                                          <p:spTgt spid="1538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374"/>
                                        </p:tgtEl>
                                        <p:attrNameLst>
                                          <p:attrName>style.visibility</p:attrName>
                                        </p:attrNameLst>
                                      </p:cBhvr>
                                      <p:to>
                                        <p:strVal val="visible"/>
                                      </p:to>
                                    </p:set>
                                    <p:animEffect transition="in" filter="wipe(left)">
                                      <p:cBhvr>
                                        <p:cTn id="32" dur="1000"/>
                                        <p:tgtEl>
                                          <p:spTgt spid="15374"/>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5376"/>
                                        </p:tgtEl>
                                        <p:attrNameLst>
                                          <p:attrName>style.visibility</p:attrName>
                                        </p:attrNameLst>
                                      </p:cBhvr>
                                      <p:to>
                                        <p:strVal val="visible"/>
                                      </p:to>
                                    </p:set>
                                    <p:animEffect transition="in" filter="wipe(left)">
                                      <p:cBhvr>
                                        <p:cTn id="36" dur="1000"/>
                                        <p:tgtEl>
                                          <p:spTgt spid="15376"/>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5378"/>
                                        </p:tgtEl>
                                        <p:attrNameLst>
                                          <p:attrName>style.visibility</p:attrName>
                                        </p:attrNameLst>
                                      </p:cBhvr>
                                      <p:to>
                                        <p:strVal val="visible"/>
                                      </p:to>
                                    </p:set>
                                    <p:animEffect transition="in" filter="wipe(left)">
                                      <p:cBhvr>
                                        <p:cTn id="40" dur="1000"/>
                                        <p:tgtEl>
                                          <p:spTgt spid="15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428628"/>
          </a:xfrm>
          <a:solidFill>
            <a:srgbClr val="FF7C80"/>
          </a:solidFill>
        </p:spPr>
        <p:txBody>
          <a:bodyPr>
            <a:noAutofit/>
          </a:bodyPr>
          <a:lstStyle/>
          <a:p>
            <a:r>
              <a:rPr lang="id-ID" sz="3200" b="1" dirty="0" smtClean="0">
                <a:solidFill>
                  <a:schemeClr val="bg1"/>
                </a:solidFill>
              </a:rPr>
              <a:t>PENGERTIAN DASAR</a:t>
            </a:r>
            <a:endParaRPr lang="id-ID" sz="3200" b="1" dirty="0">
              <a:solidFill>
                <a:schemeClr val="bg1"/>
              </a:solidFill>
            </a:endParaRPr>
          </a:p>
        </p:txBody>
      </p:sp>
      <p:sp>
        <p:nvSpPr>
          <p:cNvPr id="3" name="Content Placeholder 2"/>
          <p:cNvSpPr>
            <a:spLocks noGrp="1"/>
          </p:cNvSpPr>
          <p:nvPr>
            <p:ph idx="1"/>
          </p:nvPr>
        </p:nvSpPr>
        <p:spPr>
          <a:xfrm>
            <a:off x="357158" y="1142984"/>
            <a:ext cx="7072362" cy="4525963"/>
          </a:xfrm>
        </p:spPr>
        <p:txBody>
          <a:bodyPr>
            <a:normAutofit/>
          </a:bodyPr>
          <a:lstStyle/>
          <a:p>
            <a:pPr algn="ctr">
              <a:buNone/>
            </a:pPr>
            <a:r>
              <a:rPr lang="id-ID" b="1" dirty="0" smtClean="0"/>
              <a:t>DESAIN KOMUNIKASI VISUAL </a:t>
            </a:r>
          </a:p>
          <a:p>
            <a:pPr>
              <a:buNone/>
            </a:pPr>
            <a:endParaRPr lang="id-ID" b="1" dirty="0" smtClean="0"/>
          </a:p>
          <a:p>
            <a:pPr>
              <a:buNone/>
            </a:pPr>
            <a:r>
              <a:rPr lang="id-ID" b="1" dirty="0" smtClean="0"/>
              <a:t>desain</a:t>
            </a:r>
            <a:r>
              <a:rPr lang="id-ID" dirty="0" smtClean="0"/>
              <a:t> </a:t>
            </a:r>
          </a:p>
          <a:p>
            <a:pPr>
              <a:buNone/>
            </a:pPr>
            <a:r>
              <a:rPr lang="id-ID" dirty="0"/>
              <a:t>	D</a:t>
            </a:r>
            <a:r>
              <a:rPr lang="id-ID" dirty="0" smtClean="0"/>
              <a:t>iambil </a:t>
            </a:r>
            <a:r>
              <a:rPr lang="id-ID" dirty="0"/>
              <a:t>dari kata </a:t>
            </a:r>
            <a:r>
              <a:rPr lang="id-ID" i="1" dirty="0"/>
              <a:t>“designo” </a:t>
            </a:r>
            <a:r>
              <a:rPr lang="id-ID" dirty="0"/>
              <a:t>(Itali) yang artinya gambar. Sedang dalam bahasa Inggris desain diambil dari bahasa Latin </a:t>
            </a:r>
            <a:r>
              <a:rPr lang="id-ID" dirty="0" smtClean="0"/>
              <a:t>(</a:t>
            </a:r>
            <a:r>
              <a:rPr lang="id-ID" i="1" dirty="0" smtClean="0"/>
              <a:t>designare</a:t>
            </a:r>
            <a:r>
              <a:rPr lang="id-ID" dirty="0" smtClean="0"/>
              <a:t>) “Design” </a:t>
            </a:r>
            <a:r>
              <a:rPr lang="id-ID" dirty="0"/>
              <a:t>yang artinya </a:t>
            </a:r>
            <a:r>
              <a:rPr lang="id-ID" b="1" dirty="0"/>
              <a:t>merencanakan</a:t>
            </a:r>
            <a:r>
              <a:rPr lang="id-ID" dirty="0"/>
              <a:t> atau </a:t>
            </a:r>
            <a:r>
              <a:rPr lang="id-ID" b="1" dirty="0"/>
              <a:t>merancang</a:t>
            </a:r>
            <a:r>
              <a:rPr lang="id-ID" dirty="0"/>
              <a:t>.</a:t>
            </a:r>
            <a:endParaRPr lang="id-ID" b="1" dirty="0" smtClean="0"/>
          </a:p>
          <a:p>
            <a:pPr>
              <a:buNone/>
            </a:pPr>
            <a:endParaRPr lang="id-ID" dirty="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6386" name="Picture 2" descr="http://www.usernomics.com/images/site/graphic_design.jpg"/>
          <p:cNvPicPr>
            <a:picLocks noChangeAspect="1" noChangeArrowheads="1"/>
          </p:cNvPicPr>
          <p:nvPr/>
        </p:nvPicPr>
        <p:blipFill>
          <a:blip r:embed="rId2"/>
          <a:srcRect l="24108" r="26785" b="6921"/>
          <a:stretch>
            <a:fillRect/>
          </a:stretch>
        </p:blipFill>
        <p:spPr bwMode="auto">
          <a:xfrm flipH="1">
            <a:off x="7286644" y="1896406"/>
            <a:ext cx="1857356" cy="439011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428628"/>
          </a:xfrm>
          <a:solidFill>
            <a:srgbClr val="FF7C80"/>
          </a:solidFill>
        </p:spPr>
        <p:txBody>
          <a:bodyPr>
            <a:noAutofit/>
          </a:bodyPr>
          <a:lstStyle/>
          <a:p>
            <a:r>
              <a:rPr lang="id-ID" sz="3200" b="1" dirty="0" smtClean="0">
                <a:solidFill>
                  <a:schemeClr val="bg1"/>
                </a:solidFill>
              </a:rPr>
              <a:t>PENGERTIAN DASAR</a:t>
            </a:r>
            <a:endParaRPr lang="id-ID" sz="3200" b="1" dirty="0">
              <a:solidFill>
                <a:schemeClr val="bg1"/>
              </a:solidFill>
            </a:endParaRPr>
          </a:p>
        </p:txBody>
      </p:sp>
      <p:sp>
        <p:nvSpPr>
          <p:cNvPr id="3" name="Content Placeholder 2"/>
          <p:cNvSpPr>
            <a:spLocks noGrp="1"/>
          </p:cNvSpPr>
          <p:nvPr>
            <p:ph idx="1"/>
          </p:nvPr>
        </p:nvSpPr>
        <p:spPr>
          <a:xfrm>
            <a:off x="214282" y="928671"/>
            <a:ext cx="8572560" cy="4000528"/>
          </a:xfrm>
        </p:spPr>
        <p:txBody>
          <a:bodyPr>
            <a:normAutofit fontScale="92500"/>
          </a:bodyPr>
          <a:lstStyle/>
          <a:p>
            <a:pPr algn="ctr">
              <a:buNone/>
            </a:pPr>
            <a:r>
              <a:rPr lang="id-ID" b="1" dirty="0" smtClean="0"/>
              <a:t>DESAIN KOMUNIKASI VISUAL </a:t>
            </a:r>
          </a:p>
          <a:p>
            <a:pPr>
              <a:buNone/>
            </a:pPr>
            <a:r>
              <a:rPr lang="id-ID" b="1" dirty="0"/>
              <a:t>komunikasi</a:t>
            </a:r>
            <a:r>
              <a:rPr lang="id-ID" dirty="0"/>
              <a:t> </a:t>
            </a:r>
            <a:endParaRPr lang="id-ID" dirty="0" smtClean="0"/>
          </a:p>
          <a:p>
            <a:pPr>
              <a:buNone/>
            </a:pPr>
            <a:r>
              <a:rPr lang="id-ID" dirty="0"/>
              <a:t>	</a:t>
            </a:r>
            <a:r>
              <a:rPr lang="id-ID" sz="2800" dirty="0" smtClean="0"/>
              <a:t>berarti </a:t>
            </a:r>
            <a:r>
              <a:rPr lang="id-ID" sz="2800" dirty="0"/>
              <a:t>menyampaikan suatu pesan dari komunikator </a:t>
            </a:r>
            <a:r>
              <a:rPr lang="id-ID" sz="2800" dirty="0" smtClean="0"/>
              <a:t>(penyampai </a:t>
            </a:r>
            <a:r>
              <a:rPr lang="id-ID" sz="2800" dirty="0"/>
              <a:t>pesan ) kepada komunikan (penerima pesan) melalui suatu media dengan maksud tertentu. </a:t>
            </a:r>
            <a:endParaRPr lang="id-ID" sz="2800" dirty="0" smtClean="0"/>
          </a:p>
          <a:p>
            <a:pPr>
              <a:buNone/>
            </a:pPr>
            <a:r>
              <a:rPr lang="id-ID" sz="2800" dirty="0"/>
              <a:t>	</a:t>
            </a:r>
            <a:r>
              <a:rPr lang="id-ID" sz="2800" dirty="0" smtClean="0"/>
              <a:t>dari </a:t>
            </a:r>
            <a:r>
              <a:rPr lang="id-ID" sz="2800" dirty="0"/>
              <a:t>bahasa Inggris </a:t>
            </a:r>
            <a:r>
              <a:rPr lang="id-ID" sz="2800" b="1" i="1" dirty="0"/>
              <a:t>communication</a:t>
            </a:r>
            <a:r>
              <a:rPr lang="id-ID" sz="2800" dirty="0"/>
              <a:t> yang diambil dari bahasa Latin </a:t>
            </a:r>
            <a:r>
              <a:rPr lang="id-ID" sz="2800" i="1" dirty="0"/>
              <a:t>“communis” </a:t>
            </a:r>
            <a:r>
              <a:rPr lang="id-ID" sz="2800" dirty="0"/>
              <a:t>yang berarti “sama” </a:t>
            </a:r>
            <a:r>
              <a:rPr lang="id-ID" sz="2800" dirty="0" smtClean="0"/>
              <a:t>(: common </a:t>
            </a:r>
            <a:r>
              <a:rPr lang="id-ID" sz="2800" dirty="0"/>
              <a:t>). </a:t>
            </a:r>
            <a:endParaRPr lang="id-ID" sz="2800" dirty="0" smtClean="0"/>
          </a:p>
          <a:p>
            <a:pPr>
              <a:buNone/>
            </a:pPr>
            <a:r>
              <a:rPr lang="id-ID" dirty="0"/>
              <a:t>	</a:t>
            </a:r>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410" name="Picture 2" descr="http://maroebeni.files.wordpress.com/2008/09/model-komunikasi-pemasaran1.jpg"/>
          <p:cNvPicPr>
            <a:picLocks noChangeAspect="1" noChangeArrowheads="1"/>
          </p:cNvPicPr>
          <p:nvPr/>
        </p:nvPicPr>
        <p:blipFill>
          <a:blip r:embed="rId2" cstate="print"/>
          <a:srcRect/>
          <a:stretch>
            <a:fillRect/>
          </a:stretch>
        </p:blipFill>
        <p:spPr bwMode="auto">
          <a:xfrm>
            <a:off x="1928794" y="4500570"/>
            <a:ext cx="5357850" cy="1785950"/>
          </a:xfrm>
          <a:prstGeom prst="rect">
            <a:avLst/>
          </a:prstGeom>
          <a:noFill/>
        </p:spPr>
      </p:pic>
      <p:pic>
        <p:nvPicPr>
          <p:cNvPr id="17412" name="Picture 4" descr="http://statis.dakwatuna.com/wp-content/uploads/2012/07/ilustrasi-orang-dialog-komunikasi.jpg"/>
          <p:cNvPicPr>
            <a:picLocks noChangeAspect="1" noChangeArrowheads="1"/>
          </p:cNvPicPr>
          <p:nvPr/>
        </p:nvPicPr>
        <p:blipFill>
          <a:blip r:embed="rId3"/>
          <a:srcRect r="48717"/>
          <a:stretch>
            <a:fillRect/>
          </a:stretch>
        </p:blipFill>
        <p:spPr bwMode="auto">
          <a:xfrm>
            <a:off x="285720" y="4429132"/>
            <a:ext cx="1205514" cy="1928800"/>
          </a:xfrm>
          <a:prstGeom prst="rect">
            <a:avLst/>
          </a:prstGeom>
          <a:noFill/>
        </p:spPr>
      </p:pic>
      <p:pic>
        <p:nvPicPr>
          <p:cNvPr id="11" name="Picture 4" descr="http://statis.dakwatuna.com/wp-content/uploads/2012/07/ilustrasi-orang-dialog-komunikasi.jpg"/>
          <p:cNvPicPr>
            <a:picLocks noChangeAspect="1" noChangeArrowheads="1"/>
          </p:cNvPicPr>
          <p:nvPr/>
        </p:nvPicPr>
        <p:blipFill>
          <a:blip r:embed="rId3"/>
          <a:srcRect l="56069"/>
          <a:stretch>
            <a:fillRect/>
          </a:stretch>
        </p:blipFill>
        <p:spPr bwMode="auto">
          <a:xfrm>
            <a:off x="7715272" y="4429132"/>
            <a:ext cx="1000132" cy="1867979"/>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6850"/>
                            </p:stCondLst>
                            <p:childTnLst>
                              <p:par>
                                <p:cTn id="14" presetID="22" presetClass="entr" presetSubtype="8" fill="hold" grpId="0" nodeType="afterEffect">
                                  <p:stCondLst>
                                    <p:cond delay="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412"/>
                                        </p:tgtEl>
                                        <p:attrNameLst>
                                          <p:attrName>style.visibility</p:attrName>
                                        </p:attrNameLst>
                                      </p:cBhvr>
                                      <p:to>
                                        <p:strVal val="visible"/>
                                      </p:to>
                                    </p:set>
                                    <p:animEffect transition="in" filter="wipe(left)">
                                      <p:cBhvr>
                                        <p:cTn id="21" dur="1000"/>
                                        <p:tgtEl>
                                          <p:spTgt spid="17412"/>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7410"/>
                                        </p:tgtEl>
                                        <p:attrNameLst>
                                          <p:attrName>style.visibility</p:attrName>
                                        </p:attrNameLst>
                                      </p:cBhvr>
                                      <p:to>
                                        <p:strVal val="visible"/>
                                      </p:to>
                                    </p:set>
                                    <p:animEffect transition="in" filter="wipe(left)">
                                      <p:cBhvr>
                                        <p:cTn id="25" dur="2000"/>
                                        <p:tgtEl>
                                          <p:spTgt spid="17410"/>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howardmart.com/shout2/wp-content/uploads/2009/04/iStock_000006201147Small-e1269228468701.jpg"/>
          <p:cNvPicPr>
            <a:picLocks noChangeAspect="1" noChangeArrowheads="1"/>
          </p:cNvPicPr>
          <p:nvPr/>
        </p:nvPicPr>
        <p:blipFill>
          <a:blip r:embed="rId2"/>
          <a:srcRect/>
          <a:stretch>
            <a:fillRect/>
          </a:stretch>
        </p:blipFill>
        <p:spPr bwMode="auto">
          <a:xfrm>
            <a:off x="0" y="4357694"/>
            <a:ext cx="5786446" cy="2009767"/>
          </a:xfrm>
          <a:prstGeom prst="rect">
            <a:avLst/>
          </a:prstGeom>
          <a:noFill/>
        </p:spPr>
      </p:pic>
      <p:pic>
        <p:nvPicPr>
          <p:cNvPr id="18436" name="Picture 4" descr="http://collider.com/wp-content/image-base/Movies/M/Monsters_Inc/Monsters%20Inc%20movie%20image%20Pixar%20%282%29.jpg"/>
          <p:cNvPicPr>
            <a:picLocks noChangeAspect="1" noChangeArrowheads="1"/>
          </p:cNvPicPr>
          <p:nvPr/>
        </p:nvPicPr>
        <p:blipFill>
          <a:blip r:embed="rId3"/>
          <a:srcRect/>
          <a:stretch>
            <a:fillRect/>
          </a:stretch>
        </p:blipFill>
        <p:spPr bwMode="auto">
          <a:xfrm>
            <a:off x="6858016" y="3817302"/>
            <a:ext cx="2285983" cy="2540656"/>
          </a:xfrm>
          <a:prstGeom prst="rect">
            <a:avLst/>
          </a:prstGeom>
          <a:noFill/>
        </p:spPr>
      </p:pic>
      <p:sp>
        <p:nvSpPr>
          <p:cNvPr id="2" name="Title 1"/>
          <p:cNvSpPr>
            <a:spLocks noGrp="1"/>
          </p:cNvSpPr>
          <p:nvPr>
            <p:ph type="title"/>
          </p:nvPr>
        </p:nvSpPr>
        <p:spPr>
          <a:xfrm>
            <a:off x="0" y="428604"/>
            <a:ext cx="9144000" cy="428628"/>
          </a:xfrm>
          <a:solidFill>
            <a:srgbClr val="FF7C80"/>
          </a:solidFill>
        </p:spPr>
        <p:txBody>
          <a:bodyPr>
            <a:noAutofit/>
          </a:bodyPr>
          <a:lstStyle/>
          <a:p>
            <a:r>
              <a:rPr lang="id-ID" sz="3200" b="1" dirty="0" smtClean="0">
                <a:solidFill>
                  <a:schemeClr val="bg1"/>
                </a:solidFill>
              </a:rPr>
              <a:t>PENGERTIAN DASAR</a:t>
            </a:r>
            <a:endParaRPr lang="id-ID" sz="3200" b="1" dirty="0">
              <a:solidFill>
                <a:schemeClr val="bg1"/>
              </a:solidFill>
            </a:endParaRPr>
          </a:p>
        </p:txBody>
      </p:sp>
      <p:sp>
        <p:nvSpPr>
          <p:cNvPr id="3" name="Content Placeholder 2"/>
          <p:cNvSpPr>
            <a:spLocks noGrp="1"/>
          </p:cNvSpPr>
          <p:nvPr>
            <p:ph idx="1"/>
          </p:nvPr>
        </p:nvSpPr>
        <p:spPr>
          <a:xfrm>
            <a:off x="214282" y="1000108"/>
            <a:ext cx="8286808" cy="4000528"/>
          </a:xfrm>
        </p:spPr>
        <p:txBody>
          <a:bodyPr>
            <a:normAutofit fontScale="77500" lnSpcReduction="20000"/>
          </a:bodyPr>
          <a:lstStyle/>
          <a:p>
            <a:pPr algn="ctr">
              <a:buNone/>
            </a:pPr>
            <a:r>
              <a:rPr lang="id-ID" sz="4100" b="1" dirty="0" smtClean="0"/>
              <a:t>DESAIN KOMUNIKASI VISUAL </a:t>
            </a:r>
          </a:p>
          <a:p>
            <a:pPr algn="ctr">
              <a:buNone/>
            </a:pPr>
            <a:endParaRPr lang="id-ID" b="1" dirty="0" smtClean="0"/>
          </a:p>
          <a:p>
            <a:pPr>
              <a:buNone/>
            </a:pPr>
            <a:r>
              <a:rPr lang="id-ID" sz="3600" b="1" dirty="0"/>
              <a:t>visual</a:t>
            </a:r>
            <a:r>
              <a:rPr lang="id-ID" dirty="0"/>
              <a:t> </a:t>
            </a:r>
            <a:endParaRPr lang="id-ID" dirty="0" smtClean="0"/>
          </a:p>
          <a:p>
            <a:pPr>
              <a:buNone/>
            </a:pPr>
            <a:endParaRPr lang="id-ID" dirty="0" smtClean="0"/>
          </a:p>
          <a:p>
            <a:pPr>
              <a:buNone/>
            </a:pPr>
            <a:r>
              <a:rPr lang="id-ID" dirty="0" smtClean="0"/>
              <a:t>	bermakna </a:t>
            </a:r>
            <a:r>
              <a:rPr lang="id-ID" dirty="0"/>
              <a:t>segala sesuatu yang dapat dilihat dan direspon oleh indera penglihatan kita yaitu mata. </a:t>
            </a:r>
            <a:endParaRPr lang="id-ID" dirty="0" smtClean="0"/>
          </a:p>
          <a:p>
            <a:pPr>
              <a:buNone/>
            </a:pPr>
            <a:r>
              <a:rPr lang="id-ID" dirty="0"/>
              <a:t>	</a:t>
            </a:r>
            <a:r>
              <a:rPr lang="id-ID" dirty="0" smtClean="0"/>
              <a:t>Berasal </a:t>
            </a:r>
            <a:r>
              <a:rPr lang="id-ID" dirty="0"/>
              <a:t>dari kata Latin </a:t>
            </a:r>
            <a:r>
              <a:rPr lang="id-ID" dirty="0" smtClean="0"/>
              <a:t>“</a:t>
            </a:r>
            <a:r>
              <a:rPr lang="id-ID" i="1" dirty="0" smtClean="0"/>
              <a:t>videre”</a:t>
            </a:r>
            <a:r>
              <a:rPr lang="id-ID" dirty="0" smtClean="0"/>
              <a:t> </a:t>
            </a:r>
            <a:r>
              <a:rPr lang="id-ID" dirty="0"/>
              <a:t>yang artinya melihat yang kemudian dimasukkan ke dalam bahasa Inggris visual</a:t>
            </a:r>
            <a:r>
              <a:rPr lang="id-ID" dirty="0" smtClean="0"/>
              <a:t>. </a:t>
            </a:r>
          </a:p>
          <a:p>
            <a:pPr>
              <a:buNone/>
            </a:pPr>
            <a:r>
              <a:rPr lang="id-ID" dirty="0" smtClean="0"/>
              <a:t>	Dan dapat diartikan sebagai </a:t>
            </a:r>
            <a:r>
              <a:rPr lang="id-ID" b="1" dirty="0" smtClean="0"/>
              <a:t>rupa</a:t>
            </a:r>
            <a:r>
              <a:rPr lang="id-ID" dirty="0" smtClean="0"/>
              <a:t>, raut atau bentuk</a:t>
            </a:r>
            <a:endParaRPr lang="id-ID" dirty="0"/>
          </a:p>
          <a:p>
            <a:pPr>
              <a:buNone/>
            </a:pPr>
            <a:r>
              <a:rPr lang="id-ID" dirty="0" smtClean="0"/>
              <a:t>	</a:t>
            </a:r>
            <a:endParaRPr lang="id-ID" dirty="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wipe(left)">
                                      <p:cBhvr>
                                        <p:cTn id="11" dur="500"/>
                                        <p:tgtEl>
                                          <p:spTgt spid="3">
                                            <p:txEl>
                                              <p:pRg st="5" end="5"/>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left)">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howardmart.com/shout2/wp-content/uploads/2009/04/iStock_000006201147Small-e1269228468701.jpg"/>
          <p:cNvPicPr>
            <a:picLocks noChangeAspect="1" noChangeArrowheads="1"/>
          </p:cNvPicPr>
          <p:nvPr/>
        </p:nvPicPr>
        <p:blipFill>
          <a:blip r:embed="rId2"/>
          <a:srcRect/>
          <a:stretch>
            <a:fillRect/>
          </a:stretch>
        </p:blipFill>
        <p:spPr bwMode="auto">
          <a:xfrm flipH="1">
            <a:off x="5786446" y="857233"/>
            <a:ext cx="3357554" cy="1571636"/>
          </a:xfrm>
          <a:prstGeom prst="rect">
            <a:avLst/>
          </a:prstGeom>
          <a:noFill/>
        </p:spPr>
      </p:pic>
      <p:sp>
        <p:nvSpPr>
          <p:cNvPr id="2" name="Title 1"/>
          <p:cNvSpPr>
            <a:spLocks noGrp="1"/>
          </p:cNvSpPr>
          <p:nvPr>
            <p:ph type="title"/>
          </p:nvPr>
        </p:nvSpPr>
        <p:spPr>
          <a:xfrm>
            <a:off x="0" y="428604"/>
            <a:ext cx="9144000" cy="428628"/>
          </a:xfrm>
          <a:solidFill>
            <a:srgbClr val="FF7C80"/>
          </a:solidFill>
        </p:spPr>
        <p:txBody>
          <a:bodyPr>
            <a:noAutofit/>
          </a:bodyPr>
          <a:lstStyle/>
          <a:p>
            <a:r>
              <a:rPr lang="id-ID" sz="3200" b="1" dirty="0" smtClean="0">
                <a:solidFill>
                  <a:schemeClr val="bg1"/>
                </a:solidFill>
              </a:rPr>
              <a:t>PENGERTIAN DASAR</a:t>
            </a:r>
            <a:endParaRPr lang="id-ID" sz="3200" b="1" dirty="0">
              <a:solidFill>
                <a:schemeClr val="bg1"/>
              </a:solidFill>
            </a:endParaRPr>
          </a:p>
        </p:txBody>
      </p:sp>
      <p:sp>
        <p:nvSpPr>
          <p:cNvPr id="3" name="Content Placeholder 2"/>
          <p:cNvSpPr>
            <a:spLocks noGrp="1"/>
          </p:cNvSpPr>
          <p:nvPr>
            <p:ph idx="1"/>
          </p:nvPr>
        </p:nvSpPr>
        <p:spPr>
          <a:xfrm>
            <a:off x="214282" y="1000108"/>
            <a:ext cx="8286808" cy="4000528"/>
          </a:xfrm>
        </p:spPr>
        <p:txBody>
          <a:bodyPr>
            <a:normAutofit fontScale="70000" lnSpcReduction="20000"/>
          </a:bodyPr>
          <a:lstStyle/>
          <a:p>
            <a:pPr algn="ctr">
              <a:buNone/>
            </a:pPr>
            <a:r>
              <a:rPr lang="id-ID" sz="4100" b="1" dirty="0" smtClean="0"/>
              <a:t>DESAIN KOMUNIKASI VISUAL </a:t>
            </a:r>
          </a:p>
          <a:p>
            <a:pPr algn="ctr">
              <a:buNone/>
            </a:pPr>
            <a:endParaRPr lang="id-ID" b="1" dirty="0" smtClean="0"/>
          </a:p>
          <a:p>
            <a:pPr>
              <a:buNone/>
            </a:pPr>
            <a:r>
              <a:rPr lang="id-ID" b="1" dirty="0" smtClean="0"/>
              <a:t>Agus </a:t>
            </a:r>
            <a:r>
              <a:rPr lang="id-ID" b="1" dirty="0"/>
              <a:t>Sachari</a:t>
            </a:r>
            <a:r>
              <a:rPr lang="id-ID" dirty="0"/>
              <a:t> </a:t>
            </a:r>
            <a:endParaRPr lang="id-ID" dirty="0" smtClean="0"/>
          </a:p>
          <a:p>
            <a:pPr>
              <a:buNone/>
            </a:pPr>
            <a:r>
              <a:rPr lang="id-ID" dirty="0" smtClean="0"/>
              <a:t>	</a:t>
            </a:r>
          </a:p>
          <a:p>
            <a:pPr>
              <a:buNone/>
            </a:pPr>
            <a:r>
              <a:rPr lang="id-ID" dirty="0"/>
              <a:t>	</a:t>
            </a:r>
            <a:r>
              <a:rPr lang="id-ID" b="1" dirty="0" smtClean="0"/>
              <a:t>Desain </a:t>
            </a:r>
            <a:r>
              <a:rPr lang="id-ID" b="1" dirty="0"/>
              <a:t>Komunikasi Visual </a:t>
            </a:r>
            <a:r>
              <a:rPr lang="id-ID" dirty="0"/>
              <a:t>adalah Profesi yang mengkaji dan mempelajari desain dengan berbagai pendekatan baik hal yang menyangkut komunikasi, media, citra tanda maupun nilai.</a:t>
            </a:r>
            <a:br>
              <a:rPr lang="id-ID" dirty="0"/>
            </a:br>
            <a:r>
              <a:rPr lang="id-ID" dirty="0"/>
              <a:t>Desain komunikasi Visual juga mengkaji hal-hal yang berkaitan dengan komunikasi dan pesan, teknologi percetakan, penggunaan teknologi multimedia dan </a:t>
            </a:r>
            <a:r>
              <a:rPr lang="id-ID" dirty="0" smtClean="0"/>
              <a:t>teknik persuasi </a:t>
            </a:r>
            <a:r>
              <a:rPr lang="id-ID" dirty="0"/>
              <a:t>pada </a:t>
            </a:r>
            <a:r>
              <a:rPr lang="id-ID" dirty="0" smtClean="0"/>
              <a:t>masyarakat.</a:t>
            </a:r>
          </a:p>
          <a:p>
            <a:pPr>
              <a:buNone/>
            </a:pPr>
            <a:endParaRPr lang="id-ID" dirty="0" smtClean="0"/>
          </a:p>
          <a:p>
            <a:pPr>
              <a:buNone/>
            </a:pPr>
            <a:r>
              <a:rPr lang="id-ID" dirty="0"/>
              <a:t>	</a:t>
            </a:r>
            <a:r>
              <a:rPr lang="id-ID" sz="2600" i="1" dirty="0" smtClean="0"/>
              <a:t>Pengantar Metode Penelitian Budaya Rupa, </a:t>
            </a:r>
            <a:endParaRPr lang="id-ID" sz="2600" i="1" dirty="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458" name="Picture 2" descr="http://4.bp.blogspot.com/_9IZlXThRCQY/TUAjG5k6ETI/AAAAAAAAACo/EdHbHcnGL4s/s1600/dkv.jpg"/>
          <p:cNvPicPr>
            <a:picLocks noChangeAspect="1" noChangeArrowheads="1"/>
          </p:cNvPicPr>
          <p:nvPr/>
        </p:nvPicPr>
        <p:blipFill>
          <a:blip r:embed="rId3"/>
          <a:srcRect/>
          <a:stretch>
            <a:fillRect/>
          </a:stretch>
        </p:blipFill>
        <p:spPr bwMode="auto">
          <a:xfrm>
            <a:off x="642910" y="5572140"/>
            <a:ext cx="2071670" cy="679766"/>
          </a:xfrm>
          <a:prstGeom prst="rect">
            <a:avLst/>
          </a:prstGeom>
          <a:noFill/>
        </p:spPr>
      </p:pic>
      <p:pic>
        <p:nvPicPr>
          <p:cNvPr id="19460" name="Picture 4" descr="http://1.bp.blogspot.com/-vn1xzG7yOCQ/UCX7xBKMX8I/AAAAAAAAAB0/A6nz3ZV9Zng/s1600/Copy+of+dkv.jpg"/>
          <p:cNvPicPr>
            <a:picLocks noChangeAspect="1" noChangeArrowheads="1"/>
          </p:cNvPicPr>
          <p:nvPr/>
        </p:nvPicPr>
        <p:blipFill>
          <a:blip r:embed="rId4" cstate="print"/>
          <a:srcRect/>
          <a:stretch>
            <a:fillRect/>
          </a:stretch>
        </p:blipFill>
        <p:spPr bwMode="auto">
          <a:xfrm>
            <a:off x="7072330" y="5070172"/>
            <a:ext cx="1285884" cy="1282822"/>
          </a:xfrm>
          <a:prstGeom prst="rect">
            <a:avLst/>
          </a:prstGeom>
          <a:noFill/>
        </p:spPr>
      </p:pic>
      <p:pic>
        <p:nvPicPr>
          <p:cNvPr id="19462" name="Picture 6" descr="http://3.bp.blogspot.com/-CyACbu0nBz4/TuKbdjviVRI/AAAAAAAAAPw/ceEcUHnDvNA/s1600/DKV.jpg"/>
          <p:cNvPicPr>
            <a:picLocks noChangeAspect="1" noChangeArrowheads="1"/>
          </p:cNvPicPr>
          <p:nvPr/>
        </p:nvPicPr>
        <p:blipFill>
          <a:blip r:embed="rId5" cstate="print"/>
          <a:srcRect b="21640"/>
          <a:stretch>
            <a:fillRect/>
          </a:stretch>
        </p:blipFill>
        <p:spPr bwMode="auto">
          <a:xfrm>
            <a:off x="3857620" y="5286388"/>
            <a:ext cx="1714512" cy="100701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howardmart.com/shout2/wp-content/uploads/2009/04/iStock_000006201147Small-e1269228468701.jpg"/>
          <p:cNvPicPr>
            <a:picLocks noChangeAspect="1" noChangeArrowheads="1"/>
          </p:cNvPicPr>
          <p:nvPr/>
        </p:nvPicPr>
        <p:blipFill>
          <a:blip r:embed="rId2"/>
          <a:srcRect/>
          <a:stretch>
            <a:fillRect/>
          </a:stretch>
        </p:blipFill>
        <p:spPr bwMode="auto">
          <a:xfrm flipH="1">
            <a:off x="5786446" y="857233"/>
            <a:ext cx="3357554" cy="1571636"/>
          </a:xfrm>
          <a:prstGeom prst="rect">
            <a:avLst/>
          </a:prstGeom>
          <a:noFill/>
        </p:spPr>
      </p:pic>
      <p:sp>
        <p:nvSpPr>
          <p:cNvPr id="2" name="Title 1"/>
          <p:cNvSpPr>
            <a:spLocks noGrp="1"/>
          </p:cNvSpPr>
          <p:nvPr>
            <p:ph type="title"/>
          </p:nvPr>
        </p:nvSpPr>
        <p:spPr>
          <a:xfrm>
            <a:off x="0" y="428604"/>
            <a:ext cx="9144000" cy="428628"/>
          </a:xfrm>
          <a:solidFill>
            <a:srgbClr val="FF7C80"/>
          </a:solidFill>
        </p:spPr>
        <p:txBody>
          <a:bodyPr>
            <a:noAutofit/>
          </a:bodyPr>
          <a:lstStyle/>
          <a:p>
            <a:r>
              <a:rPr lang="id-ID" sz="3200" b="1" dirty="0" smtClean="0">
                <a:solidFill>
                  <a:schemeClr val="bg1"/>
                </a:solidFill>
              </a:rPr>
              <a:t>PENGERTIAN DASAR</a:t>
            </a:r>
            <a:endParaRPr lang="id-ID" sz="3200" b="1" dirty="0">
              <a:solidFill>
                <a:schemeClr val="bg1"/>
              </a:solidFill>
            </a:endParaRPr>
          </a:p>
        </p:txBody>
      </p:sp>
      <p:sp>
        <p:nvSpPr>
          <p:cNvPr id="3" name="Content Placeholder 2"/>
          <p:cNvSpPr>
            <a:spLocks noGrp="1"/>
          </p:cNvSpPr>
          <p:nvPr>
            <p:ph idx="1"/>
          </p:nvPr>
        </p:nvSpPr>
        <p:spPr>
          <a:xfrm>
            <a:off x="214282" y="1000108"/>
            <a:ext cx="8286808" cy="4000528"/>
          </a:xfrm>
        </p:spPr>
        <p:txBody>
          <a:bodyPr>
            <a:normAutofit fontScale="70000" lnSpcReduction="20000"/>
          </a:bodyPr>
          <a:lstStyle/>
          <a:p>
            <a:pPr algn="ctr">
              <a:buNone/>
            </a:pPr>
            <a:r>
              <a:rPr lang="id-ID" sz="4100" b="1" dirty="0" smtClean="0"/>
              <a:t>DESAIN KOMUNIKASI VISUAL </a:t>
            </a:r>
          </a:p>
          <a:p>
            <a:pPr algn="ctr">
              <a:buNone/>
            </a:pPr>
            <a:endParaRPr lang="id-ID" b="1" dirty="0" smtClean="0"/>
          </a:p>
          <a:p>
            <a:pPr>
              <a:buNone/>
            </a:pPr>
            <a:r>
              <a:rPr lang="id-ID" b="1" dirty="0" smtClean="0"/>
              <a:t>Widagdo</a:t>
            </a:r>
            <a:r>
              <a:rPr lang="id-ID" dirty="0" smtClean="0"/>
              <a:t> (1993:31) </a:t>
            </a:r>
          </a:p>
          <a:p>
            <a:r>
              <a:rPr lang="id-ID" dirty="0" smtClean="0">
                <a:hlinkClick r:id="rId3" tooltip="desain komunikasi visual"/>
              </a:rPr>
              <a:t>desain komunikasi visual</a:t>
            </a:r>
            <a:r>
              <a:rPr lang="id-ID" dirty="0" smtClean="0"/>
              <a:t> dalam pengertian modern adalah desain yang dihasilkan dari rasionalitas. Dilandasi pengetahuan, bersifat rasional, dan pragmatis. Jagat </a:t>
            </a:r>
            <a:r>
              <a:rPr lang="id-ID" dirty="0" smtClean="0">
                <a:hlinkClick r:id="rId3" tooltip="desain komunikasi visual"/>
              </a:rPr>
              <a:t>desain komunikasi visual</a:t>
            </a:r>
            <a:r>
              <a:rPr lang="id-ID" dirty="0" smtClean="0"/>
              <a:t> senantiasa dinamis, penuh gerak, dan perubahan. Hal itu karena peradaban dan ilmu pengetahuan modern memungkinkan lahirnya industrialisasi. Sebagai produk kebudayaan yang terkait dengan sistem sosial dan ekonomi, </a:t>
            </a:r>
            <a:r>
              <a:rPr lang="id-ID" dirty="0" smtClean="0">
                <a:hlinkClick r:id="rId4" tooltip="desain komunikasi visual"/>
              </a:rPr>
              <a:t>desain komunikasi visual</a:t>
            </a:r>
            <a:r>
              <a:rPr lang="id-ID" dirty="0" smtClean="0"/>
              <a:t> juga berhadapan pada konsekuensi sebagai produk massal dan konsumsi massa.</a:t>
            </a:r>
          </a:p>
          <a:p>
            <a:pPr>
              <a:buNone/>
            </a:pPr>
            <a:endParaRPr lang="id-ID" dirty="0" smtClean="0"/>
          </a:p>
          <a:p>
            <a:pPr>
              <a:buNone/>
            </a:pPr>
            <a:r>
              <a:rPr lang="id-ID" dirty="0"/>
              <a:t>	</a:t>
            </a:r>
            <a:r>
              <a:rPr lang="id-ID" sz="2000" dirty="0" smtClean="0"/>
              <a:t> ‘Desain, Teori, dan Praktek</a:t>
            </a:r>
            <a:r>
              <a:rPr lang="id-ID" sz="2600" i="1" dirty="0" smtClean="0"/>
              <a:t>, </a:t>
            </a:r>
            <a:r>
              <a:rPr lang="id-ID" sz="2000" dirty="0" smtClean="0"/>
              <a:t>Seni Jurnal Pengetahuan dan Penciptaan Seni. BP ISI Yogyakarta III/03</a:t>
            </a:r>
            <a:endParaRPr lang="id-ID" sz="2600" i="1" dirty="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458" name="Picture 2" descr="http://4.bp.blogspot.com/_9IZlXThRCQY/TUAjG5k6ETI/AAAAAAAAACo/EdHbHcnGL4s/s1600/dkv.jpg"/>
          <p:cNvPicPr>
            <a:picLocks noChangeAspect="1" noChangeArrowheads="1"/>
          </p:cNvPicPr>
          <p:nvPr/>
        </p:nvPicPr>
        <p:blipFill>
          <a:blip r:embed="rId5"/>
          <a:srcRect/>
          <a:stretch>
            <a:fillRect/>
          </a:stretch>
        </p:blipFill>
        <p:spPr bwMode="auto">
          <a:xfrm>
            <a:off x="642910" y="5572140"/>
            <a:ext cx="2071670" cy="679766"/>
          </a:xfrm>
          <a:prstGeom prst="rect">
            <a:avLst/>
          </a:prstGeom>
          <a:noFill/>
        </p:spPr>
      </p:pic>
      <p:pic>
        <p:nvPicPr>
          <p:cNvPr id="19460" name="Picture 4" descr="http://1.bp.blogspot.com/-vn1xzG7yOCQ/UCX7xBKMX8I/AAAAAAAAAB0/A6nz3ZV9Zng/s1600/Copy+of+dkv.jpg"/>
          <p:cNvPicPr>
            <a:picLocks noChangeAspect="1" noChangeArrowheads="1"/>
          </p:cNvPicPr>
          <p:nvPr/>
        </p:nvPicPr>
        <p:blipFill>
          <a:blip r:embed="rId6" cstate="print"/>
          <a:srcRect/>
          <a:stretch>
            <a:fillRect/>
          </a:stretch>
        </p:blipFill>
        <p:spPr bwMode="auto">
          <a:xfrm>
            <a:off x="7072330" y="5070172"/>
            <a:ext cx="1285884" cy="1282822"/>
          </a:xfrm>
          <a:prstGeom prst="rect">
            <a:avLst/>
          </a:prstGeom>
          <a:noFill/>
        </p:spPr>
      </p:pic>
      <p:pic>
        <p:nvPicPr>
          <p:cNvPr id="19462" name="Picture 6" descr="http://3.bp.blogspot.com/-CyACbu0nBz4/TuKbdjviVRI/AAAAAAAAAPw/ceEcUHnDvNA/s1600/DKV.jpg"/>
          <p:cNvPicPr>
            <a:picLocks noChangeAspect="1" noChangeArrowheads="1"/>
          </p:cNvPicPr>
          <p:nvPr/>
        </p:nvPicPr>
        <p:blipFill>
          <a:blip r:embed="rId7" cstate="print"/>
          <a:srcRect b="21640"/>
          <a:stretch>
            <a:fillRect/>
          </a:stretch>
        </p:blipFill>
        <p:spPr bwMode="auto">
          <a:xfrm>
            <a:off x="3857620" y="5286388"/>
            <a:ext cx="1714512" cy="100701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howardmart.com/shout2/wp-content/uploads/2009/04/iStock_000006201147Small-e1269228468701.jpg"/>
          <p:cNvPicPr>
            <a:picLocks noChangeAspect="1" noChangeArrowheads="1"/>
          </p:cNvPicPr>
          <p:nvPr/>
        </p:nvPicPr>
        <p:blipFill>
          <a:blip r:embed="rId2"/>
          <a:srcRect/>
          <a:stretch>
            <a:fillRect/>
          </a:stretch>
        </p:blipFill>
        <p:spPr bwMode="auto">
          <a:xfrm flipH="1">
            <a:off x="5786446" y="857233"/>
            <a:ext cx="3357554" cy="1571636"/>
          </a:xfrm>
          <a:prstGeom prst="rect">
            <a:avLst/>
          </a:prstGeom>
          <a:noFill/>
        </p:spPr>
      </p:pic>
      <p:sp>
        <p:nvSpPr>
          <p:cNvPr id="2" name="Title 1"/>
          <p:cNvSpPr>
            <a:spLocks noGrp="1"/>
          </p:cNvSpPr>
          <p:nvPr>
            <p:ph type="title"/>
          </p:nvPr>
        </p:nvSpPr>
        <p:spPr>
          <a:xfrm>
            <a:off x="0" y="428604"/>
            <a:ext cx="9144000" cy="428628"/>
          </a:xfrm>
          <a:solidFill>
            <a:srgbClr val="FF7C80"/>
          </a:solidFill>
        </p:spPr>
        <p:txBody>
          <a:bodyPr>
            <a:noAutofit/>
          </a:bodyPr>
          <a:lstStyle/>
          <a:p>
            <a:r>
              <a:rPr lang="id-ID" sz="3200" b="1" dirty="0" smtClean="0">
                <a:solidFill>
                  <a:schemeClr val="bg1"/>
                </a:solidFill>
              </a:rPr>
              <a:t>PENGERTIAN DASAR</a:t>
            </a:r>
            <a:endParaRPr lang="id-ID" sz="3200" b="1" dirty="0">
              <a:solidFill>
                <a:schemeClr val="bg1"/>
              </a:solidFill>
            </a:endParaRPr>
          </a:p>
        </p:txBody>
      </p:sp>
      <p:sp>
        <p:nvSpPr>
          <p:cNvPr id="3" name="Content Placeholder 2"/>
          <p:cNvSpPr>
            <a:spLocks noGrp="1"/>
          </p:cNvSpPr>
          <p:nvPr>
            <p:ph idx="1"/>
          </p:nvPr>
        </p:nvSpPr>
        <p:spPr>
          <a:xfrm>
            <a:off x="214282" y="1000108"/>
            <a:ext cx="8286808" cy="4000528"/>
          </a:xfrm>
        </p:spPr>
        <p:txBody>
          <a:bodyPr>
            <a:normAutofit fontScale="77500" lnSpcReduction="20000"/>
          </a:bodyPr>
          <a:lstStyle/>
          <a:p>
            <a:pPr algn="ctr">
              <a:buNone/>
            </a:pPr>
            <a:r>
              <a:rPr lang="id-ID" sz="4100" b="1" dirty="0" smtClean="0"/>
              <a:t>DESAIN KOMUNIKASI VISUAL </a:t>
            </a:r>
          </a:p>
          <a:p>
            <a:pPr algn="ctr">
              <a:buNone/>
            </a:pPr>
            <a:endParaRPr lang="id-ID" b="1" dirty="0" smtClean="0"/>
          </a:p>
          <a:p>
            <a:pPr>
              <a:buNone/>
            </a:pPr>
            <a:r>
              <a:rPr lang="id-ID" b="1" dirty="0" smtClean="0"/>
              <a:t>T. Sutanto (2005:15-16) </a:t>
            </a:r>
          </a:p>
          <a:p>
            <a:pPr>
              <a:buNone/>
            </a:pPr>
            <a:endParaRPr lang="id-ID" dirty="0" smtClean="0"/>
          </a:p>
          <a:p>
            <a:pPr>
              <a:buNone/>
            </a:pPr>
            <a:r>
              <a:rPr lang="id-ID" dirty="0" smtClean="0"/>
              <a:t>	Desain komunikasi visual senantiasa berhubungan dengan penampilan rupa yang dapat dicerap orang banyak dengan pikiran maupun perasaannya. Rupa yang mengandung pengertian atau makna, karakter serta suasana, yang mampu dipahami (diraba dan dirasakan) oleh khalayak umum atau terbatas.</a:t>
            </a:r>
          </a:p>
          <a:p>
            <a:pPr>
              <a:buNone/>
            </a:pPr>
            <a:r>
              <a:rPr lang="id-ID" dirty="0"/>
              <a:t>	</a:t>
            </a:r>
            <a:r>
              <a:rPr lang="id-ID" sz="2000" dirty="0" smtClean="0"/>
              <a:t> ‘</a:t>
            </a:r>
            <a:r>
              <a:rPr lang="id-ID" sz="1600" dirty="0" smtClean="0"/>
              <a:t>‘’Sekitar Dunia Desain Grafis/Komunikasi Visual’’. Pura-pura Jurnal DKV ITB Bandung. 2/Juli. 15-16.</a:t>
            </a:r>
            <a:endParaRPr lang="id-ID" sz="2600" i="1" dirty="0"/>
          </a:p>
        </p:txBody>
      </p:sp>
      <p:sp>
        <p:nvSpPr>
          <p:cNvPr id="4" name="Rectangle 3"/>
          <p:cNvSpPr/>
          <p:nvPr/>
        </p:nvSpPr>
        <p:spPr>
          <a:xfrm>
            <a:off x="0" y="6357958"/>
            <a:ext cx="9144000" cy="500042"/>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dirty="0" smtClean="0">
                <a:solidFill>
                  <a:srgbClr val="FFFF00"/>
                </a:solidFill>
              </a:rPr>
              <a:t>PROGRAM STUDI DESAIN KOMUNIKASI VISUAL DAN ILMU KOMUNIKASI</a:t>
            </a:r>
            <a:endParaRPr lang="id-ID" b="1" dirty="0">
              <a:solidFill>
                <a:srgbClr val="FFFF00"/>
              </a:solidFill>
            </a:endParaRPr>
          </a:p>
        </p:txBody>
      </p:sp>
      <p:sp>
        <p:nvSpPr>
          <p:cNvPr id="5" name="Rectangle 4"/>
          <p:cNvSpPr/>
          <p:nvPr/>
        </p:nvSpPr>
        <p:spPr>
          <a:xfrm>
            <a:off x="0" y="0"/>
            <a:ext cx="3071802" cy="4286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072198" y="0"/>
            <a:ext cx="3071802" cy="4286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71802" y="0"/>
            <a:ext cx="3000396" cy="428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458" name="Picture 2" descr="http://4.bp.blogspot.com/_9IZlXThRCQY/TUAjG5k6ETI/AAAAAAAAACo/EdHbHcnGL4s/s1600/dkv.jpg"/>
          <p:cNvPicPr>
            <a:picLocks noChangeAspect="1" noChangeArrowheads="1"/>
          </p:cNvPicPr>
          <p:nvPr/>
        </p:nvPicPr>
        <p:blipFill>
          <a:blip r:embed="rId3"/>
          <a:srcRect/>
          <a:stretch>
            <a:fillRect/>
          </a:stretch>
        </p:blipFill>
        <p:spPr bwMode="auto">
          <a:xfrm>
            <a:off x="642910" y="5572140"/>
            <a:ext cx="2071670" cy="679766"/>
          </a:xfrm>
          <a:prstGeom prst="rect">
            <a:avLst/>
          </a:prstGeom>
          <a:noFill/>
        </p:spPr>
      </p:pic>
      <p:pic>
        <p:nvPicPr>
          <p:cNvPr id="19460" name="Picture 4" descr="http://1.bp.blogspot.com/-vn1xzG7yOCQ/UCX7xBKMX8I/AAAAAAAAAB0/A6nz3ZV9Zng/s1600/Copy+of+dkv.jpg"/>
          <p:cNvPicPr>
            <a:picLocks noChangeAspect="1" noChangeArrowheads="1"/>
          </p:cNvPicPr>
          <p:nvPr/>
        </p:nvPicPr>
        <p:blipFill>
          <a:blip r:embed="rId4" cstate="print"/>
          <a:srcRect/>
          <a:stretch>
            <a:fillRect/>
          </a:stretch>
        </p:blipFill>
        <p:spPr bwMode="auto">
          <a:xfrm>
            <a:off x="7072330" y="5070172"/>
            <a:ext cx="1285884" cy="1282822"/>
          </a:xfrm>
          <a:prstGeom prst="rect">
            <a:avLst/>
          </a:prstGeom>
          <a:noFill/>
        </p:spPr>
      </p:pic>
      <p:pic>
        <p:nvPicPr>
          <p:cNvPr id="19462" name="Picture 6" descr="http://3.bp.blogspot.com/-CyACbu0nBz4/TuKbdjviVRI/AAAAAAAAAPw/ceEcUHnDvNA/s1600/DKV.jpg"/>
          <p:cNvPicPr>
            <a:picLocks noChangeAspect="1" noChangeArrowheads="1"/>
          </p:cNvPicPr>
          <p:nvPr/>
        </p:nvPicPr>
        <p:blipFill>
          <a:blip r:embed="rId5" cstate="print"/>
          <a:srcRect b="21640"/>
          <a:stretch>
            <a:fillRect/>
          </a:stretch>
        </p:blipFill>
        <p:spPr bwMode="auto">
          <a:xfrm>
            <a:off x="3857620" y="5286388"/>
            <a:ext cx="1714512" cy="1007016"/>
          </a:xfrm>
          <a:prstGeom prst="rect">
            <a:avLst/>
          </a:prstGeom>
          <a:noFill/>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741</Words>
  <Application>Microsoft Office PowerPoint</Application>
  <PresentationFormat>On-screen Show (4:3)</PresentationFormat>
  <Paragraphs>193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DESAIN KOMUNIKASI VISUAL MEDIA CETAK</vt:lpstr>
      <vt:lpstr>PENGERTIAN DASAR</vt:lpstr>
      <vt:lpstr>PENGERTIAN DASAR</vt:lpstr>
      <vt:lpstr>PENGERTIAN DASAR</vt:lpstr>
      <vt:lpstr>PENGERTIAN DASAR</vt:lpstr>
      <vt:lpstr>PENGERTIAN DASAR</vt:lpstr>
      <vt:lpstr>PENGERTIAN DASAR</vt:lpstr>
      <vt:lpstr>PENGERTIAN DASAR</vt:lpstr>
      <vt:lpstr>PENGERTIAN DASAR</vt:lpstr>
      <vt:lpstr>PENGERTIAN DASAR</vt:lpstr>
      <vt:lpstr>PENGERTIAN DASAR</vt:lpstr>
      <vt:lpstr>PENGERTIAN DASAR</vt:lpstr>
      <vt:lpstr>PENGERTIAN DASAR</vt:lpstr>
      <vt:lpstr>Ruang Lingkup</vt:lpstr>
      <vt:lpstr>RPS</vt:lpstr>
      <vt:lpstr>RPS</vt:lpstr>
      <vt:lpstr>RPS</vt:lpstr>
      <vt:lpstr>RPS</vt:lpstr>
      <vt:lpstr>RPS</vt:lpstr>
      <vt:lpstr>RPS</vt:lpstr>
      <vt:lpstr>RPS</vt:lpstr>
      <vt:lpstr>To be continue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DESAIN KOMUNIKASI VISUAL</dc:title>
  <dc:creator>user</dc:creator>
  <cp:lastModifiedBy>Edy</cp:lastModifiedBy>
  <cp:revision>87</cp:revision>
  <dcterms:created xsi:type="dcterms:W3CDTF">2014-02-11T11:58:42Z</dcterms:created>
  <dcterms:modified xsi:type="dcterms:W3CDTF">2017-08-02T03:42:01Z</dcterms:modified>
</cp:coreProperties>
</file>