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75" r:id="rId4"/>
    <p:sldId id="276" r:id="rId5"/>
    <p:sldId id="277" r:id="rId6"/>
    <p:sldId id="27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C562F-93AA-46BC-9241-BFF5C0BBB558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BBAD-117D-410C-B0B3-A85CD3C9836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87600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C562F-93AA-46BC-9241-BFF5C0BBB558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BBAD-117D-410C-B0B3-A85CD3C9836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03519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C562F-93AA-46BC-9241-BFF5C0BBB558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BBAD-117D-410C-B0B3-A85CD3C9836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59979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C562F-93AA-46BC-9241-BFF5C0BBB558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BBAD-117D-410C-B0B3-A85CD3C9836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14617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C562F-93AA-46BC-9241-BFF5C0BBB558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BBAD-117D-410C-B0B3-A85CD3C9836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52945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C562F-93AA-46BC-9241-BFF5C0BBB558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BBAD-117D-410C-B0B3-A85CD3C9836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9151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C562F-93AA-46BC-9241-BFF5C0BBB558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BBAD-117D-410C-B0B3-A85CD3C9836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05751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C562F-93AA-46BC-9241-BFF5C0BBB558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BBAD-117D-410C-B0B3-A85CD3C9836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81200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C562F-93AA-46BC-9241-BFF5C0BBB558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BBAD-117D-410C-B0B3-A85CD3C9836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98233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C562F-93AA-46BC-9241-BFF5C0BBB558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BBAD-117D-410C-B0B3-A85CD3C9836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9732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C562F-93AA-46BC-9241-BFF5C0BBB558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BBAD-117D-410C-B0B3-A85CD3C9836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45776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C562F-93AA-46BC-9241-BFF5C0BBB558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9BBAD-117D-410C-B0B3-A85CD3C9836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8110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garybolyer.com/2017/08/09/understanding-drawing-perspectiv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mydrawingtutorials.com/one-point-perspective-room-drawin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studentartguide.com/articles/one-point-perspective-drawi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udentartguide.com/articles/one-point-perspective-drawing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CB829-E491-4F27-8594-6C8ED3FDE8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Eras Bold ITC" panose="020B0907030504020204" pitchFamily="34" charset="0"/>
              </a:rPr>
              <a:t>Gambar Dasar</a:t>
            </a:r>
            <a:endParaRPr lang="en-ID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00EE1C-7A47-4F7A-9154-D87FEAABDD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Pertemuan</a:t>
            </a:r>
            <a:r>
              <a:rPr lang="en-US" dirty="0">
                <a:solidFill>
                  <a:schemeClr val="bg1"/>
                </a:solidFill>
              </a:rPr>
              <a:t> 14</a:t>
            </a:r>
            <a:endParaRPr lang="en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248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6B514-AC53-4190-8EF8-3722EFEE5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988009"/>
            <a:ext cx="7886700" cy="431732"/>
          </a:xfrm>
        </p:spPr>
        <p:txBody>
          <a:bodyPr>
            <a:normAutofit/>
          </a:bodyPr>
          <a:lstStyle/>
          <a:p>
            <a:pPr algn="ctr"/>
            <a:r>
              <a:rPr lang="en-ID" sz="12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https://garybolyer.com/2017/08/09/understanding-drawing-perspective/</a:t>
            </a:r>
            <a:endParaRPr lang="en-ID" sz="1200" dirty="0">
              <a:solidFill>
                <a:schemeClr val="bg1"/>
              </a:solidFill>
            </a:endParaRPr>
          </a:p>
        </p:txBody>
      </p:sp>
      <p:pic>
        <p:nvPicPr>
          <p:cNvPr id="1026" name="Picture 2" descr="drawing perspective">
            <a:extLst>
              <a:ext uri="{FF2B5EF4-FFF2-40B4-BE49-F238E27FC236}">
                <a16:creationId xmlns:a16="http://schemas.microsoft.com/office/drawing/2014/main" id="{95A07A4E-2E8B-4AAD-B650-EADAEA0A72F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7347" y="1713880"/>
            <a:ext cx="4489306" cy="4094738"/>
          </a:xfrm>
          <a:prstGeom prst="rect">
            <a:avLst/>
          </a:prstGeom>
          <a:noFill/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27128FD5-4ACD-4130-AB12-2017B0242D4C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Perspektif</a:t>
            </a:r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 1 </a:t>
            </a:r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Titik</a:t>
            </a:r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HIlang</a:t>
            </a:r>
            <a:endParaRPr lang="en-ID" sz="36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288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6B514-AC53-4190-8EF8-3722EFEE5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988009"/>
            <a:ext cx="7886700" cy="431732"/>
          </a:xfrm>
        </p:spPr>
        <p:txBody>
          <a:bodyPr>
            <a:normAutofit/>
          </a:bodyPr>
          <a:lstStyle/>
          <a:p>
            <a:pPr algn="ctr"/>
            <a:r>
              <a:rPr lang="en-ID" sz="12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https://mydrawingtutorials.com/one-point-perspective-room-drawing/</a:t>
            </a:r>
            <a:endParaRPr lang="en-ID" sz="1200" dirty="0">
              <a:solidFill>
                <a:schemeClr val="bg1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7128FD5-4ACD-4130-AB12-2017B0242D4C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Perspektif</a:t>
            </a:r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 1 </a:t>
            </a:r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Titik</a:t>
            </a:r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HIlang</a:t>
            </a:r>
            <a:endParaRPr lang="en-ID" sz="36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pic>
        <p:nvPicPr>
          <p:cNvPr id="4098" name="Picture 2" descr="Drawing a room in one point perspective">
            <a:extLst>
              <a:ext uri="{FF2B5EF4-FFF2-40B4-BE49-F238E27FC236}">
                <a16:creationId xmlns:a16="http://schemas.microsoft.com/office/drawing/2014/main" id="{F2BC8FFD-4DAF-417D-A4B1-B215851EB8C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622" y="1613591"/>
            <a:ext cx="6482756" cy="4351338"/>
          </a:xfrm>
          <a:prstGeom prst="rect">
            <a:avLst/>
          </a:prstGeom>
          <a:noFill/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1309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6B514-AC53-4190-8EF8-3722EFEE5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988009"/>
            <a:ext cx="7886700" cy="431732"/>
          </a:xfrm>
        </p:spPr>
        <p:txBody>
          <a:bodyPr>
            <a:normAutofit/>
          </a:bodyPr>
          <a:lstStyle/>
          <a:p>
            <a:pPr algn="ctr"/>
            <a:r>
              <a:rPr lang="en-ID" sz="12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https://www.studentartguide.com/articles/one-point-perspective-drawing</a:t>
            </a:r>
            <a:endParaRPr lang="en-ID" sz="1200" dirty="0">
              <a:solidFill>
                <a:schemeClr val="bg1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7128FD5-4ACD-4130-AB12-2017B0242D4C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Perspektif</a:t>
            </a:r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 1 </a:t>
            </a:r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Titik</a:t>
            </a:r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HIlang</a:t>
            </a:r>
            <a:endParaRPr lang="en-ID" sz="36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pic>
        <p:nvPicPr>
          <p:cNvPr id="5122" name="Picture 2" descr="1 point perspective city">
            <a:extLst>
              <a:ext uri="{FF2B5EF4-FFF2-40B4-BE49-F238E27FC236}">
                <a16:creationId xmlns:a16="http://schemas.microsoft.com/office/drawing/2014/main" id="{B3D85DEB-A233-4DD5-8215-0B0CDE07B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156" y="1867674"/>
            <a:ext cx="6000750" cy="3943350"/>
          </a:xfrm>
          <a:prstGeom prst="rect">
            <a:avLst/>
          </a:prstGeom>
          <a:noFill/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6265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27128FD5-4ACD-4130-AB12-2017B0242D4C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Perspektif</a:t>
            </a:r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 1 </a:t>
            </a:r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Titik</a:t>
            </a:r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HIlang</a:t>
            </a:r>
            <a:endParaRPr lang="en-ID" sz="36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CCF6613-F740-4554-A3CC-BB02A315FC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006" y="1507572"/>
            <a:ext cx="5029987" cy="4351338"/>
          </a:xfrm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2347A40E-70A6-4CD8-93FF-110E2A3976E0}"/>
              </a:ext>
            </a:extLst>
          </p:cNvPr>
          <p:cNvSpPr txBox="1">
            <a:spLocks/>
          </p:cNvSpPr>
          <p:nvPr/>
        </p:nvSpPr>
        <p:spPr>
          <a:xfrm>
            <a:off x="628650" y="5988009"/>
            <a:ext cx="7886700" cy="431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D" sz="120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https://www.studentartguide.com/articles/one-point-perspective-drawing</a:t>
            </a:r>
            <a:endParaRPr lang="en-ID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260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117D1-1849-47A3-904D-CBCB2FBB426A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Tugas</a:t>
            </a:r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 5</a:t>
            </a:r>
            <a:endParaRPr lang="en-ID" sz="36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9606E-5C43-4FEF-846E-A8AC4799B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600" dirty="0" err="1">
                <a:solidFill>
                  <a:schemeClr val="bg1"/>
                </a:solidFill>
              </a:rPr>
              <a:t>Ikuti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langkah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berikut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ini</a:t>
            </a:r>
            <a:r>
              <a:rPr lang="en-US" sz="1600" dirty="0">
                <a:solidFill>
                  <a:schemeClr val="bg1"/>
                </a:solidFill>
              </a:rPr>
              <a:t> :</a:t>
            </a:r>
          </a:p>
          <a:p>
            <a:pPr marL="514350" indent="-514350">
              <a:buAutoNum type="arabicPeriod"/>
            </a:pPr>
            <a:r>
              <a:rPr lang="en-US" sz="1600" dirty="0" err="1">
                <a:solidFill>
                  <a:schemeClr val="bg1"/>
                </a:solidFill>
              </a:rPr>
              <a:t>Perhatikan</a:t>
            </a:r>
            <a:r>
              <a:rPr lang="en-US" sz="1600" dirty="0">
                <a:solidFill>
                  <a:schemeClr val="bg1"/>
                </a:solidFill>
              </a:rPr>
              <a:t> model di </a:t>
            </a:r>
            <a:r>
              <a:rPr lang="en-US" sz="1600" dirty="0" err="1">
                <a:solidFill>
                  <a:schemeClr val="bg1"/>
                </a:solidFill>
              </a:rPr>
              <a:t>depan</a:t>
            </a:r>
            <a:r>
              <a:rPr lang="en-US" sz="1600" dirty="0">
                <a:solidFill>
                  <a:schemeClr val="bg1"/>
                </a:solidFill>
              </a:rPr>
              <a:t> kalian.</a:t>
            </a:r>
          </a:p>
          <a:p>
            <a:pPr marL="514350" indent="-514350"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Amati visual model </a:t>
            </a:r>
            <a:r>
              <a:rPr lang="en-US" sz="1600" dirty="0" err="1">
                <a:solidFill>
                  <a:schemeClr val="bg1"/>
                </a:solidFill>
              </a:rPr>
              <a:t>tersebut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secara</a:t>
            </a:r>
            <a:r>
              <a:rPr lang="en-US" sz="1600" dirty="0">
                <a:solidFill>
                  <a:schemeClr val="bg1"/>
                </a:solidFill>
              </a:rPr>
              <a:t> detail </a:t>
            </a:r>
            <a:r>
              <a:rPr lang="en-US" sz="1600" dirty="0" err="1">
                <a:solidFill>
                  <a:schemeClr val="bg1"/>
                </a:solidFill>
              </a:rPr>
              <a:t>mulai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dari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gestur</a:t>
            </a:r>
            <a:r>
              <a:rPr lang="en-US" sz="1600" dirty="0">
                <a:solidFill>
                  <a:schemeClr val="bg1"/>
                </a:solidFill>
              </a:rPr>
              <a:t> dan </a:t>
            </a:r>
            <a:r>
              <a:rPr lang="en-US" sz="1600" dirty="0" err="1">
                <a:solidFill>
                  <a:schemeClr val="bg1"/>
                </a:solidFill>
              </a:rPr>
              <a:t>proporsi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badannya</a:t>
            </a:r>
            <a:r>
              <a:rPr lang="en-US" sz="1600" dirty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1600" dirty="0" err="1">
                <a:solidFill>
                  <a:schemeClr val="bg1"/>
                </a:solidFill>
              </a:rPr>
              <a:t>Buatlah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sketsa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dari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hasil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pengamatan</a:t>
            </a:r>
            <a:r>
              <a:rPr lang="en-US" sz="1600" dirty="0">
                <a:solidFill>
                  <a:schemeClr val="bg1"/>
                </a:solidFill>
              </a:rPr>
              <a:t> kalian.</a:t>
            </a:r>
          </a:p>
          <a:p>
            <a:pPr marL="514350" indent="-514350">
              <a:buAutoNum type="arabicPeriod"/>
            </a:pPr>
            <a:r>
              <a:rPr lang="en-US" sz="1600" dirty="0" err="1">
                <a:solidFill>
                  <a:schemeClr val="bg1"/>
                </a:solidFill>
              </a:rPr>
              <a:t>Tentukan</a:t>
            </a:r>
            <a:r>
              <a:rPr lang="en-US" sz="1600" dirty="0">
                <a:solidFill>
                  <a:schemeClr val="bg1"/>
                </a:solidFill>
              </a:rPr>
              <a:t> Teknik yang </a:t>
            </a:r>
            <a:r>
              <a:rPr lang="en-US" sz="1600" dirty="0" err="1">
                <a:solidFill>
                  <a:schemeClr val="bg1"/>
                </a:solidFill>
              </a:rPr>
              <a:t>sesuai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untuk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sketsa</a:t>
            </a:r>
            <a:r>
              <a:rPr lang="en-US" sz="1600" dirty="0">
                <a:solidFill>
                  <a:schemeClr val="bg1"/>
                </a:solidFill>
              </a:rPr>
              <a:t> yang </a:t>
            </a:r>
            <a:r>
              <a:rPr lang="en-US" sz="1600" dirty="0" err="1">
                <a:solidFill>
                  <a:schemeClr val="bg1"/>
                </a:solidFill>
              </a:rPr>
              <a:t>sudah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dibuat</a:t>
            </a:r>
            <a:r>
              <a:rPr lang="en-US" sz="1600" dirty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1600" dirty="0" err="1">
                <a:solidFill>
                  <a:schemeClr val="bg1"/>
                </a:solidFill>
              </a:rPr>
              <a:t>Berikan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sentuhan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akhir</a:t>
            </a:r>
            <a:r>
              <a:rPr lang="en-US" sz="1600" dirty="0">
                <a:solidFill>
                  <a:schemeClr val="bg1"/>
                </a:solidFill>
              </a:rPr>
              <a:t> yang </a:t>
            </a:r>
            <a:r>
              <a:rPr lang="en-US" sz="1600" dirty="0" err="1">
                <a:solidFill>
                  <a:schemeClr val="bg1"/>
                </a:solidFill>
              </a:rPr>
              <a:t>baik</a:t>
            </a:r>
            <a:r>
              <a:rPr lang="en-US" sz="1600" dirty="0">
                <a:solidFill>
                  <a:schemeClr val="bg1"/>
                </a:solidFill>
              </a:rPr>
              <a:t> agar </a:t>
            </a:r>
            <a:r>
              <a:rPr lang="en-US" sz="1600" dirty="0" err="1">
                <a:solidFill>
                  <a:schemeClr val="bg1"/>
                </a:solidFill>
              </a:rPr>
              <a:t>gambar</a:t>
            </a:r>
            <a:r>
              <a:rPr lang="en-US" sz="1600" dirty="0">
                <a:solidFill>
                  <a:schemeClr val="bg1"/>
                </a:solidFill>
              </a:rPr>
              <a:t> kalian </a:t>
            </a:r>
            <a:r>
              <a:rPr lang="en-US" sz="1600" dirty="0" err="1">
                <a:solidFill>
                  <a:schemeClr val="bg1"/>
                </a:solidFill>
              </a:rPr>
              <a:t>indah</a:t>
            </a:r>
            <a:r>
              <a:rPr lang="en-US" sz="1600" dirty="0">
                <a:solidFill>
                  <a:schemeClr val="bg1"/>
                </a:solidFill>
              </a:rPr>
              <a:t> dan </a:t>
            </a:r>
            <a:r>
              <a:rPr lang="en-US" sz="1600" dirty="0" err="1">
                <a:solidFill>
                  <a:schemeClr val="bg1"/>
                </a:solidFill>
              </a:rPr>
              <a:t>enak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dilihat</a:t>
            </a:r>
            <a:r>
              <a:rPr lang="en-US" sz="1600" dirty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AutoNum type="arabicPeriod"/>
            </a:pPr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Output :</a:t>
            </a:r>
          </a:p>
          <a:p>
            <a:pPr marL="342900" indent="-342900">
              <a:buAutoNum type="arabicPeriod"/>
            </a:pPr>
            <a:r>
              <a:rPr lang="en-US" sz="1600" dirty="0" err="1">
                <a:solidFill>
                  <a:schemeClr val="bg1"/>
                </a:solidFill>
              </a:rPr>
              <a:t>Sketsa</a:t>
            </a:r>
            <a:endParaRPr lang="en-US" sz="1600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Gambar model BW.</a:t>
            </a: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Gambar model color.</a:t>
            </a: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Gambar </a:t>
            </a:r>
            <a:r>
              <a:rPr lang="en-US" sz="1600" dirty="0" err="1">
                <a:solidFill>
                  <a:schemeClr val="bg1"/>
                </a:solidFill>
              </a:rPr>
              <a:t>wajah</a:t>
            </a:r>
            <a:r>
              <a:rPr lang="en-US" sz="1600" dirty="0">
                <a:solidFill>
                  <a:schemeClr val="bg1"/>
                </a:solidFill>
              </a:rPr>
              <a:t> BW.</a:t>
            </a: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Gambar </a:t>
            </a:r>
            <a:r>
              <a:rPr lang="en-US" sz="1600" dirty="0" err="1">
                <a:solidFill>
                  <a:schemeClr val="bg1"/>
                </a:solidFill>
              </a:rPr>
              <a:t>wajah</a:t>
            </a:r>
            <a:r>
              <a:rPr lang="en-US" sz="1600" dirty="0">
                <a:solidFill>
                  <a:schemeClr val="bg1"/>
                </a:solidFill>
              </a:rPr>
              <a:t> color.</a:t>
            </a:r>
          </a:p>
          <a:p>
            <a:pPr marL="342900" indent="-342900">
              <a:buAutoNum type="arabicPeriod"/>
            </a:pPr>
            <a:r>
              <a:rPr lang="en-US" sz="1600" dirty="0" err="1">
                <a:solidFill>
                  <a:schemeClr val="bg1"/>
                </a:solidFill>
              </a:rPr>
              <a:t>Tempel</a:t>
            </a:r>
            <a:r>
              <a:rPr lang="en-US" sz="1600" dirty="0">
                <a:solidFill>
                  <a:schemeClr val="bg1"/>
                </a:solidFill>
              </a:rPr>
              <a:t> di </a:t>
            </a:r>
            <a:r>
              <a:rPr lang="en-US" sz="1600" dirty="0" err="1">
                <a:solidFill>
                  <a:schemeClr val="bg1"/>
                </a:solidFill>
              </a:rPr>
              <a:t>impraboard</a:t>
            </a:r>
            <a:r>
              <a:rPr lang="en-US" sz="1600" dirty="0">
                <a:solidFill>
                  <a:schemeClr val="bg1"/>
                </a:solidFill>
              </a:rPr>
              <a:t>.</a:t>
            </a:r>
            <a:endParaRPr lang="en-ID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27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</TotalTime>
  <Words>139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Eras Bold ITC</vt:lpstr>
      <vt:lpstr>Office Theme</vt:lpstr>
      <vt:lpstr>Gambar Dasar</vt:lpstr>
      <vt:lpstr>https://garybolyer.com/2017/08/09/understanding-drawing-perspective/</vt:lpstr>
      <vt:lpstr>https://mydrawingtutorials.com/one-point-perspective-room-drawing/</vt:lpstr>
      <vt:lpstr>https://www.studentartguide.com/articles/one-point-perspective-drawing</vt:lpstr>
      <vt:lpstr>PowerPoint Presentation</vt:lpstr>
      <vt:lpstr>Tugas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Gambar Dasar</dc:title>
  <dc:creator>Yunisa Fitri Andriani</dc:creator>
  <cp:lastModifiedBy>Yunisa Fitri Andriani</cp:lastModifiedBy>
  <cp:revision>15</cp:revision>
  <dcterms:created xsi:type="dcterms:W3CDTF">2019-08-22T02:20:56Z</dcterms:created>
  <dcterms:modified xsi:type="dcterms:W3CDTF">2019-08-23T09:17:21Z</dcterms:modified>
</cp:coreProperties>
</file>