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73" r:id="rId4"/>
    <p:sldId id="274" r:id="rId5"/>
    <p:sldId id="275" r:id="rId6"/>
    <p:sldId id="276" r:id="rId7"/>
    <p:sldId id="277" r:id="rId8"/>
    <p:sldId id="27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2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076F5-32B9-4411-9BE3-4D5883366F17}" type="datetimeFigureOut">
              <a:rPr lang="en-ID" smtClean="0"/>
              <a:t>23/08/2019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5407B-EBC4-4DF1-97DF-EE33CF74900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30838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076F5-32B9-4411-9BE3-4D5883366F17}" type="datetimeFigureOut">
              <a:rPr lang="en-ID" smtClean="0"/>
              <a:t>23/08/2019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5407B-EBC4-4DF1-97DF-EE33CF74900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98170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076F5-32B9-4411-9BE3-4D5883366F17}" type="datetimeFigureOut">
              <a:rPr lang="en-ID" smtClean="0"/>
              <a:t>23/08/2019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5407B-EBC4-4DF1-97DF-EE33CF74900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50944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076F5-32B9-4411-9BE3-4D5883366F17}" type="datetimeFigureOut">
              <a:rPr lang="en-ID" smtClean="0"/>
              <a:t>23/08/2019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5407B-EBC4-4DF1-97DF-EE33CF74900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34353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076F5-32B9-4411-9BE3-4D5883366F17}" type="datetimeFigureOut">
              <a:rPr lang="en-ID" smtClean="0"/>
              <a:t>23/08/2019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5407B-EBC4-4DF1-97DF-EE33CF74900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79745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076F5-32B9-4411-9BE3-4D5883366F17}" type="datetimeFigureOut">
              <a:rPr lang="en-ID" smtClean="0"/>
              <a:t>23/08/2019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5407B-EBC4-4DF1-97DF-EE33CF74900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28403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076F5-32B9-4411-9BE3-4D5883366F17}" type="datetimeFigureOut">
              <a:rPr lang="en-ID" smtClean="0"/>
              <a:t>23/08/2019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5407B-EBC4-4DF1-97DF-EE33CF74900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35580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076F5-32B9-4411-9BE3-4D5883366F17}" type="datetimeFigureOut">
              <a:rPr lang="en-ID" smtClean="0"/>
              <a:t>23/08/2019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5407B-EBC4-4DF1-97DF-EE33CF74900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009025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076F5-32B9-4411-9BE3-4D5883366F17}" type="datetimeFigureOut">
              <a:rPr lang="en-ID" smtClean="0"/>
              <a:t>23/08/2019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5407B-EBC4-4DF1-97DF-EE33CF74900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14359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076F5-32B9-4411-9BE3-4D5883366F17}" type="datetimeFigureOut">
              <a:rPr lang="en-ID" smtClean="0"/>
              <a:t>23/08/2019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5407B-EBC4-4DF1-97DF-EE33CF74900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83614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076F5-32B9-4411-9BE3-4D5883366F17}" type="datetimeFigureOut">
              <a:rPr lang="en-ID" smtClean="0"/>
              <a:t>23/08/2019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5407B-EBC4-4DF1-97DF-EE33CF74900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36672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076F5-32B9-4411-9BE3-4D5883366F17}" type="datetimeFigureOut">
              <a:rPr lang="en-ID" smtClean="0"/>
              <a:t>23/08/2019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5407B-EBC4-4DF1-97DF-EE33CF74900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62331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design.tutsplus.com/tutorials/how-to-draw-a-leaf-step-by-step--cms-29685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esign.tutsplus.com/tutorials/how-to-draw-a-leaf-step-by-step--cms-29685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esign.tutsplus.com/tutorials/how-to-draw-a-leaf-step-by-step--cms-29685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esign.tutsplus.com/tutorials/how-to-draw-a-leaf-step-by-step--cms-29685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esign.tutsplus.com/tutorials/how-to-draw-a-leaf-step-by-step--cms-29685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design.tutsplus.com/tutorials/how-to-draw-a-leaf-step-by-step--cms-29685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D3857-D7A5-4DD1-9BA7-6699399D29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Eras Bold ITC" panose="020B0907030504020204" pitchFamily="34" charset="0"/>
              </a:rPr>
              <a:t>Gambar Dasar</a:t>
            </a:r>
            <a:endParaRPr lang="en-ID" dirty="0">
              <a:solidFill>
                <a:schemeClr val="bg1"/>
              </a:solidFill>
              <a:latin typeface="Eras Bold ITC" panose="020B0907030504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A9723A-A5F3-41E3-93B3-0CF26244406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 err="1">
                <a:solidFill>
                  <a:schemeClr val="bg1"/>
                </a:solidFill>
              </a:rPr>
              <a:t>Pertemuan</a:t>
            </a:r>
            <a:r>
              <a:rPr lang="en-US" sz="2000" dirty="0">
                <a:solidFill>
                  <a:schemeClr val="bg1"/>
                </a:solidFill>
              </a:rPr>
              <a:t> 2</a:t>
            </a:r>
            <a:endParaRPr lang="en-ID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684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D378E-A205-46DB-9D1B-7607F0802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172" y="5771735"/>
            <a:ext cx="7886700" cy="405228"/>
          </a:xfrm>
        </p:spPr>
        <p:txBody>
          <a:bodyPr>
            <a:normAutofit/>
          </a:bodyPr>
          <a:lstStyle/>
          <a:p>
            <a:pPr algn="ctr"/>
            <a:r>
              <a:rPr lang="en-ID" sz="12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https://design.tutsplus.com/tutorials/how-to-draw-a-leaf-step-by-step--cms-29685</a:t>
            </a:r>
            <a:endParaRPr lang="en-ID" sz="1200" dirty="0">
              <a:solidFill>
                <a:schemeClr val="bg1"/>
              </a:solidFill>
            </a:endParaRPr>
          </a:p>
        </p:txBody>
      </p:sp>
      <p:pic>
        <p:nvPicPr>
          <p:cNvPr id="1026" name="Picture 2" descr="Final product image">
            <a:extLst>
              <a:ext uri="{FF2B5EF4-FFF2-40B4-BE49-F238E27FC236}">
                <a16:creationId xmlns:a16="http://schemas.microsoft.com/office/drawing/2014/main" id="{528DD1AF-D410-4DFF-983F-891D1F9D623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0738" y="1253331"/>
            <a:ext cx="6355046" cy="4351338"/>
          </a:xfrm>
          <a:prstGeom prst="rect">
            <a:avLst/>
          </a:prstGeom>
          <a:noFill/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4037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3F735-9D90-461D-9CC6-43ACF66EF0C3}"/>
              </a:ext>
            </a:extLst>
          </p:cNvPr>
          <p:cNvSpPr>
            <a:spLocks noGrp="1"/>
          </p:cNvSpPr>
          <p:nvPr>
            <p:ph type="title"/>
          </p:nvPr>
        </p:nvSpPr>
        <p:spPr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3600" dirty="0" err="1">
                <a:solidFill>
                  <a:schemeClr val="bg1"/>
                </a:solidFill>
                <a:latin typeface="Eras Bold ITC" panose="020B0907030504020204" pitchFamily="34" charset="0"/>
              </a:rPr>
              <a:t>Struktur</a:t>
            </a:r>
            <a:r>
              <a:rPr lang="en-US" sz="3600" dirty="0">
                <a:solidFill>
                  <a:schemeClr val="bg1"/>
                </a:solidFill>
                <a:latin typeface="Eras Bold ITC" panose="020B0907030504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Eras Bold ITC" panose="020B0907030504020204" pitchFamily="34" charset="0"/>
              </a:rPr>
              <a:t>Daun</a:t>
            </a:r>
            <a:endParaRPr lang="en-ID" sz="3600" dirty="0">
              <a:solidFill>
                <a:schemeClr val="bg1"/>
              </a:solidFill>
              <a:latin typeface="Eras Bold ITC" panose="020B0907030504020204" pitchFamily="34" charset="0"/>
            </a:endParaRPr>
          </a:p>
        </p:txBody>
      </p:sp>
      <p:pic>
        <p:nvPicPr>
          <p:cNvPr id="2050" name="Picture 2" descr="Drawing the veins of the leaf">
            <a:extLst>
              <a:ext uri="{FF2B5EF4-FFF2-40B4-BE49-F238E27FC236}">
                <a16:creationId xmlns:a16="http://schemas.microsoft.com/office/drawing/2014/main" id="{CD43E21B-0E15-4148-9030-1E20F472A7B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4119" y="1478621"/>
            <a:ext cx="3955761" cy="4351338"/>
          </a:xfrm>
          <a:prstGeom prst="rect">
            <a:avLst/>
          </a:prstGeom>
          <a:noFill/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7E0EE286-8822-4147-B0D6-AFA6C94CA72B}"/>
              </a:ext>
            </a:extLst>
          </p:cNvPr>
          <p:cNvSpPr txBox="1">
            <a:spLocks/>
          </p:cNvSpPr>
          <p:nvPr/>
        </p:nvSpPr>
        <p:spPr>
          <a:xfrm>
            <a:off x="761172" y="5771735"/>
            <a:ext cx="7886700" cy="4052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ID" sz="120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https://design.tutsplus.com/tutorials/how-to-draw-a-leaf-step-by-step--cms-29685</a:t>
            </a:r>
            <a:endParaRPr lang="en-ID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709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AAAEC-210A-457C-9E1C-98F80F5E70D5}"/>
              </a:ext>
            </a:extLst>
          </p:cNvPr>
          <p:cNvSpPr>
            <a:spLocks noGrp="1"/>
          </p:cNvSpPr>
          <p:nvPr>
            <p:ph type="title"/>
          </p:nvPr>
        </p:nvSpPr>
        <p:spPr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Eras Bold ITC" panose="020B0907030504020204" pitchFamily="34" charset="0"/>
              </a:rPr>
              <a:t>Frame </a:t>
            </a:r>
            <a:r>
              <a:rPr lang="en-US" sz="3600" dirty="0" err="1">
                <a:solidFill>
                  <a:schemeClr val="bg1"/>
                </a:solidFill>
                <a:latin typeface="Eras Bold ITC" panose="020B0907030504020204" pitchFamily="34" charset="0"/>
              </a:rPr>
              <a:t>Daun</a:t>
            </a:r>
            <a:endParaRPr lang="en-ID" sz="3600" dirty="0">
              <a:solidFill>
                <a:schemeClr val="bg1"/>
              </a:solidFill>
              <a:latin typeface="Eras Bold ITC" panose="020B0907030504020204" pitchFamily="34" charset="0"/>
            </a:endParaRPr>
          </a:p>
        </p:txBody>
      </p:sp>
      <p:pic>
        <p:nvPicPr>
          <p:cNvPr id="3074" name="Picture 2" descr="Adding new segments to the shape">
            <a:extLst>
              <a:ext uri="{FF2B5EF4-FFF2-40B4-BE49-F238E27FC236}">
                <a16:creationId xmlns:a16="http://schemas.microsoft.com/office/drawing/2014/main" id="{9B361F3C-36EC-48C1-B47E-6D84F6C2F94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4119" y="1534079"/>
            <a:ext cx="3955761" cy="4351338"/>
          </a:xfrm>
          <a:prstGeom prst="rect">
            <a:avLst/>
          </a:prstGeom>
          <a:noFill/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E8BD25AB-E6C4-4EA6-BE40-E4D806846422}"/>
              </a:ext>
            </a:extLst>
          </p:cNvPr>
          <p:cNvSpPr txBox="1">
            <a:spLocks/>
          </p:cNvSpPr>
          <p:nvPr/>
        </p:nvSpPr>
        <p:spPr>
          <a:xfrm>
            <a:off x="761172" y="5771735"/>
            <a:ext cx="7886700" cy="4052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ID" sz="1200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https://design.tutsplus.com/tutorials/how-to-draw-a-leaf-step-by-step--cms-29685</a:t>
            </a:r>
            <a:endParaRPr lang="en-ID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047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D39D8-2F1F-4A19-8E86-42317156EF22}"/>
              </a:ext>
            </a:extLst>
          </p:cNvPr>
          <p:cNvSpPr>
            <a:spLocks noGrp="1"/>
          </p:cNvSpPr>
          <p:nvPr>
            <p:ph type="title"/>
          </p:nvPr>
        </p:nvSpPr>
        <p:spPr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3600" dirty="0" err="1">
                <a:solidFill>
                  <a:schemeClr val="bg1"/>
                </a:solidFill>
                <a:latin typeface="Eras Bold ITC" panose="020B0907030504020204" pitchFamily="34" charset="0"/>
              </a:rPr>
              <a:t>Cuping</a:t>
            </a:r>
            <a:r>
              <a:rPr lang="en-US" sz="3600" dirty="0">
                <a:solidFill>
                  <a:schemeClr val="bg1"/>
                </a:solidFill>
                <a:latin typeface="Eras Bold ITC" panose="020B0907030504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Eras Bold ITC" panose="020B0907030504020204" pitchFamily="34" charset="0"/>
              </a:rPr>
              <a:t>Daun</a:t>
            </a:r>
            <a:endParaRPr lang="en-ID" sz="3600" dirty="0">
              <a:solidFill>
                <a:schemeClr val="bg1"/>
              </a:solidFill>
              <a:latin typeface="Eras Bold ITC" panose="020B0907030504020204" pitchFamily="34" charset="0"/>
            </a:endParaRPr>
          </a:p>
        </p:txBody>
      </p:sp>
      <p:pic>
        <p:nvPicPr>
          <p:cNvPr id="4098" name="Picture 2" descr="Completing the contours of the leaf">
            <a:extLst>
              <a:ext uri="{FF2B5EF4-FFF2-40B4-BE49-F238E27FC236}">
                <a16:creationId xmlns:a16="http://schemas.microsoft.com/office/drawing/2014/main" id="{7D1829A8-1BAF-41B6-9163-2F365100001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4119" y="1401554"/>
            <a:ext cx="3955761" cy="4351338"/>
          </a:xfrm>
          <a:prstGeom prst="rect">
            <a:avLst/>
          </a:prstGeom>
          <a:noFill/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5F877CD0-932C-44A1-BAED-FED00772EF27}"/>
              </a:ext>
            </a:extLst>
          </p:cNvPr>
          <p:cNvSpPr txBox="1">
            <a:spLocks/>
          </p:cNvSpPr>
          <p:nvPr/>
        </p:nvSpPr>
        <p:spPr>
          <a:xfrm>
            <a:off x="761172" y="5771735"/>
            <a:ext cx="7886700" cy="4052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ID" sz="1200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https://design.tutsplus.com/tutorials/how-to-draw-a-leaf-step-by-step--cms-29685</a:t>
            </a:r>
            <a:endParaRPr lang="en-ID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525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Adding more barely visible veins">
            <a:extLst>
              <a:ext uri="{FF2B5EF4-FFF2-40B4-BE49-F238E27FC236}">
                <a16:creationId xmlns:a16="http://schemas.microsoft.com/office/drawing/2014/main" id="{DA078A24-E6EB-405D-AB99-2B7C1C95DD4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4119" y="1414808"/>
            <a:ext cx="3955761" cy="4351338"/>
          </a:xfrm>
          <a:prstGeom prst="rect">
            <a:avLst/>
          </a:prstGeom>
          <a:noFill/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A752EB1D-1899-4B8F-B053-CC3F84989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3600" dirty="0" err="1">
                <a:solidFill>
                  <a:schemeClr val="bg1"/>
                </a:solidFill>
                <a:latin typeface="Eras Bold ITC" panose="020B0907030504020204" pitchFamily="34" charset="0"/>
              </a:rPr>
              <a:t>Urat</a:t>
            </a:r>
            <a:r>
              <a:rPr lang="en-US" sz="3600" dirty="0">
                <a:solidFill>
                  <a:schemeClr val="bg1"/>
                </a:solidFill>
                <a:latin typeface="Eras Bold ITC" panose="020B0907030504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Eras Bold ITC" panose="020B0907030504020204" pitchFamily="34" charset="0"/>
              </a:rPr>
              <a:t>Daun</a:t>
            </a:r>
            <a:endParaRPr lang="en-ID" sz="3600" dirty="0">
              <a:solidFill>
                <a:schemeClr val="bg1"/>
              </a:solidFill>
              <a:latin typeface="Eras Bold ITC" panose="020B090703050402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1264B0A-B98E-44AA-9E7D-C553170A8E1C}"/>
              </a:ext>
            </a:extLst>
          </p:cNvPr>
          <p:cNvSpPr txBox="1">
            <a:spLocks/>
          </p:cNvSpPr>
          <p:nvPr/>
        </p:nvSpPr>
        <p:spPr>
          <a:xfrm>
            <a:off x="761172" y="5771735"/>
            <a:ext cx="7886700" cy="4052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ID" sz="1200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https://design.tutsplus.com/tutorials/how-to-draw-a-leaf-step-by-step--cms-29685</a:t>
            </a:r>
            <a:endParaRPr lang="en-ID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1812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A752EB1D-1899-4B8F-B053-CC3F84989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3600" dirty="0" err="1">
                <a:solidFill>
                  <a:schemeClr val="bg1"/>
                </a:solidFill>
                <a:latin typeface="Eras Bold ITC" panose="020B0907030504020204" pitchFamily="34" charset="0"/>
              </a:rPr>
              <a:t>Arsir</a:t>
            </a:r>
            <a:r>
              <a:rPr lang="en-US" sz="3600" dirty="0">
                <a:solidFill>
                  <a:schemeClr val="bg1"/>
                </a:solidFill>
                <a:latin typeface="Eras Bold ITC" panose="020B0907030504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Eras Bold ITC" panose="020B0907030504020204" pitchFamily="34" charset="0"/>
              </a:rPr>
              <a:t>Daun</a:t>
            </a:r>
            <a:endParaRPr lang="en-ID" sz="3600" dirty="0">
              <a:solidFill>
                <a:schemeClr val="bg1"/>
              </a:solidFill>
              <a:latin typeface="Eras Bold ITC" panose="020B090703050402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1264B0A-B98E-44AA-9E7D-C553170A8E1C}"/>
              </a:ext>
            </a:extLst>
          </p:cNvPr>
          <p:cNvSpPr txBox="1">
            <a:spLocks/>
          </p:cNvSpPr>
          <p:nvPr/>
        </p:nvSpPr>
        <p:spPr>
          <a:xfrm>
            <a:off x="761172" y="5771735"/>
            <a:ext cx="7886700" cy="4052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ID" sz="12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https://design.tutsplus.com/tutorials/how-to-draw-a-leaf-step-by-step--cms-29685</a:t>
            </a:r>
            <a:endParaRPr lang="en-ID" sz="1200" dirty="0">
              <a:solidFill>
                <a:schemeClr val="bg1"/>
              </a:solidFill>
            </a:endParaRPr>
          </a:p>
        </p:txBody>
      </p:sp>
      <p:pic>
        <p:nvPicPr>
          <p:cNvPr id="6146" name="Picture 2" descr="Shading the leaf">
            <a:extLst>
              <a:ext uri="{FF2B5EF4-FFF2-40B4-BE49-F238E27FC236}">
                <a16:creationId xmlns:a16="http://schemas.microsoft.com/office/drawing/2014/main" id="{8A17F51F-B8FA-4DB3-8778-9D68B81C884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63" r="7195"/>
          <a:stretch/>
        </p:blipFill>
        <p:spPr bwMode="auto">
          <a:xfrm>
            <a:off x="821637" y="1796705"/>
            <a:ext cx="2623930" cy="3429892"/>
          </a:xfrm>
          <a:prstGeom prst="rect">
            <a:avLst/>
          </a:prstGeom>
          <a:noFill/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Darkening the leaf drawing">
            <a:extLst>
              <a:ext uri="{FF2B5EF4-FFF2-40B4-BE49-F238E27FC236}">
                <a16:creationId xmlns:a16="http://schemas.microsoft.com/office/drawing/2014/main" id="{F7FED490-A83C-4786-B9EB-399A06FECC0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11" r="8500"/>
          <a:stretch/>
        </p:blipFill>
        <p:spPr bwMode="auto">
          <a:xfrm>
            <a:off x="3426453" y="1796705"/>
            <a:ext cx="2497276" cy="3429892"/>
          </a:xfrm>
          <a:prstGeom prst="rect">
            <a:avLst/>
          </a:prstGeom>
          <a:noFill/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Adding the imperfections">
            <a:extLst>
              <a:ext uri="{FF2B5EF4-FFF2-40B4-BE49-F238E27FC236}">
                <a16:creationId xmlns:a16="http://schemas.microsoft.com/office/drawing/2014/main" id="{6BE77C03-8DFA-451A-A153-B3D15D0E40C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74" r="8436"/>
          <a:stretch/>
        </p:blipFill>
        <p:spPr bwMode="auto">
          <a:xfrm>
            <a:off x="5910473" y="1796705"/>
            <a:ext cx="2497277" cy="3429892"/>
          </a:xfrm>
          <a:prstGeom prst="rect">
            <a:avLst/>
          </a:prstGeom>
          <a:noFill/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48524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9117D1-1849-47A3-904D-CBCB2FBB426A}"/>
              </a:ext>
            </a:extLst>
          </p:cNvPr>
          <p:cNvSpPr>
            <a:spLocks noGrp="1"/>
          </p:cNvSpPr>
          <p:nvPr>
            <p:ph type="title"/>
          </p:nvPr>
        </p:nvSpPr>
        <p:spPr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4000" dirty="0" err="1">
                <a:solidFill>
                  <a:schemeClr val="bg1"/>
                </a:solidFill>
                <a:latin typeface="Eras Bold ITC" panose="020B0907030504020204" pitchFamily="34" charset="0"/>
              </a:rPr>
              <a:t>Tugas</a:t>
            </a:r>
            <a:r>
              <a:rPr lang="en-US" sz="4000" dirty="0">
                <a:solidFill>
                  <a:schemeClr val="bg1"/>
                </a:solidFill>
                <a:latin typeface="Eras Bold ITC" panose="020B0907030504020204" pitchFamily="34" charset="0"/>
              </a:rPr>
              <a:t> 1</a:t>
            </a:r>
            <a:endParaRPr lang="en-ID" sz="4000" dirty="0">
              <a:solidFill>
                <a:schemeClr val="bg1"/>
              </a:solidFill>
              <a:latin typeface="Eras Bold ITC" panose="020B0907030504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9606E-5C43-4FEF-846E-A8AC4799B5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err="1">
                <a:solidFill>
                  <a:schemeClr val="bg1"/>
                </a:solidFill>
              </a:rPr>
              <a:t>Ikuti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langkah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berikut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ini</a:t>
            </a:r>
            <a:r>
              <a:rPr lang="en-US" sz="1800" dirty="0">
                <a:solidFill>
                  <a:schemeClr val="bg1"/>
                </a:solidFill>
              </a:rPr>
              <a:t> :</a:t>
            </a:r>
          </a:p>
          <a:p>
            <a:pPr marL="514350" indent="-514350">
              <a:buAutoNum type="arabicPeriod"/>
            </a:pPr>
            <a:r>
              <a:rPr lang="en-US" sz="1800" dirty="0" err="1">
                <a:solidFill>
                  <a:schemeClr val="bg1"/>
                </a:solidFill>
              </a:rPr>
              <a:t>Carilah</a:t>
            </a:r>
            <a:r>
              <a:rPr lang="en-US" sz="1800" dirty="0">
                <a:solidFill>
                  <a:schemeClr val="bg1"/>
                </a:solidFill>
              </a:rPr>
              <a:t> minimal 5 </a:t>
            </a:r>
            <a:r>
              <a:rPr lang="en-US" sz="1800" dirty="0" err="1">
                <a:solidFill>
                  <a:schemeClr val="bg1"/>
                </a:solidFill>
              </a:rPr>
              <a:t>jenis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daun</a:t>
            </a:r>
            <a:r>
              <a:rPr lang="en-US" sz="1800" dirty="0">
                <a:solidFill>
                  <a:schemeClr val="bg1"/>
                </a:solidFill>
              </a:rPr>
              <a:t> di </a:t>
            </a:r>
            <a:r>
              <a:rPr lang="en-US" sz="1800" dirty="0" err="1">
                <a:solidFill>
                  <a:schemeClr val="bg1"/>
                </a:solidFill>
              </a:rPr>
              <a:t>sekitar</a:t>
            </a:r>
            <a:r>
              <a:rPr lang="en-US" sz="1800" dirty="0">
                <a:solidFill>
                  <a:schemeClr val="bg1"/>
                </a:solidFill>
              </a:rPr>
              <a:t> kalian.</a:t>
            </a:r>
          </a:p>
          <a:p>
            <a:pPr marL="514350" indent="-514350">
              <a:buAutoNum type="arabicPeriod"/>
            </a:pPr>
            <a:r>
              <a:rPr lang="en-US" sz="1800" dirty="0">
                <a:solidFill>
                  <a:schemeClr val="bg1"/>
                </a:solidFill>
              </a:rPr>
              <a:t>Amati visual </a:t>
            </a:r>
            <a:r>
              <a:rPr lang="en-US" sz="1800" dirty="0" err="1">
                <a:solidFill>
                  <a:schemeClr val="bg1"/>
                </a:solidFill>
              </a:rPr>
              <a:t>daun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tersebut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secara</a:t>
            </a:r>
            <a:r>
              <a:rPr lang="en-US" sz="1800" dirty="0">
                <a:solidFill>
                  <a:schemeClr val="bg1"/>
                </a:solidFill>
              </a:rPr>
              <a:t> detail.</a:t>
            </a:r>
          </a:p>
          <a:p>
            <a:pPr marL="514350" indent="-514350">
              <a:buAutoNum type="arabicPeriod"/>
            </a:pPr>
            <a:r>
              <a:rPr lang="en-US" sz="1800" dirty="0" err="1">
                <a:solidFill>
                  <a:schemeClr val="bg1"/>
                </a:solidFill>
              </a:rPr>
              <a:t>Buatlah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sketsa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dari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hasil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pengamatan</a:t>
            </a:r>
            <a:r>
              <a:rPr lang="en-US" sz="1800" dirty="0">
                <a:solidFill>
                  <a:schemeClr val="bg1"/>
                </a:solidFill>
              </a:rPr>
              <a:t> kalian.</a:t>
            </a:r>
          </a:p>
          <a:p>
            <a:pPr marL="514350" indent="-514350">
              <a:buAutoNum type="arabicPeriod"/>
            </a:pPr>
            <a:r>
              <a:rPr lang="en-US" sz="1800" dirty="0" err="1">
                <a:solidFill>
                  <a:schemeClr val="bg1"/>
                </a:solidFill>
              </a:rPr>
              <a:t>Tentukan</a:t>
            </a:r>
            <a:r>
              <a:rPr lang="en-US" sz="1800" dirty="0">
                <a:solidFill>
                  <a:schemeClr val="bg1"/>
                </a:solidFill>
              </a:rPr>
              <a:t> Teknik yang </a:t>
            </a:r>
            <a:r>
              <a:rPr lang="en-US" sz="1800" dirty="0" err="1">
                <a:solidFill>
                  <a:schemeClr val="bg1"/>
                </a:solidFill>
              </a:rPr>
              <a:t>sesuai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untuk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sketsa</a:t>
            </a:r>
            <a:r>
              <a:rPr lang="en-US" sz="1800" dirty="0">
                <a:solidFill>
                  <a:schemeClr val="bg1"/>
                </a:solidFill>
              </a:rPr>
              <a:t> yang </a:t>
            </a:r>
            <a:r>
              <a:rPr lang="en-US" sz="1800" dirty="0" err="1">
                <a:solidFill>
                  <a:schemeClr val="bg1"/>
                </a:solidFill>
              </a:rPr>
              <a:t>sudah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dibuat</a:t>
            </a:r>
            <a:r>
              <a:rPr lang="en-US" sz="1800" dirty="0">
                <a:solidFill>
                  <a:schemeClr val="bg1"/>
                </a:solidFill>
              </a:rPr>
              <a:t>.</a:t>
            </a:r>
          </a:p>
          <a:p>
            <a:pPr marL="514350" indent="-514350">
              <a:buAutoNum type="arabicPeriod"/>
            </a:pPr>
            <a:r>
              <a:rPr lang="en-US" sz="1800" dirty="0" err="1">
                <a:solidFill>
                  <a:schemeClr val="bg1"/>
                </a:solidFill>
              </a:rPr>
              <a:t>Berikan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sentuhan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akhir</a:t>
            </a:r>
            <a:r>
              <a:rPr lang="en-US" sz="1800" dirty="0">
                <a:solidFill>
                  <a:schemeClr val="bg1"/>
                </a:solidFill>
              </a:rPr>
              <a:t> yang </a:t>
            </a:r>
            <a:r>
              <a:rPr lang="en-US" sz="1800" dirty="0" err="1">
                <a:solidFill>
                  <a:schemeClr val="bg1"/>
                </a:solidFill>
              </a:rPr>
              <a:t>baik</a:t>
            </a:r>
            <a:r>
              <a:rPr lang="en-US" sz="1800" dirty="0">
                <a:solidFill>
                  <a:schemeClr val="bg1"/>
                </a:solidFill>
              </a:rPr>
              <a:t> agar </a:t>
            </a:r>
            <a:r>
              <a:rPr lang="en-US" sz="1800" dirty="0" err="1">
                <a:solidFill>
                  <a:schemeClr val="bg1"/>
                </a:solidFill>
              </a:rPr>
              <a:t>gambar</a:t>
            </a:r>
            <a:r>
              <a:rPr lang="en-US" sz="1800" dirty="0">
                <a:solidFill>
                  <a:schemeClr val="bg1"/>
                </a:solidFill>
              </a:rPr>
              <a:t> kalian </a:t>
            </a:r>
            <a:r>
              <a:rPr lang="en-US" sz="1800" dirty="0" err="1">
                <a:solidFill>
                  <a:schemeClr val="bg1"/>
                </a:solidFill>
              </a:rPr>
              <a:t>indah</a:t>
            </a:r>
            <a:r>
              <a:rPr lang="en-US" sz="1800" dirty="0">
                <a:solidFill>
                  <a:schemeClr val="bg1"/>
                </a:solidFill>
              </a:rPr>
              <a:t> dan </a:t>
            </a:r>
            <a:r>
              <a:rPr lang="en-US" sz="1800" dirty="0" err="1">
                <a:solidFill>
                  <a:schemeClr val="bg1"/>
                </a:solidFill>
              </a:rPr>
              <a:t>enak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dilihat</a:t>
            </a:r>
            <a:r>
              <a:rPr lang="en-US" sz="1800" dirty="0">
                <a:solidFill>
                  <a:schemeClr val="bg1"/>
                </a:solidFill>
              </a:rPr>
              <a:t>.</a:t>
            </a:r>
          </a:p>
          <a:p>
            <a:pPr marL="514350" indent="-514350">
              <a:buAutoNum type="arabicPeriod"/>
            </a:pPr>
            <a:endParaRPr lang="en-US" sz="1800" dirty="0">
              <a:solidFill>
                <a:schemeClr val="bg1"/>
              </a:solidFill>
            </a:endParaRPr>
          </a:p>
          <a:p>
            <a:r>
              <a:rPr lang="en-US" sz="1800" dirty="0">
                <a:solidFill>
                  <a:schemeClr val="bg1"/>
                </a:solidFill>
              </a:rPr>
              <a:t>Output :</a:t>
            </a:r>
          </a:p>
          <a:p>
            <a:pPr marL="342900" indent="-342900">
              <a:buAutoNum type="arabicPeriod"/>
            </a:pPr>
            <a:r>
              <a:rPr lang="en-US" sz="1800" dirty="0" err="1">
                <a:solidFill>
                  <a:schemeClr val="bg1"/>
                </a:solidFill>
              </a:rPr>
              <a:t>Sketsa</a:t>
            </a:r>
            <a:endParaRPr lang="en-US" sz="1800" dirty="0">
              <a:solidFill>
                <a:schemeClr val="bg1"/>
              </a:solidFill>
            </a:endParaRPr>
          </a:p>
          <a:p>
            <a:pPr marL="342900" indent="-342900">
              <a:buAutoNum type="arabicPeriod"/>
            </a:pPr>
            <a:r>
              <a:rPr lang="en-US" sz="1800" dirty="0">
                <a:solidFill>
                  <a:schemeClr val="bg1"/>
                </a:solidFill>
              </a:rPr>
              <a:t>Gambar </a:t>
            </a:r>
            <a:r>
              <a:rPr lang="en-US" sz="1800" dirty="0" err="1">
                <a:solidFill>
                  <a:schemeClr val="bg1"/>
                </a:solidFill>
              </a:rPr>
              <a:t>daun</a:t>
            </a:r>
            <a:r>
              <a:rPr lang="en-US" sz="1800" dirty="0">
                <a:solidFill>
                  <a:schemeClr val="bg1"/>
                </a:solidFill>
              </a:rPr>
              <a:t> BW.</a:t>
            </a:r>
          </a:p>
          <a:p>
            <a:pPr marL="342900" indent="-342900">
              <a:buAutoNum type="arabicPeriod"/>
            </a:pPr>
            <a:r>
              <a:rPr lang="en-US" sz="1800" dirty="0">
                <a:solidFill>
                  <a:schemeClr val="bg1"/>
                </a:solidFill>
              </a:rPr>
              <a:t>Gambar </a:t>
            </a:r>
            <a:r>
              <a:rPr lang="en-US" sz="1800" dirty="0" err="1">
                <a:solidFill>
                  <a:schemeClr val="bg1"/>
                </a:solidFill>
              </a:rPr>
              <a:t>daun</a:t>
            </a:r>
            <a:r>
              <a:rPr lang="en-US" sz="1800" dirty="0">
                <a:solidFill>
                  <a:schemeClr val="bg1"/>
                </a:solidFill>
              </a:rPr>
              <a:t> color.</a:t>
            </a:r>
            <a:endParaRPr lang="en-ID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276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</TotalTime>
  <Words>156</Words>
  <Application>Microsoft Office PowerPoint</Application>
  <PresentationFormat>On-screen Show (4:3)</PresentationFormat>
  <Paragraphs>25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Eras Bold ITC</vt:lpstr>
      <vt:lpstr>Office Theme</vt:lpstr>
      <vt:lpstr>Gambar Dasar</vt:lpstr>
      <vt:lpstr>https://design.tutsplus.com/tutorials/how-to-draw-a-leaf-step-by-step--cms-29685</vt:lpstr>
      <vt:lpstr>Struktur Daun</vt:lpstr>
      <vt:lpstr>Frame Daun</vt:lpstr>
      <vt:lpstr>Cuping Daun</vt:lpstr>
      <vt:lpstr>Urat Daun</vt:lpstr>
      <vt:lpstr>Arsir Daun</vt:lpstr>
      <vt:lpstr>Tugas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Gambar Dasar</dc:title>
  <dc:creator>Yunisa Fitri Andriani</dc:creator>
  <cp:lastModifiedBy>Yunisa Fitri Andriani</cp:lastModifiedBy>
  <cp:revision>3</cp:revision>
  <dcterms:created xsi:type="dcterms:W3CDTF">2019-08-23T07:26:11Z</dcterms:created>
  <dcterms:modified xsi:type="dcterms:W3CDTF">2019-08-23T08:06:55Z</dcterms:modified>
</cp:coreProperties>
</file>